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fntdata" ContentType="application/x-fontdata"/>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73"/>
  </p:notesMasterIdLst>
  <p:sldIdLst>
    <p:sldId id="308" r:id="rId2"/>
    <p:sldId id="358" r:id="rId3"/>
    <p:sldId id="364" r:id="rId4"/>
    <p:sldId id="368" r:id="rId5"/>
    <p:sldId id="361" r:id="rId6"/>
    <p:sldId id="362" r:id="rId7"/>
    <p:sldId id="366" r:id="rId8"/>
    <p:sldId id="359" r:id="rId9"/>
    <p:sldId id="289" r:id="rId10"/>
    <p:sldId id="291" r:id="rId11"/>
    <p:sldId id="375" r:id="rId12"/>
    <p:sldId id="294" r:id="rId13"/>
    <p:sldId id="293" r:id="rId14"/>
    <p:sldId id="295" r:id="rId15"/>
    <p:sldId id="296" r:id="rId16"/>
    <p:sldId id="297" r:id="rId17"/>
    <p:sldId id="298" r:id="rId18"/>
    <p:sldId id="307" r:id="rId19"/>
    <p:sldId id="365" r:id="rId20"/>
    <p:sldId id="300" r:id="rId21"/>
    <p:sldId id="367" r:id="rId22"/>
    <p:sldId id="301" r:id="rId23"/>
    <p:sldId id="302" r:id="rId24"/>
    <p:sldId id="290" r:id="rId25"/>
    <p:sldId id="369" r:id="rId26"/>
    <p:sldId id="356" r:id="rId27"/>
    <p:sldId id="372" r:id="rId28"/>
    <p:sldId id="303" r:id="rId29"/>
    <p:sldId id="304" r:id="rId30"/>
    <p:sldId id="355" r:id="rId31"/>
    <p:sldId id="305" r:id="rId32"/>
    <p:sldId id="306" r:id="rId33"/>
    <p:sldId id="309" r:id="rId34"/>
    <p:sldId id="350" r:id="rId35"/>
    <p:sldId id="354" r:id="rId36"/>
    <p:sldId id="310" r:id="rId37"/>
    <p:sldId id="322" r:id="rId38"/>
    <p:sldId id="323" r:id="rId39"/>
    <p:sldId id="351" r:id="rId40"/>
    <p:sldId id="312" r:id="rId41"/>
    <p:sldId id="313" r:id="rId42"/>
    <p:sldId id="373" r:id="rId43"/>
    <p:sldId id="326" r:id="rId44"/>
    <p:sldId id="328" r:id="rId45"/>
    <p:sldId id="327" r:id="rId46"/>
    <p:sldId id="352" r:id="rId47"/>
    <p:sldId id="329" r:id="rId48"/>
    <p:sldId id="330" r:id="rId49"/>
    <p:sldId id="331" r:id="rId50"/>
    <p:sldId id="332" r:id="rId51"/>
    <p:sldId id="334" r:id="rId52"/>
    <p:sldId id="376" r:id="rId53"/>
    <p:sldId id="374" r:id="rId54"/>
    <p:sldId id="333" r:id="rId55"/>
    <p:sldId id="337" r:id="rId56"/>
    <p:sldId id="336" r:id="rId57"/>
    <p:sldId id="371" r:id="rId58"/>
    <p:sldId id="335" r:id="rId59"/>
    <p:sldId id="353" r:id="rId60"/>
    <p:sldId id="338" r:id="rId61"/>
    <p:sldId id="339" r:id="rId62"/>
    <p:sldId id="340" r:id="rId63"/>
    <p:sldId id="341" r:id="rId64"/>
    <p:sldId id="342" r:id="rId65"/>
    <p:sldId id="343" r:id="rId66"/>
    <p:sldId id="370" r:id="rId67"/>
    <p:sldId id="279" r:id="rId68"/>
    <p:sldId id="345" r:id="rId69"/>
    <p:sldId id="346" r:id="rId70"/>
    <p:sldId id="347" r:id="rId71"/>
    <p:sldId id="281" r:id="rId72"/>
  </p:sldIdLst>
  <p:sldSz cx="9144000" cy="5143500" type="screen16x9"/>
  <p:notesSz cx="6858000" cy="9144000"/>
  <p:embeddedFontLst>
    <p:embeddedFont>
      <p:font typeface="SimSun" panose="02010600030101010101" pitchFamily="2" charset="-122"/>
      <p:regular r:id="rId74"/>
    </p:embeddedFont>
    <p:embeddedFont>
      <p:font typeface="Calibri" panose="020F0502020204030204" pitchFamily="34" charset="0"/>
      <p:regular r:id="rId75"/>
      <p:bold r:id="rId76"/>
      <p:italic r:id="rId77"/>
      <p:boldItalic r:id="rId78"/>
    </p:embeddedFont>
    <p:embeddedFont>
      <p:font typeface="Helvetica" panose="020B0604020202020204" pitchFamily="34" charset="0"/>
      <p:regular r:id="rId79"/>
      <p:bold r:id="rId80"/>
      <p:italic r:id="rId81"/>
      <p:boldItalic r:id="rId82"/>
    </p:embeddedFont>
  </p:embeddedFontLst>
  <p:defaultTextStyle>
    <a:defPPr>
      <a:defRPr lang="en-US"/>
    </a:defPPr>
    <a:lvl1pPr algn="l" defTabSz="457200" rtl="0" fontAlgn="base">
      <a:spcBef>
        <a:spcPct val="0"/>
      </a:spcBef>
      <a:spcAft>
        <a:spcPct val="0"/>
      </a:spcAft>
      <a:defRPr kern="1200">
        <a:solidFill>
          <a:schemeClr val="tx1"/>
        </a:solidFill>
        <a:latin typeface="Arial" pitchFamily="34"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Arial" pitchFamily="34"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Arial" pitchFamily="34"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Arial" pitchFamily="34"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Arial" pitchFamily="34" charset="0"/>
        <a:ea typeface="ＭＳ Ｐゴシック" pitchFamily="34" charset="-128"/>
        <a:cs typeface="+mn-cs"/>
      </a:defRPr>
    </a:lvl5pPr>
    <a:lvl6pPr marL="2286000" algn="l" defTabSz="914400" rtl="0" eaLnBrk="1" latinLnBrk="0" hangingPunct="1">
      <a:defRPr kern="1200">
        <a:solidFill>
          <a:schemeClr val="tx1"/>
        </a:solidFill>
        <a:latin typeface="Arial" pitchFamily="34" charset="0"/>
        <a:ea typeface="ＭＳ Ｐゴシック" pitchFamily="34" charset="-128"/>
        <a:cs typeface="+mn-cs"/>
      </a:defRPr>
    </a:lvl6pPr>
    <a:lvl7pPr marL="2743200" algn="l" defTabSz="914400" rtl="0" eaLnBrk="1" latinLnBrk="0" hangingPunct="1">
      <a:defRPr kern="1200">
        <a:solidFill>
          <a:schemeClr val="tx1"/>
        </a:solidFill>
        <a:latin typeface="Arial" pitchFamily="34" charset="0"/>
        <a:ea typeface="ＭＳ Ｐゴシック" pitchFamily="34" charset="-128"/>
        <a:cs typeface="+mn-cs"/>
      </a:defRPr>
    </a:lvl7pPr>
    <a:lvl8pPr marL="3200400" algn="l" defTabSz="914400" rtl="0" eaLnBrk="1" latinLnBrk="0" hangingPunct="1">
      <a:defRPr kern="1200">
        <a:solidFill>
          <a:schemeClr val="tx1"/>
        </a:solidFill>
        <a:latin typeface="Arial" pitchFamily="34" charset="0"/>
        <a:ea typeface="ＭＳ Ｐゴシック" pitchFamily="34" charset="-128"/>
        <a:cs typeface="+mn-cs"/>
      </a:defRPr>
    </a:lvl8pPr>
    <a:lvl9pPr marL="3657600" algn="l" defTabSz="914400" rtl="0" eaLnBrk="1" latinLnBrk="0" hangingPunct="1">
      <a:defRPr kern="1200">
        <a:solidFill>
          <a:schemeClr val="tx1"/>
        </a:solidFill>
        <a:latin typeface="Arial" pitchFamily="34" charset="0"/>
        <a:ea typeface="ＭＳ Ｐゴシック" pitchFamily="34" charset="-128"/>
        <a:cs typeface="+mn-cs"/>
      </a:defRPr>
    </a:lvl9pPr>
  </p:defaultTextStyle>
  <p:extLst>
    <p:ext uri="{EFAFB233-063F-42B5-8137-9DF3F51BA10A}">
      <p15:sldGuideLst xmlns:p15="http://schemas.microsoft.com/office/powerpoint/2012/main">
        <p15:guide id="4294967295" orient="horz" pos="1620" userDrawn="1">
          <p15:clr>
            <a:srgbClr val="A4A3A4"/>
          </p15:clr>
        </p15:guide>
        <p15:guide id="4294967295"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ADBE"/>
    <a:srgbClr val="FC5A75"/>
    <a:srgbClr val="2E343E"/>
    <a:srgbClr val="1C4131"/>
    <a:srgbClr val="1A2C41"/>
    <a:srgbClr val="1D2D4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897" autoAdjust="0"/>
    <p:restoredTop sz="61986" autoAdjust="0"/>
  </p:normalViewPr>
  <p:slideViewPr>
    <p:cSldViewPr snapToGrid="0" snapToObjects="1">
      <p:cViewPr varScale="1">
        <p:scale>
          <a:sx n="95" d="100"/>
          <a:sy n="95" d="100"/>
        </p:scale>
        <p:origin x="1878" y="84"/>
      </p:cViewPr>
      <p:guideLst>
        <p:guide orient="horz" pos="1620"/>
        <p:guide pos="2880"/>
      </p:guideLst>
    </p:cSldViewPr>
  </p:slideViewPr>
  <p:outlineViewPr>
    <p:cViewPr>
      <p:scale>
        <a:sx n="33" d="100"/>
        <a:sy n="33" d="100"/>
      </p:scale>
      <p:origin x="0" y="0"/>
    </p:cViewPr>
  </p:outlineViewPr>
  <p:notesTextViewPr>
    <p:cViewPr>
      <p:scale>
        <a:sx n="150" d="100"/>
        <a:sy n="150" d="100"/>
      </p:scale>
      <p:origin x="0" y="0"/>
    </p:cViewPr>
  </p:notesTextViewPr>
  <p:sorterViewPr>
    <p:cViewPr varScale="1">
      <p:scale>
        <a:sx n="1" d="1"/>
        <a:sy n="1" d="1"/>
      </p:scale>
      <p:origin x="0" y="-676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font" Target="fonts/font3.fntdata"/><Relationship Id="rId84"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font" Target="fonts/font1.fntdata"/><Relationship Id="rId79" Type="http://schemas.openxmlformats.org/officeDocument/2006/relationships/font" Target="fonts/font6.fntdata"/><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font" Target="fonts/font9.fntdata"/><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font" Target="fonts/font7.fntdata"/><Relationship Id="rId85"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font" Target="fonts/font2.fntdata"/><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78" Type="http://schemas.openxmlformats.org/officeDocument/2006/relationships/font" Target="fonts/font5.fntdata"/><Relationship Id="rId81" Type="http://schemas.openxmlformats.org/officeDocument/2006/relationships/font" Target="fonts/font8.fntdata"/><Relationship Id="rId86"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D90ADAA-627B-421A-89D6-3A918118F830}" type="datetimeFigureOut">
              <a:rPr lang="en-US" smtClean="0"/>
              <a:pPr/>
              <a:t>12/30/2015</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B7F83B0-8601-4ECF-9810-D6AB709B6833}" type="slidenum">
              <a:rPr lang="en-US" smtClean="0"/>
              <a:pPr/>
              <a:t>‹#›</a:t>
            </a:fld>
            <a:endParaRPr lang="en-US"/>
          </a:p>
        </p:txBody>
      </p:sp>
    </p:spTree>
    <p:extLst>
      <p:ext uri="{BB962C8B-B14F-4D97-AF65-F5344CB8AC3E}">
        <p14:creationId xmlns:p14="http://schemas.microsoft.com/office/powerpoint/2010/main" val="33450267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7B7F83B0-8601-4ECF-9810-D6AB709B6833}" type="slidenum">
              <a:rPr lang="en-US" smtClean="0">
                <a:solidFill>
                  <a:prstClr val="black"/>
                </a:solidFill>
              </a:rPr>
              <a:pPr/>
              <a:t>1</a:t>
            </a:fld>
            <a:endParaRPr lang="en-US">
              <a:solidFill>
                <a:prstClr val="black"/>
              </a:solidFill>
            </a:endParaRPr>
          </a:p>
        </p:txBody>
      </p:sp>
    </p:spTree>
    <p:extLst>
      <p:ext uri="{BB962C8B-B14F-4D97-AF65-F5344CB8AC3E}">
        <p14:creationId xmlns:p14="http://schemas.microsoft.com/office/powerpoint/2010/main" val="16742130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The big bang is </a:t>
            </a:r>
            <a:r>
              <a:rPr lang="en-AU" baseline="0" dirty="0" smtClean="0"/>
              <a:t>bankrupt at its core. Why do I say that?.</a:t>
            </a:r>
          </a:p>
          <a:p>
            <a:pPr marL="514350" indent="-514350">
              <a:buFont typeface="+mj-lt"/>
              <a:buAutoNum type="arabicPeriod"/>
            </a:pPr>
            <a:r>
              <a:rPr lang="en-US" sz="1200" b="0" dirty="0" smtClean="0">
                <a:solidFill>
                  <a:prstClr val="white"/>
                </a:solidFill>
                <a:effectLst>
                  <a:outerShdw blurRad="38100" dist="38100" dir="2700000" algn="tl">
                    <a:srgbClr val="000000">
                      <a:alpha val="43137"/>
                    </a:srgbClr>
                  </a:outerShdw>
                </a:effectLst>
              </a:rPr>
              <a:t>It was </a:t>
            </a:r>
            <a:r>
              <a:rPr lang="en-US" sz="1200" b="1" dirty="0" smtClean="0">
                <a:solidFill>
                  <a:prstClr val="white"/>
                </a:solidFill>
                <a:effectLst>
                  <a:outerShdw blurRad="38100" dist="38100" dir="2700000" algn="tl">
                    <a:srgbClr val="000000">
                      <a:alpha val="43137"/>
                    </a:srgbClr>
                  </a:outerShdw>
                </a:effectLst>
              </a:rPr>
              <a:t>Developed by an atheist and a pagan Roman Catholic Jesuit </a:t>
            </a:r>
            <a:r>
              <a:rPr lang="en-US" sz="1200" b="1" dirty="0" smtClean="0">
                <a:solidFill>
                  <a:prstClr val="white"/>
                </a:solidFill>
                <a:effectLst>
                  <a:outerShdw blurRad="38100" dist="38100" dir="2700000" algn="tl">
                    <a:srgbClr val="000000">
                      <a:alpha val="43137"/>
                    </a:srgbClr>
                  </a:outerShdw>
                </a:effectLst>
                <a:sym typeface="Symbol" panose="05050102010706020507" pitchFamily="18" charset="2"/>
              </a:rPr>
              <a:t> </a:t>
            </a:r>
            <a:r>
              <a:rPr lang="en-US" sz="1200" b="0" dirty="0" smtClean="0">
                <a:solidFill>
                  <a:prstClr val="white"/>
                </a:solidFill>
                <a:effectLst>
                  <a:outerShdw blurRad="38100" dist="38100" dir="2700000" algn="tl">
                    <a:srgbClr val="000000">
                      <a:alpha val="43137"/>
                    </a:srgbClr>
                  </a:outerShdw>
                </a:effectLst>
                <a:sym typeface="Symbol" panose="05050102010706020507" pitchFamily="18" charset="2"/>
              </a:rPr>
              <a:t>This is spiritual warfare and motive does count. (That’s one black</a:t>
            </a:r>
            <a:r>
              <a:rPr lang="en-US" sz="1200" b="0" baseline="0" dirty="0" smtClean="0">
                <a:solidFill>
                  <a:prstClr val="white"/>
                </a:solidFill>
                <a:effectLst>
                  <a:outerShdw blurRad="38100" dist="38100" dir="2700000" algn="tl">
                    <a:srgbClr val="000000">
                      <a:alpha val="43137"/>
                    </a:srgbClr>
                  </a:outerShdw>
                </a:effectLst>
                <a:sym typeface="Symbol" panose="05050102010706020507" pitchFamily="18" charset="2"/>
              </a:rPr>
              <a:t> mark)</a:t>
            </a:r>
            <a:endParaRPr lang="en-US" sz="1200" b="0" dirty="0" smtClean="0">
              <a:solidFill>
                <a:prstClr val="white"/>
              </a:solidFill>
              <a:effectLst>
                <a:outerShdw blurRad="38100" dist="38100" dir="2700000" algn="tl">
                  <a:srgbClr val="000000">
                    <a:alpha val="43137"/>
                  </a:srgbClr>
                </a:outerShdw>
              </a:effectLst>
            </a:endParaRPr>
          </a:p>
          <a:p>
            <a:pPr marL="514350" marR="0" indent="-51435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dirty="0" smtClean="0">
                <a:solidFill>
                  <a:prstClr val="white"/>
                </a:solidFill>
                <a:effectLst>
                  <a:outerShdw blurRad="38100" dist="38100" dir="2700000" algn="tl">
                    <a:srgbClr val="000000">
                      <a:alpha val="43137"/>
                    </a:srgbClr>
                  </a:outerShdw>
                </a:effectLst>
              </a:rPr>
              <a:t>It is a </a:t>
            </a:r>
            <a:r>
              <a:rPr lang="en-US" sz="1200" b="1" dirty="0" smtClean="0">
                <a:solidFill>
                  <a:prstClr val="white"/>
                </a:solidFill>
                <a:effectLst>
                  <a:outerShdw blurRad="38100" dist="38100" dir="2700000" algn="tl">
                    <a:srgbClr val="000000">
                      <a:alpha val="43137"/>
                    </a:srgbClr>
                  </a:outerShdw>
                </a:effectLst>
              </a:rPr>
              <a:t>Godless and pagan theory </a:t>
            </a:r>
            <a:r>
              <a:rPr lang="en-US" sz="1200" b="1" dirty="0" smtClean="0">
                <a:solidFill>
                  <a:prstClr val="white"/>
                </a:solidFill>
                <a:effectLst>
                  <a:outerShdw blurRad="38100" dist="38100" dir="2700000" algn="tl">
                    <a:srgbClr val="000000">
                      <a:alpha val="43137"/>
                    </a:srgbClr>
                  </a:outerShdw>
                </a:effectLst>
                <a:sym typeface="Symbol" panose="05050102010706020507" pitchFamily="18" charset="2"/>
              </a:rPr>
              <a:t> </a:t>
            </a:r>
            <a:r>
              <a:rPr lang="en-US" sz="1200" b="0" dirty="0" smtClean="0">
                <a:solidFill>
                  <a:prstClr val="white"/>
                </a:solidFill>
                <a:effectLst>
                  <a:outerShdw blurRad="38100" dist="38100" dir="2700000" algn="tl">
                    <a:srgbClr val="000000">
                      <a:alpha val="43137"/>
                    </a:srgbClr>
                  </a:outerShdw>
                </a:effectLst>
                <a:sym typeface="Symbol" panose="05050102010706020507" pitchFamily="18" charset="2"/>
              </a:rPr>
              <a:t>designed to eliminate the Creator</a:t>
            </a:r>
            <a:endParaRPr lang="en-US" sz="1200" b="1" dirty="0" smtClean="0">
              <a:solidFill>
                <a:prstClr val="white"/>
              </a:solidFill>
              <a:effectLst>
                <a:outerShdw blurRad="38100" dist="38100" dir="2700000" algn="tl">
                  <a:srgbClr val="000000">
                    <a:alpha val="43137"/>
                  </a:srgbClr>
                </a:outerShdw>
              </a:effectLst>
              <a:sym typeface="Symbol" panose="05050102010706020507" pitchFamily="18" charset="2"/>
            </a:endParaRPr>
          </a:p>
          <a:p>
            <a:pPr marL="0" indent="0">
              <a:buFont typeface="+mj-lt"/>
              <a:buNone/>
            </a:pPr>
            <a:r>
              <a:rPr lang="en-US" sz="1200" b="0" dirty="0" smtClean="0">
                <a:solidFill>
                  <a:prstClr val="white"/>
                </a:solidFill>
                <a:effectLst>
                  <a:outerShdw blurRad="38100" dist="38100" dir="2700000" algn="tl">
                    <a:srgbClr val="000000">
                      <a:alpha val="43137"/>
                    </a:srgbClr>
                  </a:outerShdw>
                </a:effectLst>
                <a:sym typeface="Symbol" panose="05050102010706020507" pitchFamily="18" charset="2"/>
              </a:rPr>
              <a:t>The</a:t>
            </a:r>
            <a:r>
              <a:rPr lang="en-US" sz="1200" b="0" baseline="0" dirty="0" smtClean="0">
                <a:solidFill>
                  <a:prstClr val="white"/>
                </a:solidFill>
                <a:effectLst>
                  <a:outerShdw blurRad="38100" dist="38100" dir="2700000" algn="tl">
                    <a:srgbClr val="000000">
                      <a:alpha val="43137"/>
                    </a:srgbClr>
                  </a:outerShdw>
                </a:effectLst>
                <a:sym typeface="Symbol" panose="05050102010706020507" pitchFamily="18" charset="2"/>
              </a:rPr>
              <a:t> acceptance of a pagan theory </a:t>
            </a:r>
            <a:r>
              <a:rPr lang="en-US" sz="1200" b="0" dirty="0" smtClean="0">
                <a:solidFill>
                  <a:prstClr val="white"/>
                </a:solidFill>
                <a:effectLst>
                  <a:outerShdw blurRad="38100" dist="38100" dir="2700000" algn="tl">
                    <a:srgbClr val="000000">
                      <a:alpha val="43137"/>
                    </a:srgbClr>
                  </a:outerShdw>
                </a:effectLst>
                <a:sym typeface="Symbol" panose="05050102010706020507" pitchFamily="18" charset="2"/>
              </a:rPr>
              <a:t>has</a:t>
            </a:r>
            <a:r>
              <a:rPr lang="en-US" sz="1200" b="0" baseline="0" dirty="0" smtClean="0">
                <a:solidFill>
                  <a:prstClr val="white"/>
                </a:solidFill>
                <a:effectLst>
                  <a:outerShdw blurRad="38100" dist="38100" dir="2700000" algn="tl">
                    <a:srgbClr val="000000">
                      <a:alpha val="43137"/>
                    </a:srgbClr>
                  </a:outerShdw>
                </a:effectLst>
                <a:sym typeface="Symbol" panose="05050102010706020507" pitchFamily="18" charset="2"/>
              </a:rPr>
              <a:t> come about from an abandonment of the truth and authority of God’s Word. In the beginning God created the heavens and the earth, not the big bang, and he did not use the big bang. </a:t>
            </a:r>
            <a:endParaRPr lang="en-US" sz="1200" b="0" dirty="0" smtClean="0">
              <a:solidFill>
                <a:prstClr val="white"/>
              </a:solidFill>
              <a:effectLst>
                <a:outerShdw blurRad="38100" dist="38100" dir="2700000" algn="tl">
                  <a:srgbClr val="000000">
                    <a:alpha val="43137"/>
                  </a:srgbClr>
                </a:outerShdw>
              </a:effectLst>
            </a:endParaRPr>
          </a:p>
          <a:p>
            <a:endParaRPr lang="en-AU" baseline="0" dirty="0" smtClean="0"/>
          </a:p>
          <a:p>
            <a:endParaRPr lang="en-AU" dirty="0"/>
          </a:p>
        </p:txBody>
      </p:sp>
      <p:sp>
        <p:nvSpPr>
          <p:cNvPr id="4" name="Slide Number Placeholder 3"/>
          <p:cNvSpPr>
            <a:spLocks noGrp="1"/>
          </p:cNvSpPr>
          <p:nvPr>
            <p:ph type="sldNum" sz="quarter" idx="10"/>
          </p:nvPr>
        </p:nvSpPr>
        <p:spPr/>
        <p:txBody>
          <a:bodyPr/>
          <a:lstStyle/>
          <a:p>
            <a:fld id="{7B7F83B0-8601-4ECF-9810-D6AB709B6833}"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12419174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dirty="0" smtClean="0">
                <a:solidFill>
                  <a:prstClr val="white"/>
                </a:solidFill>
                <a:latin typeface="Myriad Pro" panose="020B0503030403020204" pitchFamily="34" charset="0"/>
              </a:rPr>
              <a:t>I quote here from</a:t>
            </a:r>
            <a:r>
              <a:rPr lang="en-US" sz="1200" b="0" i="0" baseline="0" dirty="0" smtClean="0">
                <a:solidFill>
                  <a:prstClr val="white"/>
                </a:solidFill>
                <a:latin typeface="Myriad Pro" panose="020B0503030403020204" pitchFamily="34" charset="0"/>
              </a:rPr>
              <a:t> </a:t>
            </a:r>
            <a:r>
              <a:rPr lang="en-AU" sz="1200" dirty="0" smtClean="0">
                <a:solidFill>
                  <a:prstClr val="white"/>
                </a:solidFill>
                <a:effectLst>
                  <a:outerShdw blurRad="38100" dist="38100" dir="2700000" algn="tl">
                    <a:srgbClr val="000000">
                      <a:alpha val="43137"/>
                    </a:srgbClr>
                  </a:outerShdw>
                </a:effectLst>
                <a:latin typeface="Myriad Pro" panose="020B0503030403020204" pitchFamily="34" charset="0"/>
                <a:ea typeface="Times New Roman" panose="02020603050405020304" pitchFamily="18" charset="0"/>
              </a:rPr>
              <a:t>The Complete Idiot’s Guide to Paganism, </a:t>
            </a:r>
            <a:r>
              <a:rPr lang="en-US" sz="1200" b="1" i="1" dirty="0" smtClean="0">
                <a:solidFill>
                  <a:prstClr val="white"/>
                </a:solidFill>
                <a:latin typeface="Myriad Pro" panose="020B0503030403020204" pitchFamily="34" charset="0"/>
              </a:rPr>
              <a:t>‘</a:t>
            </a:r>
            <a:r>
              <a:rPr lang="en-AU" sz="1200" b="1" i="1" dirty="0" smtClean="0">
                <a:solidFill>
                  <a:prstClr val="white"/>
                </a:solidFill>
                <a:latin typeface="Myriad Pro" panose="020B0503030403020204" pitchFamily="34" charset="0"/>
              </a:rPr>
              <a:t>Some pagan traditions teach that creation began with fire. When you relate to the scientific notion of the big bang it makes sense.</a:t>
            </a:r>
            <a:r>
              <a:rPr lang="en-US" sz="1200" b="1" i="1" dirty="0" smtClean="0">
                <a:solidFill>
                  <a:prstClr val="white"/>
                </a:solidFill>
                <a:latin typeface="Myriad Pro" panose="020B0503030403020204" pitchFamily="34" charset="0"/>
              </a:rPr>
              <a:t>’</a:t>
            </a:r>
          </a:p>
          <a:p>
            <a:r>
              <a:rPr lang="en-AU" dirty="0" smtClean="0"/>
              <a:t>Modern pagans use it as justification for their</a:t>
            </a:r>
            <a:r>
              <a:rPr lang="en-AU" baseline="0" dirty="0" smtClean="0"/>
              <a:t> pagan beliefs</a:t>
            </a:r>
            <a:endParaRPr lang="en-AU" dirty="0" smtClean="0"/>
          </a:p>
          <a:p>
            <a:endParaRPr lang="en-AU" dirty="0" smtClean="0"/>
          </a:p>
          <a:p>
            <a:endParaRPr lang="en-AU" dirty="0" smtClean="0"/>
          </a:p>
          <a:p>
            <a:endParaRPr lang="en-AU" dirty="0" smtClean="0"/>
          </a:p>
          <a:p>
            <a:r>
              <a:rPr lang="en-AU" dirty="0" smtClean="0"/>
              <a:t>http://www.amazon.com/The-Complete-Idiots-Guide-Paganism/dp/002864266X</a:t>
            </a:r>
            <a:endParaRPr lang="en-AU" dirty="0"/>
          </a:p>
        </p:txBody>
      </p:sp>
      <p:sp>
        <p:nvSpPr>
          <p:cNvPr id="4" name="Slide Number Placeholder 3"/>
          <p:cNvSpPr>
            <a:spLocks noGrp="1"/>
          </p:cNvSpPr>
          <p:nvPr>
            <p:ph type="sldNum" sz="quarter" idx="10"/>
          </p:nvPr>
        </p:nvSpPr>
        <p:spPr/>
        <p:txBody>
          <a:bodyPr/>
          <a:lstStyle/>
          <a:p>
            <a:fld id="{7B7F83B0-8601-4ECF-9810-D6AB709B6833}"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19940102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514350" indent="-514350">
              <a:buFont typeface="+mj-lt"/>
              <a:buAutoNum type="arabicPeriod"/>
            </a:pPr>
            <a:r>
              <a:rPr lang="en-US" sz="1200" b="0" dirty="0" smtClean="0">
                <a:solidFill>
                  <a:schemeClr val="bg1">
                    <a:lumMod val="95000"/>
                  </a:schemeClr>
                </a:solidFill>
                <a:effectLst>
                  <a:outerShdw blurRad="38100" dist="38100" dir="2700000" algn="tl">
                    <a:srgbClr val="000000">
                      <a:alpha val="43137"/>
                    </a:srgbClr>
                  </a:outerShdw>
                </a:effectLst>
              </a:rPr>
              <a:t>Developed by an atheist and a pagan Roman Catholic Jesuit </a:t>
            </a:r>
            <a:r>
              <a:rPr lang="en-US" sz="1200" b="0" dirty="0" smtClean="0">
                <a:solidFill>
                  <a:schemeClr val="bg1">
                    <a:lumMod val="95000"/>
                  </a:schemeClr>
                </a:solidFill>
                <a:effectLst>
                  <a:outerShdw blurRad="38100" dist="38100" dir="2700000" algn="tl">
                    <a:srgbClr val="000000">
                      <a:alpha val="43137"/>
                    </a:srgbClr>
                  </a:outerShdw>
                </a:effectLst>
                <a:sym typeface="Symbol" panose="05050102010706020507" pitchFamily="18" charset="2"/>
              </a:rPr>
              <a:t> This is spiritual warfare and motive does count. (That’s one black</a:t>
            </a:r>
            <a:r>
              <a:rPr lang="en-US" sz="1200" b="0" baseline="0" dirty="0" smtClean="0">
                <a:solidFill>
                  <a:schemeClr val="bg1">
                    <a:lumMod val="95000"/>
                  </a:schemeClr>
                </a:solidFill>
                <a:effectLst>
                  <a:outerShdw blurRad="38100" dist="38100" dir="2700000" algn="tl">
                    <a:srgbClr val="000000">
                      <a:alpha val="43137"/>
                    </a:srgbClr>
                  </a:outerShdw>
                </a:effectLst>
                <a:sym typeface="Symbol" panose="05050102010706020507" pitchFamily="18" charset="2"/>
              </a:rPr>
              <a:t> mark)</a:t>
            </a:r>
            <a:endParaRPr lang="en-US" sz="1200" b="0" dirty="0" smtClean="0">
              <a:solidFill>
                <a:schemeClr val="bg1">
                  <a:lumMod val="95000"/>
                </a:schemeClr>
              </a:solidFill>
              <a:effectLst>
                <a:outerShdw blurRad="38100" dist="38100" dir="2700000" algn="tl">
                  <a:srgbClr val="000000">
                    <a:alpha val="43137"/>
                  </a:srgbClr>
                </a:outerShdw>
              </a:effectLst>
            </a:endParaRPr>
          </a:p>
          <a:p>
            <a:pPr marL="514350" marR="0" indent="-51435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dirty="0" smtClean="0">
                <a:solidFill>
                  <a:schemeClr val="bg1">
                    <a:lumMod val="95000"/>
                  </a:schemeClr>
                </a:solidFill>
                <a:effectLst>
                  <a:outerShdw blurRad="38100" dist="38100" dir="2700000" algn="tl">
                    <a:srgbClr val="000000">
                      <a:alpha val="43137"/>
                    </a:srgbClr>
                  </a:outerShdw>
                </a:effectLst>
              </a:rPr>
              <a:t>Godless and pagan theory </a:t>
            </a:r>
            <a:r>
              <a:rPr lang="en-US" sz="1200" b="0" dirty="0" smtClean="0">
                <a:solidFill>
                  <a:schemeClr val="bg1">
                    <a:lumMod val="95000"/>
                  </a:schemeClr>
                </a:solidFill>
                <a:effectLst>
                  <a:outerShdw blurRad="38100" dist="38100" dir="2700000" algn="tl">
                    <a:srgbClr val="000000">
                      <a:alpha val="43137"/>
                    </a:srgbClr>
                  </a:outerShdw>
                </a:effectLst>
                <a:sym typeface="Symbol" panose="05050102010706020507" pitchFamily="18" charset="2"/>
              </a:rPr>
              <a:t> designed to eliminate the Creator</a:t>
            </a:r>
            <a:endParaRPr lang="en-US" sz="1200" b="0" dirty="0" smtClean="0">
              <a:solidFill>
                <a:schemeClr val="bg1">
                  <a:lumMod val="95000"/>
                </a:schemeClr>
              </a:solidFill>
              <a:effectLst>
                <a:outerShdw blurRad="38100" dist="38100" dir="2700000" algn="tl">
                  <a:srgbClr val="000000">
                    <a:alpha val="43137"/>
                  </a:srgbClr>
                </a:outerShdw>
              </a:effectLst>
            </a:endParaRPr>
          </a:p>
          <a:p>
            <a:pPr marL="514350" indent="-514350">
              <a:buFont typeface="+mj-lt"/>
              <a:buAutoNum type="arabicPeriod"/>
            </a:pPr>
            <a:r>
              <a:rPr lang="en-US" sz="1200" b="0" dirty="0" smtClean="0">
                <a:solidFill>
                  <a:prstClr val="white"/>
                </a:solidFill>
                <a:effectLst>
                  <a:outerShdw blurRad="38100" dist="38100" dir="2700000" algn="tl">
                    <a:srgbClr val="000000">
                      <a:alpha val="43137"/>
                    </a:srgbClr>
                  </a:outerShdw>
                </a:effectLst>
              </a:rPr>
              <a:t>It is </a:t>
            </a:r>
            <a:r>
              <a:rPr lang="en-US" sz="1200" b="1" dirty="0" smtClean="0">
                <a:solidFill>
                  <a:prstClr val="white"/>
                </a:solidFill>
                <a:effectLst>
                  <a:outerShdw blurRad="38100" dist="38100" dir="2700000" algn="tl">
                    <a:srgbClr val="000000">
                      <a:alpha val="43137"/>
                    </a:srgbClr>
                  </a:outerShdw>
                </a:effectLst>
              </a:rPr>
              <a:t>Contrary to Genesis history </a:t>
            </a:r>
            <a:r>
              <a:rPr lang="en-US" sz="1200" b="1" dirty="0" smtClean="0">
                <a:solidFill>
                  <a:prstClr val="white"/>
                </a:solidFill>
                <a:effectLst>
                  <a:outerShdw blurRad="38100" dist="38100" dir="2700000" algn="tl">
                    <a:srgbClr val="000000">
                      <a:alpha val="43137"/>
                    </a:srgbClr>
                  </a:outerShdw>
                </a:effectLst>
                <a:sym typeface="Symbol" panose="05050102010706020507" pitchFamily="18" charset="2"/>
              </a:rPr>
              <a:t> </a:t>
            </a:r>
            <a:endParaRPr lang="en-US" sz="1200" b="1" dirty="0" smtClean="0">
              <a:solidFill>
                <a:prstClr val="white"/>
              </a:solidFill>
              <a:effectLst>
                <a:outerShdw blurRad="38100" dist="38100" dir="2700000" algn="tl">
                  <a:srgbClr val="000000">
                    <a:alpha val="43137"/>
                  </a:srgbClr>
                </a:outerShdw>
              </a:effectLst>
            </a:endParaRPr>
          </a:p>
          <a:p>
            <a:pPr marL="514350" indent="-514350">
              <a:buFont typeface="+mj-lt"/>
              <a:buAutoNum type="arabicPeriod"/>
            </a:pPr>
            <a:r>
              <a:rPr lang="en-US" sz="1200" b="0" dirty="0" smtClean="0">
                <a:solidFill>
                  <a:prstClr val="white"/>
                </a:solidFill>
                <a:effectLst>
                  <a:outerShdw blurRad="38100" dist="38100" dir="2700000" algn="tl">
                    <a:srgbClr val="000000">
                      <a:alpha val="43137"/>
                    </a:srgbClr>
                  </a:outerShdw>
                </a:effectLst>
              </a:rPr>
              <a:t>It has a </a:t>
            </a:r>
            <a:r>
              <a:rPr lang="en-US" sz="1200" b="1" dirty="0" smtClean="0">
                <a:solidFill>
                  <a:prstClr val="white"/>
                </a:solidFill>
                <a:effectLst>
                  <a:outerShdw blurRad="38100" dist="38100" dir="2700000" algn="tl">
                    <a:srgbClr val="000000">
                      <a:alpha val="43137"/>
                    </a:srgbClr>
                  </a:outerShdw>
                </a:effectLst>
              </a:rPr>
              <a:t>Beginning in time </a:t>
            </a:r>
            <a:r>
              <a:rPr lang="en-US" sz="1200" b="1" dirty="0" smtClean="0">
                <a:solidFill>
                  <a:prstClr val="white"/>
                </a:solidFill>
                <a:effectLst>
                  <a:outerShdw blurRad="38100" dist="38100" dir="2700000" algn="tl">
                    <a:srgbClr val="000000">
                      <a:alpha val="43137"/>
                    </a:srgbClr>
                  </a:outerShdw>
                </a:effectLst>
                <a:sym typeface="Symbol" panose="05050102010706020507" pitchFamily="18" charset="2"/>
              </a:rPr>
              <a:t>   </a:t>
            </a:r>
            <a:r>
              <a:rPr lang="en-US" sz="1200" b="0" dirty="0" smtClean="0">
                <a:solidFill>
                  <a:prstClr val="white"/>
                </a:solidFill>
                <a:effectLst>
                  <a:outerShdw blurRad="38100" dist="38100" dir="2700000" algn="tl">
                    <a:srgbClr val="000000">
                      <a:alpha val="43137"/>
                    </a:srgbClr>
                  </a:outerShdw>
                </a:effectLst>
                <a:sym typeface="Symbol" panose="05050102010706020507" pitchFamily="18" charset="2"/>
              </a:rPr>
              <a:t>(It gets one tick</a:t>
            </a:r>
            <a:r>
              <a:rPr lang="en-US" sz="1200" b="0" baseline="0" dirty="0" smtClean="0">
                <a:solidFill>
                  <a:prstClr val="white"/>
                </a:solidFill>
                <a:effectLst>
                  <a:outerShdw blurRad="38100" dist="38100" dir="2700000" algn="tl">
                    <a:srgbClr val="000000">
                      <a:alpha val="43137"/>
                    </a:srgbClr>
                  </a:outerShdw>
                </a:effectLst>
                <a:sym typeface="Symbol" panose="05050102010706020507" pitchFamily="18" charset="2"/>
              </a:rPr>
              <a:t> on this point only.)</a:t>
            </a:r>
            <a:endParaRPr lang="en-US" sz="1200" b="0" dirty="0" smtClean="0">
              <a:solidFill>
                <a:prstClr val="white"/>
              </a:solidFill>
              <a:effectLst>
                <a:outerShdw blurRad="38100" dist="38100" dir="2700000" algn="tl">
                  <a:srgbClr val="000000">
                    <a:alpha val="43137"/>
                  </a:srgbClr>
                </a:outerShdw>
              </a:effectLst>
            </a:endParaRPr>
          </a:p>
          <a:p>
            <a:pPr marL="514350" indent="-514350">
              <a:buFont typeface="+mj-lt"/>
              <a:buAutoNum type="arabicPeriod"/>
            </a:pPr>
            <a:r>
              <a:rPr lang="en-US" sz="1200" b="0" dirty="0" smtClean="0">
                <a:solidFill>
                  <a:prstClr val="white"/>
                </a:solidFill>
                <a:effectLst>
                  <a:outerShdw blurRad="38100" dist="38100" dir="2700000" algn="tl">
                    <a:srgbClr val="000000">
                      <a:alpha val="43137"/>
                    </a:srgbClr>
                  </a:outerShdw>
                </a:effectLst>
              </a:rPr>
              <a:t>Currently theorists are </a:t>
            </a:r>
            <a:r>
              <a:rPr lang="en-US" sz="1200" b="1" dirty="0" smtClean="0">
                <a:solidFill>
                  <a:prstClr val="white"/>
                </a:solidFill>
                <a:effectLst>
                  <a:outerShdw blurRad="38100" dist="38100" dir="2700000" algn="tl">
                    <a:srgbClr val="000000">
                      <a:alpha val="43137"/>
                    </a:srgbClr>
                  </a:outerShdw>
                </a:effectLst>
              </a:rPr>
              <a:t>seeking </a:t>
            </a:r>
            <a:r>
              <a:rPr lang="en-US" sz="1200" b="0" dirty="0" smtClean="0">
                <a:solidFill>
                  <a:prstClr val="white"/>
                </a:solidFill>
                <a:effectLst>
                  <a:outerShdw blurRad="38100" dist="38100" dir="2700000" algn="tl">
                    <a:srgbClr val="000000">
                      <a:alpha val="43137"/>
                    </a:srgbClr>
                  </a:outerShdw>
                </a:effectLst>
              </a:rPr>
              <a:t>to find an </a:t>
            </a:r>
            <a:r>
              <a:rPr lang="en-US" sz="1200" b="1" dirty="0" smtClean="0">
                <a:solidFill>
                  <a:prstClr val="white"/>
                </a:solidFill>
                <a:effectLst>
                  <a:outerShdw blurRad="38100" dist="38100" dir="2700000" algn="tl">
                    <a:srgbClr val="000000">
                      <a:alpha val="43137"/>
                    </a:srgbClr>
                  </a:outerShdw>
                </a:effectLst>
              </a:rPr>
              <a:t>eternal BB universe  </a:t>
            </a:r>
            <a:r>
              <a:rPr lang="en-US" sz="1200" b="1" dirty="0" smtClean="0">
                <a:solidFill>
                  <a:prstClr val="white"/>
                </a:solidFill>
                <a:effectLst>
                  <a:outerShdw blurRad="38100" dist="38100" dir="2700000" algn="tl">
                    <a:srgbClr val="000000">
                      <a:alpha val="43137"/>
                    </a:srgbClr>
                  </a:outerShdw>
                </a:effectLst>
                <a:sym typeface="Symbol" panose="05050102010706020507" pitchFamily="18" charset="2"/>
              </a:rPr>
              <a:t> </a:t>
            </a:r>
            <a:r>
              <a:rPr lang="en-US" sz="1200" b="0" dirty="0" smtClean="0">
                <a:solidFill>
                  <a:prstClr val="white"/>
                </a:solidFill>
                <a:effectLst>
                  <a:outerShdw blurRad="38100" dist="38100" dir="2700000" algn="tl">
                    <a:srgbClr val="000000">
                      <a:alpha val="43137"/>
                    </a:srgbClr>
                  </a:outerShdw>
                </a:effectLst>
                <a:sym typeface="Symbol" panose="05050102010706020507" pitchFamily="18" charset="2"/>
              </a:rPr>
              <a:t>to eliminate the beginning in time</a:t>
            </a:r>
          </a:p>
        </p:txBody>
      </p:sp>
      <p:sp>
        <p:nvSpPr>
          <p:cNvPr id="4" name="Slide Number Placeholder 3"/>
          <p:cNvSpPr>
            <a:spLocks noGrp="1"/>
          </p:cNvSpPr>
          <p:nvPr>
            <p:ph type="sldNum" sz="quarter" idx="10"/>
          </p:nvPr>
        </p:nvSpPr>
        <p:spPr/>
        <p:txBody>
          <a:bodyPr/>
          <a:lstStyle/>
          <a:p>
            <a:fld id="{7B7F83B0-8601-4ECF-9810-D6AB709B6833}"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29368683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God’s word is true and it is a lamp to show us what is true</a:t>
            </a:r>
            <a:endParaRPr lang="en-AU" dirty="0"/>
          </a:p>
        </p:txBody>
      </p:sp>
      <p:sp>
        <p:nvSpPr>
          <p:cNvPr id="4" name="Slide Number Placeholder 3"/>
          <p:cNvSpPr>
            <a:spLocks noGrp="1"/>
          </p:cNvSpPr>
          <p:nvPr>
            <p:ph type="sldNum" sz="quarter" idx="10"/>
          </p:nvPr>
        </p:nvSpPr>
        <p:spPr/>
        <p:txBody>
          <a:bodyPr/>
          <a:lstStyle/>
          <a:p>
            <a:fld id="{7B7F83B0-8601-4ECF-9810-D6AB709B6833}"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38402718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The Greek word</a:t>
            </a:r>
            <a:r>
              <a:rPr lang="en-AU" baseline="0" dirty="0" smtClean="0"/>
              <a:t> translated here “wickedness” is </a:t>
            </a:r>
            <a:r>
              <a:rPr lang="en-AU" sz="1200" b="1" i="0" u="none" strike="noStrike" kern="1200" baseline="0" dirty="0" err="1" smtClean="0">
                <a:solidFill>
                  <a:schemeClr val="tx1"/>
                </a:solidFill>
                <a:latin typeface="+mn-lt"/>
                <a:ea typeface="+mn-ea"/>
                <a:cs typeface="+mn-cs"/>
              </a:rPr>
              <a:t>poneros</a:t>
            </a:r>
            <a:r>
              <a:rPr lang="en-AU" baseline="0" dirty="0" smtClean="0"/>
              <a:t> meaning evil. I say that darkness in man has led to the type of evil, where man has developed lies to exclude the Creator God from his creation.</a:t>
            </a:r>
          </a:p>
          <a:p>
            <a:r>
              <a:rPr lang="en-AU" dirty="0" smtClean="0"/>
              <a:t>In 1859 Charles Darwin sold the world a big lie – evolution on the origin of all life on earth.</a:t>
            </a:r>
          </a:p>
          <a:p>
            <a:r>
              <a:rPr lang="en-AU" dirty="0" smtClean="0"/>
              <a:t>In the</a:t>
            </a:r>
            <a:r>
              <a:rPr lang="en-AU" baseline="0" dirty="0" smtClean="0"/>
              <a:t> </a:t>
            </a:r>
            <a:r>
              <a:rPr lang="en-AU" dirty="0" smtClean="0"/>
              <a:t>1920s the whole</a:t>
            </a:r>
            <a:r>
              <a:rPr lang="en-AU" baseline="0" dirty="0" smtClean="0"/>
              <a:t> world was sold another big lie – the big bang on the origin of the whole universe.</a:t>
            </a:r>
          </a:p>
          <a:p>
            <a:r>
              <a:rPr lang="en-AU" dirty="0" smtClean="0"/>
              <a:t>What’s the relevance of this to Christians? </a:t>
            </a:r>
            <a:endParaRPr lang="en-AU" dirty="0"/>
          </a:p>
        </p:txBody>
      </p:sp>
      <p:sp>
        <p:nvSpPr>
          <p:cNvPr id="4" name="Slide Number Placeholder 3"/>
          <p:cNvSpPr>
            <a:spLocks noGrp="1"/>
          </p:cNvSpPr>
          <p:nvPr>
            <p:ph type="sldNum" sz="quarter" idx="10"/>
          </p:nvPr>
        </p:nvSpPr>
        <p:spPr/>
        <p:txBody>
          <a:bodyPr/>
          <a:lstStyle/>
          <a:p>
            <a:fld id="{7B7F83B0-8601-4ECF-9810-D6AB709B6833}"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24172030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dirty="0" smtClean="0"/>
              <a:t>Atheist cosmologist </a:t>
            </a:r>
            <a:r>
              <a:rPr lang="en-AU" dirty="0" err="1" smtClean="0"/>
              <a:t>Prof.</a:t>
            </a:r>
            <a:r>
              <a:rPr lang="en-AU" dirty="0" smtClean="0"/>
              <a:t> Lawrence Krauss sees it, when he says : </a:t>
            </a:r>
            <a:r>
              <a:rPr lang="en-US" sz="1400" dirty="0" smtClean="0">
                <a:solidFill>
                  <a:srgbClr val="FFFFFF"/>
                </a:solidFill>
                <a:latin typeface="Myriad Pro" charset="0"/>
                <a:sym typeface="Verlag Book" charset="0"/>
              </a:rPr>
              <a:t>“</a:t>
            </a:r>
            <a:r>
              <a:rPr lang="en-AU" sz="1200" i="1" dirty="0" smtClean="0">
                <a:solidFill>
                  <a:prstClr val="white"/>
                </a:solidFill>
              </a:rPr>
              <a:t>Forget Jesus, the stars died so you could be born</a:t>
            </a:r>
            <a:r>
              <a:rPr lang="en-US" sz="1400" dirty="0" smtClean="0">
                <a:solidFill>
                  <a:prstClr val="white"/>
                </a:solidFill>
              </a:rPr>
              <a:t>.</a:t>
            </a:r>
            <a:r>
              <a:rPr lang="en-US" sz="1400" dirty="0" smtClean="0">
                <a:solidFill>
                  <a:srgbClr val="FFFFFF"/>
                </a:solidFill>
                <a:latin typeface="Myriad Pro" charset="0"/>
                <a:sym typeface="Verlag Book" charset="0"/>
              </a:rPr>
              <a:t>”</a:t>
            </a:r>
          </a:p>
          <a:p>
            <a:r>
              <a:rPr lang="en-AU" dirty="0" smtClean="0"/>
              <a:t>In</a:t>
            </a:r>
            <a:r>
              <a:rPr lang="en-AU" baseline="0" dirty="0" smtClean="0"/>
              <a:t> other words : </a:t>
            </a:r>
            <a:r>
              <a:rPr lang="en-AU" dirty="0" smtClean="0"/>
              <a:t>Believe in the so-called science, and then there</a:t>
            </a:r>
            <a:r>
              <a:rPr lang="en-AU" baseline="0" dirty="0" smtClean="0"/>
              <a:t> is no need for Christ</a:t>
            </a:r>
            <a:endParaRPr lang="en-AU" dirty="0" smtClean="0"/>
          </a:p>
          <a:p>
            <a:endParaRPr lang="en-AU" dirty="0" smtClean="0"/>
          </a:p>
          <a:p>
            <a:r>
              <a:rPr lang="en-AU" dirty="0" smtClean="0"/>
              <a:t>https://www.goodreads.com/work/quotes/16265802</a:t>
            </a:r>
          </a:p>
          <a:p>
            <a:endParaRPr lang="en-AU" dirty="0" smtClean="0"/>
          </a:p>
          <a:p>
            <a:r>
              <a:rPr lang="en-AU" dirty="0" smtClean="0"/>
              <a:t>Image Wikipedia</a:t>
            </a:r>
            <a:endParaRPr lang="en-AU" dirty="0"/>
          </a:p>
        </p:txBody>
      </p:sp>
      <p:sp>
        <p:nvSpPr>
          <p:cNvPr id="4" name="Slide Number Placeholder 3"/>
          <p:cNvSpPr>
            <a:spLocks noGrp="1"/>
          </p:cNvSpPr>
          <p:nvPr>
            <p:ph type="sldNum" sz="quarter" idx="10"/>
          </p:nvPr>
        </p:nvSpPr>
        <p:spPr/>
        <p:txBody>
          <a:bodyPr/>
          <a:lstStyle/>
          <a:p>
            <a:fld id="{7B7F83B0-8601-4ECF-9810-D6AB709B6833}"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30397467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Embracing</a:t>
            </a:r>
            <a:r>
              <a:rPr lang="en-AU" baseline="0" dirty="0" smtClean="0"/>
              <a:t> the ‘darkness’ has led man to develop unprovable fudge factors to plug the holes in his failed theory. I will deal with each of these, as questions…(click through them) (read Numbers)</a:t>
            </a:r>
          </a:p>
          <a:p>
            <a:pPr marL="514350" indent="-514350">
              <a:buFont typeface="+mj-lt"/>
              <a:buAutoNum type="arabicPeriod"/>
            </a:pPr>
            <a:r>
              <a:rPr lang="en-AU" sz="1200" b="1" dirty="0" smtClean="0">
                <a:solidFill>
                  <a:prstClr val="white"/>
                </a:solidFill>
                <a:effectLst>
                  <a:outerShdw blurRad="38100" dist="38100" dir="2700000" algn="tl">
                    <a:srgbClr val="000000">
                      <a:alpha val="43137"/>
                    </a:srgbClr>
                  </a:outerShdw>
                </a:effectLst>
              </a:rPr>
              <a:t>Where did the Universe come from?</a:t>
            </a:r>
            <a:endParaRPr lang="en-US" sz="1200" b="1" dirty="0" smtClean="0">
              <a:solidFill>
                <a:prstClr val="white"/>
              </a:solidFill>
              <a:effectLst>
                <a:outerShdw blurRad="38100" dist="38100" dir="2700000" algn="tl">
                  <a:srgbClr val="000000">
                    <a:alpha val="43137"/>
                  </a:srgbClr>
                </a:outerShdw>
              </a:effectLst>
            </a:endParaRPr>
          </a:p>
          <a:p>
            <a:pPr marL="514350" indent="-514350">
              <a:buFont typeface="+mj-lt"/>
              <a:buAutoNum type="arabicPeriod"/>
            </a:pPr>
            <a:r>
              <a:rPr lang="en-US" sz="1200" b="1" dirty="0" smtClean="0">
                <a:solidFill>
                  <a:prstClr val="white"/>
                </a:solidFill>
                <a:effectLst>
                  <a:outerShdw blurRad="38100" dist="38100" dir="2700000" algn="tl">
                    <a:srgbClr val="000000">
                      <a:alpha val="43137"/>
                    </a:srgbClr>
                  </a:outerShdw>
                </a:effectLst>
                <a:sym typeface="Symbol" panose="05050102010706020507" pitchFamily="18" charset="2"/>
              </a:rPr>
              <a:t>How did nothing explode?</a:t>
            </a:r>
            <a:endParaRPr lang="en-US" sz="1200" b="1" dirty="0" smtClean="0">
              <a:solidFill>
                <a:prstClr val="white"/>
              </a:solidFill>
              <a:effectLst>
                <a:outerShdw blurRad="38100" dist="38100" dir="2700000" algn="tl">
                  <a:srgbClr val="000000">
                    <a:alpha val="43137"/>
                  </a:srgbClr>
                </a:outerShdw>
              </a:effectLst>
            </a:endParaRPr>
          </a:p>
          <a:p>
            <a:pPr marL="514350" indent="-514350">
              <a:buFont typeface="+mj-lt"/>
              <a:buAutoNum type="arabicPeriod"/>
            </a:pPr>
            <a:r>
              <a:rPr lang="en-AU" sz="1200" b="1" dirty="0" smtClean="0">
                <a:solidFill>
                  <a:prstClr val="white"/>
                </a:solidFill>
                <a:effectLst>
                  <a:outerShdw blurRad="38100" dist="38100" dir="2700000" algn="tl">
                    <a:srgbClr val="000000">
                      <a:alpha val="43137"/>
                    </a:srgbClr>
                  </a:outerShdw>
                </a:effectLst>
              </a:rPr>
              <a:t>How did stars and galaxies form?</a:t>
            </a:r>
          </a:p>
          <a:p>
            <a:pPr marL="514350" indent="-514350">
              <a:buFont typeface="+mj-lt"/>
              <a:buAutoNum type="arabicPeriod"/>
            </a:pPr>
            <a:r>
              <a:rPr lang="en-AU" sz="1200" b="1" dirty="0" smtClean="0">
                <a:solidFill>
                  <a:prstClr val="white"/>
                </a:solidFill>
                <a:effectLst>
                  <a:outerShdw blurRad="38100" dist="38100" dir="2700000" algn="tl">
                    <a:srgbClr val="000000">
                      <a:alpha val="43137"/>
                    </a:srgbClr>
                  </a:outerShdw>
                </a:effectLst>
              </a:rPr>
              <a:t>Why does CMB ‘light’ cast no shadows? </a:t>
            </a:r>
          </a:p>
          <a:p>
            <a:pPr marL="514350" indent="-514350">
              <a:buFont typeface="+mj-lt"/>
              <a:buAutoNum type="arabicPeriod"/>
            </a:pPr>
            <a:r>
              <a:rPr lang="en-AU" sz="1200" b="1" dirty="0" smtClean="0">
                <a:solidFill>
                  <a:prstClr val="white"/>
                </a:solidFill>
                <a:effectLst>
                  <a:outerShdw blurRad="38100" dist="38100" dir="2700000" algn="tl">
                    <a:srgbClr val="000000">
                      <a:alpha val="43137"/>
                    </a:srgbClr>
                  </a:outerShdw>
                </a:effectLst>
              </a:rPr>
              <a:t>Why the ‘Axis of Evil’?</a:t>
            </a:r>
          </a:p>
          <a:p>
            <a:pPr marL="514350" indent="-514350">
              <a:buFont typeface="+mj-lt"/>
              <a:buAutoNum type="arabicPeriod"/>
            </a:pPr>
            <a:r>
              <a:rPr lang="en-AU" sz="1200" b="1" dirty="0" smtClean="0">
                <a:solidFill>
                  <a:prstClr val="white"/>
                </a:solidFill>
                <a:effectLst>
                  <a:outerShdw blurRad="38100" dist="38100" dir="2700000" algn="tl">
                    <a:srgbClr val="000000">
                      <a:alpha val="43137"/>
                    </a:srgbClr>
                  </a:outerShdw>
                </a:effectLst>
              </a:rPr>
              <a:t>What about expansion of space?</a:t>
            </a:r>
          </a:p>
          <a:p>
            <a:pPr marL="514350" indent="-514350">
              <a:buFont typeface="+mj-lt"/>
              <a:buAutoNum type="arabicPeriod"/>
            </a:pPr>
            <a:r>
              <a:rPr lang="en-AU" sz="1200" b="0" dirty="0" smtClean="0">
                <a:solidFill>
                  <a:prstClr val="white"/>
                </a:solidFill>
                <a:effectLst>
                  <a:outerShdw blurRad="38100" dist="38100" dir="2700000" algn="tl">
                    <a:srgbClr val="000000">
                      <a:alpha val="43137"/>
                    </a:srgbClr>
                  </a:outerShdw>
                </a:effectLst>
              </a:rPr>
              <a:t>... There are</a:t>
            </a:r>
            <a:r>
              <a:rPr lang="en-AU" sz="1200" b="0" baseline="0" dirty="0" smtClean="0">
                <a:solidFill>
                  <a:prstClr val="white"/>
                </a:solidFill>
                <a:effectLst>
                  <a:outerShdw blurRad="38100" dist="38100" dir="2700000" algn="tl">
                    <a:srgbClr val="000000">
                      <a:alpha val="43137"/>
                    </a:srgbClr>
                  </a:outerShdw>
                </a:effectLst>
              </a:rPr>
              <a:t> many more</a:t>
            </a:r>
            <a:endParaRPr lang="en-AU" sz="1200" b="0" dirty="0" smtClean="0">
              <a:solidFill>
                <a:prstClr val="white"/>
              </a:solidFill>
              <a:effectLst>
                <a:outerShdw blurRad="38100" dist="38100" dir="2700000" algn="tl">
                  <a:srgbClr val="000000">
                    <a:alpha val="43137"/>
                  </a:srgbClr>
                </a:outerShdw>
              </a:effectLst>
            </a:endParaRPr>
          </a:p>
          <a:p>
            <a:endParaRPr lang="en-AU" dirty="0"/>
          </a:p>
        </p:txBody>
      </p:sp>
      <p:sp>
        <p:nvSpPr>
          <p:cNvPr id="4" name="Slide Number Placeholder 3"/>
          <p:cNvSpPr>
            <a:spLocks noGrp="1"/>
          </p:cNvSpPr>
          <p:nvPr>
            <p:ph type="sldNum" sz="quarter" idx="10"/>
          </p:nvPr>
        </p:nvSpPr>
        <p:spPr/>
        <p:txBody>
          <a:bodyPr/>
          <a:lstStyle/>
          <a:p>
            <a:fld id="{7B7F83B0-8601-4ECF-9810-D6AB709B6833}"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21372387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smtClean="0">
                <a:solidFill>
                  <a:schemeClr val="bg1"/>
                </a:solidFill>
                <a:latin typeface="Myriad Pro" panose="020B0503030403020204" pitchFamily="34" charset="0"/>
              </a:rPr>
              <a:t>Number 1: Where did the Universe come from?</a:t>
            </a:r>
            <a:endParaRPr lang="en-US" sz="1200" dirty="0" smtClean="0">
              <a:solidFill>
                <a:schemeClr val="bg1"/>
              </a:solidFill>
              <a:latin typeface="Myriad Pro" panose="020B0503030403020204" pitchFamily="34" charset="0"/>
              <a:sym typeface="Verlag Book"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AU" b="0" dirty="0" smtClean="0"/>
              <a:t>The so-called science of Cosmology </a:t>
            </a:r>
            <a:r>
              <a:rPr lang="en-AU" dirty="0" smtClean="0"/>
              <a:t>is used to answer this question</a:t>
            </a:r>
          </a:p>
          <a:p>
            <a:pPr marL="0" marR="0" indent="0" algn="l" defTabSz="914400" rtl="0" eaLnBrk="1" fontAlgn="auto" latinLnBrk="0" hangingPunct="1">
              <a:lnSpc>
                <a:spcPct val="100000"/>
              </a:lnSpc>
              <a:spcBef>
                <a:spcPts val="0"/>
              </a:spcBef>
              <a:spcAft>
                <a:spcPts val="0"/>
              </a:spcAft>
              <a:buClrTx/>
              <a:buSzTx/>
              <a:buFontTx/>
              <a:buNone/>
              <a:tabLst/>
              <a:defRPr/>
            </a:pPr>
            <a:r>
              <a:rPr lang="en-AU" dirty="0" smtClean="0"/>
              <a:t>But what is cosmology? Is it actually science?</a:t>
            </a:r>
            <a:endParaRPr lang="en-US" dirty="0" smtClean="0"/>
          </a:p>
          <a:p>
            <a:endParaRPr lang="en-AU" dirty="0"/>
          </a:p>
        </p:txBody>
      </p:sp>
      <p:sp>
        <p:nvSpPr>
          <p:cNvPr id="4" name="Slide Number Placeholder 3"/>
          <p:cNvSpPr>
            <a:spLocks noGrp="1"/>
          </p:cNvSpPr>
          <p:nvPr>
            <p:ph type="sldNum" sz="quarter" idx="10"/>
          </p:nvPr>
        </p:nvSpPr>
        <p:spPr/>
        <p:txBody>
          <a:bodyPr/>
          <a:lstStyle/>
          <a:p>
            <a:fld id="{7B7F83B0-8601-4ECF-9810-D6AB709B6833}"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22696258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solidFill>
                  <a:schemeClr val="bg1"/>
                </a:solidFill>
                <a:effectLst>
                  <a:outerShdw blurRad="38100" dist="38100" dir="2700000" algn="tl">
                    <a:srgbClr val="000000">
                      <a:alpha val="43137"/>
                    </a:srgbClr>
                  </a:outerShdw>
                </a:effectLst>
                <a:latin typeface="Myriad Pro" panose="020B0503030403020204" pitchFamily="34" charset="0"/>
                <a:cs typeface="Arial" charset="0"/>
              </a:rPr>
              <a:t>Astrophysicist, </a:t>
            </a:r>
            <a:r>
              <a:rPr lang="en-US" sz="1200" dirty="0" err="1" smtClean="0">
                <a:solidFill>
                  <a:schemeClr val="bg1"/>
                </a:solidFill>
                <a:effectLst>
                  <a:outerShdw blurRad="38100" dist="38100" dir="2700000" algn="tl">
                    <a:srgbClr val="000000">
                      <a:alpha val="43137"/>
                    </a:srgbClr>
                  </a:outerShdw>
                </a:effectLst>
                <a:latin typeface="Myriad Pro" panose="020B0503030403020204" pitchFamily="34" charset="0"/>
                <a:cs typeface="Arial" charset="0"/>
              </a:rPr>
              <a:t>Dr</a:t>
            </a:r>
            <a:r>
              <a:rPr lang="en-US" sz="1200" dirty="0" smtClean="0">
                <a:solidFill>
                  <a:schemeClr val="bg1"/>
                </a:solidFill>
                <a:effectLst>
                  <a:outerShdw blurRad="38100" dist="38100" dir="2700000" algn="tl">
                    <a:srgbClr val="000000">
                      <a:alpha val="43137"/>
                    </a:srgbClr>
                  </a:outerShdw>
                </a:effectLst>
                <a:latin typeface="Myriad Pro" panose="020B0503030403020204" pitchFamily="34" charset="0"/>
                <a:cs typeface="Arial" charset="0"/>
              </a:rPr>
              <a:t> </a:t>
            </a:r>
            <a:r>
              <a:rPr lang="en-AU" sz="1200" dirty="0" smtClean="0">
                <a:solidFill>
                  <a:schemeClr val="bg1"/>
                </a:solidFill>
                <a:effectLst>
                  <a:outerShdw blurRad="38100" dist="38100" dir="2700000" algn="tl">
                    <a:srgbClr val="000000">
                      <a:alpha val="43137"/>
                    </a:srgbClr>
                  </a:outerShdw>
                </a:effectLst>
                <a:latin typeface="Myriad Pro" panose="020B0503030403020204" pitchFamily="34" charset="0"/>
              </a:rPr>
              <a:t>Charles Bennett</a:t>
            </a:r>
            <a:r>
              <a:rPr lang="en-US" sz="1200" dirty="0" smtClean="0">
                <a:solidFill>
                  <a:schemeClr val="bg1"/>
                </a:solidFill>
                <a:effectLst>
                  <a:outerShdw blurRad="38100" dist="38100" dir="2700000" algn="tl">
                    <a:srgbClr val="000000">
                      <a:alpha val="43137"/>
                    </a:srgbClr>
                  </a:outerShdw>
                </a:effectLst>
                <a:latin typeface="Myriad Pro" panose="020B0503030403020204" pitchFamily="34" charset="0"/>
                <a:cs typeface="Arial" charset="0"/>
              </a:rPr>
              <a:t>, </a:t>
            </a:r>
            <a:r>
              <a:rPr lang="en-US" sz="1200" kern="1200" dirty="0" smtClean="0">
                <a:solidFill>
                  <a:schemeClr val="tx1"/>
                </a:solidFill>
                <a:latin typeface="+mn-lt"/>
                <a:ea typeface="+mn-ea"/>
                <a:cs typeface="Arial" charset="0"/>
              </a:rPr>
              <a:t>…</a:t>
            </a:r>
            <a:endParaRPr lang="en-US" sz="1200" b="1" dirty="0" smtClean="0">
              <a:solidFill>
                <a:schemeClr val="bg1"/>
              </a:solidFill>
              <a:latin typeface="Myriad Pro" panose="020B0503030403020204" pitchFamily="34" charset="0"/>
            </a:endParaRPr>
          </a:p>
          <a:p>
            <a:pPr marL="0" indent="0" algn="l">
              <a:buNone/>
            </a:pPr>
            <a:r>
              <a:rPr lang="en-US" sz="1200" b="1" dirty="0" smtClean="0">
                <a:solidFill>
                  <a:schemeClr val="bg1"/>
                </a:solidFill>
                <a:latin typeface="Myriad Pro" panose="020B0503030403020204" pitchFamily="34" charset="0"/>
              </a:rPr>
              <a:t>‘We’ve done the measurement … </a:t>
            </a:r>
            <a:r>
              <a:rPr lang="en-US" sz="1200" b="1" i="1" dirty="0" smtClean="0">
                <a:solidFill>
                  <a:schemeClr val="bg1"/>
                </a:solidFill>
                <a:latin typeface="Myriad Pro" panose="020B0503030403020204" pitchFamily="34" charset="0"/>
              </a:rPr>
              <a:t>It’s not going to get any better</a:t>
            </a:r>
            <a:r>
              <a:rPr lang="en-US" sz="1200" b="1" dirty="0" smtClean="0">
                <a:solidFill>
                  <a:schemeClr val="bg1"/>
                </a:solidFill>
                <a:latin typeface="Myriad Pro" panose="020B0503030403020204" pitchFamily="34" charset="0"/>
              </a:rPr>
              <a:t>.’</a:t>
            </a:r>
          </a:p>
          <a:p>
            <a:r>
              <a:rPr lang="en-AU" dirty="0" smtClean="0"/>
              <a:t>What he means by that is because we only have one Universe we can’t tell if our Universe is typical, we can’t tell from what we see if that is what we should see. We are hence limited in our knowledge of the Universe. And it not going to get any better.</a:t>
            </a:r>
          </a:p>
          <a:p>
            <a:endParaRPr lang="en-AU"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AU" dirty="0" smtClean="0"/>
              <a:t>Wikipedia</a:t>
            </a:r>
            <a:endParaRPr lang="en-US" dirty="0" smtClean="0"/>
          </a:p>
          <a:p>
            <a:endParaRPr lang="en-US" dirty="0" smtClean="0"/>
          </a:p>
          <a:p>
            <a:endParaRPr lang="en-AU" dirty="0"/>
          </a:p>
        </p:txBody>
      </p:sp>
      <p:sp>
        <p:nvSpPr>
          <p:cNvPr id="4" name="Slide Number Placeholder 3"/>
          <p:cNvSpPr>
            <a:spLocks noGrp="1"/>
          </p:cNvSpPr>
          <p:nvPr>
            <p:ph type="sldNum" sz="quarter" idx="10"/>
          </p:nvPr>
        </p:nvSpPr>
        <p:spPr/>
        <p:txBody>
          <a:bodyPr/>
          <a:lstStyle/>
          <a:p>
            <a:fld id="{7B7F83B0-8601-4ECF-9810-D6AB709B6833}"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16934097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i="1" dirty="0" smtClean="0">
                <a:solidFill>
                  <a:schemeClr val="bg1"/>
                </a:solidFill>
                <a:latin typeface="Myriad Pro" panose="020B0503030403020204" pitchFamily="34" charset="0"/>
              </a:rPr>
              <a:t>That barrier to knowledge</a:t>
            </a:r>
            <a:r>
              <a:rPr lang="en-US" sz="1200" dirty="0" smtClean="0">
                <a:solidFill>
                  <a:schemeClr val="bg1"/>
                </a:solidFill>
                <a:latin typeface="Myriad Pro" panose="020B0503030403020204" pitchFamily="34" charset="0"/>
              </a:rPr>
              <a:t>, some argue</a:t>
            </a:r>
            <a:r>
              <a:rPr lang="en-US" sz="1200" i="1" dirty="0" smtClean="0">
                <a:solidFill>
                  <a:schemeClr val="bg1"/>
                </a:solidFill>
                <a:latin typeface="Myriad Pro" panose="020B0503030403020204" pitchFamily="34" charset="0"/>
              </a:rPr>
              <a:t>, is cosmology’s Achilles’ heel</a:t>
            </a:r>
            <a:r>
              <a:rPr lang="en-US" sz="1200" dirty="0" smtClean="0">
                <a:solidFill>
                  <a:schemeClr val="bg1"/>
                </a:solidFill>
                <a:latin typeface="Myriad Pro" panose="020B0503030403020204" pitchFamily="34" charset="0"/>
              </a:rPr>
              <a:t>. </a:t>
            </a:r>
          </a:p>
          <a:p>
            <a:pPr algn="l"/>
            <a:r>
              <a:rPr lang="en-US" sz="1200" b="1" dirty="0" smtClean="0">
                <a:solidFill>
                  <a:schemeClr val="bg1"/>
                </a:solidFill>
                <a:latin typeface="Myriad Pro" panose="020B0503030403020204" pitchFamily="34" charset="0"/>
              </a:rPr>
              <a:t>‘</a:t>
            </a:r>
            <a:r>
              <a:rPr lang="en-US" sz="1200" b="1" i="1" dirty="0" smtClean="0">
                <a:solidFill>
                  <a:schemeClr val="bg1"/>
                </a:solidFill>
                <a:latin typeface="Myriad Pro" panose="020B0503030403020204" pitchFamily="34" charset="0"/>
              </a:rPr>
              <a:t>Cosmology may look like a science, but it isn’t a science</a:t>
            </a:r>
            <a:r>
              <a:rPr lang="en-US" sz="1200" b="1" dirty="0" smtClean="0">
                <a:solidFill>
                  <a:schemeClr val="bg1"/>
                </a:solidFill>
                <a:latin typeface="Myriad Pro" panose="020B0503030403020204" pitchFamily="34" charset="0"/>
              </a:rPr>
              <a:t>,’</a:t>
            </a:r>
          </a:p>
          <a:p>
            <a:r>
              <a:rPr lang="en-US" sz="1200" dirty="0" smtClean="0">
                <a:solidFill>
                  <a:schemeClr val="bg1"/>
                </a:solidFill>
                <a:effectLst>
                  <a:outerShdw blurRad="38100" dist="38100" dir="2700000" algn="tl">
                    <a:srgbClr val="000000">
                      <a:alpha val="43137"/>
                    </a:srgbClr>
                  </a:outerShdw>
                </a:effectLst>
                <a:latin typeface="Myriad Pro" panose="020B0503030403020204" pitchFamily="34" charset="0"/>
                <a:cs typeface="Arial" charset="0"/>
              </a:rPr>
              <a:t>Says Princeton astronomy professor </a:t>
            </a:r>
            <a:r>
              <a:rPr lang="en-US" sz="1200" dirty="0" err="1" smtClean="0">
                <a:solidFill>
                  <a:schemeClr val="bg1"/>
                </a:solidFill>
                <a:effectLst>
                  <a:outerShdw blurRad="38100" dist="38100" dir="2700000" algn="tl">
                    <a:srgbClr val="000000">
                      <a:alpha val="43137"/>
                    </a:srgbClr>
                  </a:outerShdw>
                </a:effectLst>
                <a:latin typeface="Myriad Pro" panose="020B0503030403020204" pitchFamily="34" charset="0"/>
                <a:cs typeface="Arial" charset="0"/>
              </a:rPr>
              <a:t>Dr</a:t>
            </a:r>
            <a:r>
              <a:rPr lang="en-US" sz="1200" dirty="0" smtClean="0">
                <a:solidFill>
                  <a:schemeClr val="bg1"/>
                </a:solidFill>
                <a:effectLst>
                  <a:outerShdw blurRad="38100" dist="38100" dir="2700000" algn="tl">
                    <a:srgbClr val="000000">
                      <a:alpha val="43137"/>
                    </a:srgbClr>
                  </a:outerShdw>
                </a:effectLst>
                <a:latin typeface="Myriad Pro" panose="020B0503030403020204" pitchFamily="34" charset="0"/>
                <a:cs typeface="Arial" charset="0"/>
              </a:rPr>
              <a:t> </a:t>
            </a:r>
            <a:r>
              <a:rPr lang="en-US" sz="1200" dirty="0" smtClean="0">
                <a:solidFill>
                  <a:schemeClr val="bg1"/>
                </a:solidFill>
                <a:effectLst>
                  <a:outerShdw blurRad="38100" dist="38100" dir="2700000" algn="tl">
                    <a:srgbClr val="000000">
                      <a:alpha val="43137"/>
                    </a:srgbClr>
                  </a:outerShdw>
                </a:effectLst>
                <a:latin typeface="Myriad Pro" panose="020B0503030403020204" pitchFamily="34" charset="0"/>
              </a:rPr>
              <a:t>James Gunn</a:t>
            </a:r>
            <a:r>
              <a:rPr lang="en-US" sz="1200" dirty="0" smtClean="0">
                <a:solidFill>
                  <a:schemeClr val="bg1"/>
                </a:solidFill>
                <a:effectLst>
                  <a:outerShdw blurRad="38100" dist="38100" dir="2700000" algn="tl">
                    <a:srgbClr val="000000">
                      <a:alpha val="43137"/>
                    </a:srgbClr>
                  </a:outerShdw>
                </a:effectLst>
                <a:latin typeface="Myriad Pro" panose="020B0503030403020204" pitchFamily="34" charset="0"/>
                <a:cs typeface="Arial" charset="0"/>
              </a:rPr>
              <a:t>,</a:t>
            </a:r>
          </a:p>
          <a:p>
            <a:endParaRPr lang="en-AU"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AU" dirty="0" smtClean="0"/>
              <a:t>Wikipedia</a:t>
            </a:r>
            <a:endParaRPr lang="en-US" dirty="0" smtClean="0"/>
          </a:p>
          <a:p>
            <a:endParaRPr lang="en-AU" dirty="0" smtClean="0"/>
          </a:p>
        </p:txBody>
      </p:sp>
      <p:sp>
        <p:nvSpPr>
          <p:cNvPr id="4" name="Slide Number Placeholder 3"/>
          <p:cNvSpPr>
            <a:spLocks noGrp="1"/>
          </p:cNvSpPr>
          <p:nvPr>
            <p:ph type="sldNum" sz="quarter" idx="10"/>
          </p:nvPr>
        </p:nvSpPr>
        <p:spPr/>
        <p:txBody>
          <a:bodyPr/>
          <a:lstStyle/>
          <a:p>
            <a:fld id="{7B7F83B0-8601-4ECF-9810-D6AB709B6833}"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35069489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a:r>
              <a:rPr lang="en-US" sz="1200" b="1" i="1" dirty="0" smtClean="0">
                <a:solidFill>
                  <a:prstClr val="white"/>
                </a:solidFill>
                <a:latin typeface="Myriad Pro" panose="020B0503030403020204" pitchFamily="34" charset="0"/>
              </a:rPr>
              <a:t>‘A basic tenet of science is that you can do repeatable experiments, and you can’t do that in cosmology.’</a:t>
            </a:r>
          </a:p>
          <a:p>
            <a:endParaRPr lang="en-AU" dirty="0" smtClean="0"/>
          </a:p>
          <a:p>
            <a:endParaRPr lang="en-AU"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AU" dirty="0" smtClean="0"/>
              <a:t>Wikipedia</a:t>
            </a:r>
            <a:endParaRPr lang="en-US" dirty="0" smtClean="0"/>
          </a:p>
          <a:p>
            <a:endParaRPr lang="en-AU" dirty="0" smtClean="0"/>
          </a:p>
        </p:txBody>
      </p:sp>
      <p:sp>
        <p:nvSpPr>
          <p:cNvPr id="4" name="Slide Number Placeholder 3"/>
          <p:cNvSpPr>
            <a:spLocks noGrp="1"/>
          </p:cNvSpPr>
          <p:nvPr>
            <p:ph type="sldNum" sz="quarter" idx="10"/>
          </p:nvPr>
        </p:nvSpPr>
        <p:spPr/>
        <p:txBody>
          <a:bodyPr/>
          <a:lstStyle/>
          <a:p>
            <a:fld id="{7B7F83B0-8601-4ECF-9810-D6AB709B6833}"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25972306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err="1" smtClean="0">
                <a:solidFill>
                  <a:schemeClr val="tx1"/>
                </a:solidFill>
                <a:latin typeface="+mn-lt"/>
                <a:ea typeface="+mn-ea"/>
                <a:cs typeface="Arial" charset="0"/>
              </a:rPr>
              <a:t>Dr</a:t>
            </a:r>
            <a:r>
              <a:rPr lang="en-US" sz="1200" kern="1200" dirty="0" smtClean="0">
                <a:solidFill>
                  <a:schemeClr val="tx1"/>
                </a:solidFill>
                <a:latin typeface="+mn-lt"/>
                <a:ea typeface="+mn-ea"/>
                <a:cs typeface="Arial" charset="0"/>
              </a:rPr>
              <a:t> </a:t>
            </a:r>
            <a:r>
              <a:rPr lang="en-US" sz="1200" kern="1200" dirty="0" smtClean="0">
                <a:solidFill>
                  <a:schemeClr val="tx1"/>
                </a:solidFill>
                <a:latin typeface="+mn-lt"/>
                <a:ea typeface="+mn-ea"/>
                <a:cs typeface="+mn-cs"/>
              </a:rPr>
              <a:t>Michael S. Turner the t</a:t>
            </a:r>
            <a:r>
              <a:rPr lang="en-US" sz="1200" kern="1200" dirty="0" smtClean="0">
                <a:solidFill>
                  <a:schemeClr val="tx1"/>
                </a:solidFill>
                <a:latin typeface="+mn-lt"/>
                <a:ea typeface="+mn-ea"/>
                <a:cs typeface="Arial" charset="0"/>
              </a:rPr>
              <a:t>heoretical cosmologist</a:t>
            </a:r>
            <a:r>
              <a:rPr lang="en-US" sz="1200" kern="1200" baseline="0" dirty="0" smtClean="0">
                <a:solidFill>
                  <a:schemeClr val="tx1"/>
                </a:solidFill>
                <a:latin typeface="+mn-lt"/>
                <a:ea typeface="+mn-ea"/>
                <a:cs typeface="Arial" charset="0"/>
              </a:rPr>
              <a:t> and the</a:t>
            </a:r>
            <a:r>
              <a:rPr lang="en-US" sz="1200" kern="1200" dirty="0" smtClean="0">
                <a:solidFill>
                  <a:schemeClr val="tx1"/>
                </a:solidFill>
                <a:latin typeface="+mn-lt"/>
                <a:ea typeface="+mn-ea"/>
                <a:cs typeface="Arial" charset="0"/>
              </a:rPr>
              <a:t> University of Chicago</a:t>
            </a:r>
            <a:r>
              <a:rPr lang="en-US" sz="1200" kern="1200" baseline="0" dirty="0" smtClean="0">
                <a:solidFill>
                  <a:schemeClr val="tx1"/>
                </a:solidFill>
                <a:latin typeface="+mn-lt"/>
                <a:ea typeface="+mn-ea"/>
                <a:cs typeface="Arial" charset="0"/>
              </a:rPr>
              <a:t> p</a:t>
            </a:r>
            <a:r>
              <a:rPr lang="en-US" sz="1200" kern="1200" dirty="0" smtClean="0">
                <a:solidFill>
                  <a:schemeClr val="tx1"/>
                </a:solidFill>
                <a:latin typeface="+mn-lt"/>
                <a:ea typeface="+mn-ea"/>
                <a:cs typeface="Arial" charset="0"/>
              </a:rPr>
              <a:t>rofessor</a:t>
            </a:r>
            <a:r>
              <a:rPr lang="en-US" sz="1200" kern="1200" baseline="0" dirty="0" smtClean="0">
                <a:solidFill>
                  <a:schemeClr val="tx1"/>
                </a:solidFill>
                <a:latin typeface="+mn-lt"/>
                <a:ea typeface="+mn-ea"/>
                <a:cs typeface="Arial" charset="0"/>
              </a:rPr>
              <a:t> </a:t>
            </a:r>
            <a:r>
              <a:rPr lang="en-US" sz="1200" kern="1200" dirty="0" smtClean="0">
                <a:solidFill>
                  <a:schemeClr val="tx1"/>
                </a:solidFill>
                <a:latin typeface="+mn-lt"/>
                <a:ea typeface="+mn-ea"/>
                <a:cs typeface="Arial" charset="0"/>
              </a:rPr>
              <a:t>w</a:t>
            </a:r>
            <a:r>
              <a:rPr lang="en-AU" sz="1200" kern="1200" dirty="0" err="1" smtClean="0">
                <a:solidFill>
                  <a:schemeClr val="tx1"/>
                </a:solidFill>
                <a:latin typeface="+mn-lt"/>
                <a:ea typeface="+mn-ea"/>
                <a:cs typeface="+mn-cs"/>
              </a:rPr>
              <a:t>ho</a:t>
            </a:r>
            <a:r>
              <a:rPr lang="en-AU" sz="1200" kern="1200" dirty="0" smtClean="0">
                <a:solidFill>
                  <a:schemeClr val="tx1"/>
                </a:solidFill>
                <a:latin typeface="+mn-lt"/>
                <a:ea typeface="+mn-ea"/>
                <a:cs typeface="+mn-cs"/>
              </a:rPr>
              <a:t> coined the term ‘dark energy’</a:t>
            </a:r>
            <a:r>
              <a:rPr lang="en-AU" sz="1200" kern="1200" baseline="0" dirty="0" smtClean="0">
                <a:solidFill>
                  <a:schemeClr val="tx1"/>
                </a:solidFill>
                <a:latin typeface="+mn-lt"/>
                <a:ea typeface="+mn-ea"/>
                <a:cs typeface="+mn-cs"/>
              </a:rPr>
              <a:t> said:</a:t>
            </a:r>
            <a:r>
              <a:rPr lang="en-US" sz="1200" kern="1200" dirty="0" smtClean="0">
                <a:solidFill>
                  <a:schemeClr val="tx1"/>
                </a:solidFill>
                <a:latin typeface="+mn-lt"/>
                <a:ea typeface="+mn-ea"/>
                <a:cs typeface="Arial" charset="0"/>
              </a:rPr>
              <a:t> </a:t>
            </a:r>
            <a:r>
              <a:rPr lang="en-US" sz="1200" b="1" i="1" dirty="0" smtClean="0">
                <a:solidFill>
                  <a:schemeClr val="bg1"/>
                </a:solidFill>
              </a:rPr>
              <a:t>‘The goal of physics is to understand the basic dynamics of the universe,’</a:t>
            </a:r>
          </a:p>
        </p:txBody>
      </p:sp>
      <p:sp>
        <p:nvSpPr>
          <p:cNvPr id="4" name="Slide Number Placeholder 3"/>
          <p:cNvSpPr>
            <a:spLocks noGrp="1"/>
          </p:cNvSpPr>
          <p:nvPr>
            <p:ph type="sldNum" sz="quarter" idx="10"/>
          </p:nvPr>
        </p:nvSpPr>
        <p:spPr/>
        <p:txBody>
          <a:bodyPr/>
          <a:lstStyle/>
          <a:p>
            <a:fld id="{7B7F83B0-8601-4ECF-9810-D6AB709B6833}"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30005820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smtClean="0">
                <a:solidFill>
                  <a:prstClr val="white"/>
                </a:solidFill>
              </a:rPr>
              <a:t>‘</a:t>
            </a:r>
            <a:r>
              <a:rPr lang="en-US" sz="1200" b="1" i="1" dirty="0" smtClean="0">
                <a:solidFill>
                  <a:prstClr val="white"/>
                </a:solidFill>
              </a:rPr>
              <a:t>Cosmology is a little different. The goal is to reconstruct the history of the universe</a:t>
            </a:r>
            <a:r>
              <a:rPr lang="en-US" sz="1200" b="1" dirty="0" smtClean="0">
                <a:solidFill>
                  <a:prstClr val="white"/>
                </a:solidFill>
              </a:rPr>
              <a:t>.’</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solidFill>
                  <a:prstClr val="white"/>
                </a:solidFill>
              </a:rPr>
              <a:t>Cosmology is more akin to evolutionary biology or geology, he says, in which researchers must </a:t>
            </a:r>
            <a:r>
              <a:rPr lang="en-US" sz="1200" b="1" i="1" dirty="0" smtClean="0">
                <a:solidFill>
                  <a:prstClr val="white"/>
                </a:solidFill>
              </a:rPr>
              <a:t>simply accept some facts as given</a:t>
            </a:r>
            <a:r>
              <a:rPr lang="en-US" sz="1200" b="1" dirty="0" smtClean="0">
                <a:solidFill>
                  <a:prstClr val="white"/>
                </a:solidFill>
              </a:rPr>
              <a:t>. </a:t>
            </a:r>
          </a:p>
          <a:p>
            <a:endParaRPr lang="en-AU" dirty="0"/>
          </a:p>
        </p:txBody>
      </p:sp>
      <p:sp>
        <p:nvSpPr>
          <p:cNvPr id="4" name="Slide Number Placeholder 3"/>
          <p:cNvSpPr>
            <a:spLocks noGrp="1"/>
          </p:cNvSpPr>
          <p:nvPr>
            <p:ph type="sldNum" sz="quarter" idx="10"/>
          </p:nvPr>
        </p:nvSpPr>
        <p:spPr/>
        <p:txBody>
          <a:bodyPr/>
          <a:lstStyle/>
          <a:p>
            <a:fld id="{7B7F83B0-8601-4ECF-9810-D6AB709B6833}"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42666379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i="0" dirty="0" smtClean="0"/>
              <a:t>It starts with unverifiable assumptions.</a:t>
            </a:r>
            <a:r>
              <a:rPr lang="en-AU" i="0" baseline="0" dirty="0" smtClean="0"/>
              <a:t> Dr </a:t>
            </a:r>
            <a:r>
              <a:rPr lang="en-AU" i="0" dirty="0" smtClean="0"/>
              <a:t>Richard Lieu, astrophysicist, from the University of Alabama challenges the ruling paradigm—the standard big bang inflationary cosmology</a:t>
            </a:r>
            <a:r>
              <a:rPr lang="en-AU" i="0" baseline="0" dirty="0" smtClean="0"/>
              <a:t> when he said</a:t>
            </a:r>
            <a:endParaRPr lang="en-AU" i="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AU" sz="1200" b="1" i="1" dirty="0" smtClean="0">
                <a:solidFill>
                  <a:schemeClr val="bg1"/>
                </a:solidFill>
                <a:latin typeface="Myriad Pro" panose="020B0503030403020204" pitchFamily="34" charset="0"/>
              </a:rPr>
              <a:t>Cosmology is not even astrophysics:</a:t>
            </a:r>
          </a:p>
          <a:p>
            <a:pPr marL="0" marR="0" indent="0" algn="l" defTabSz="914400" rtl="0" eaLnBrk="1" fontAlgn="auto" latinLnBrk="0" hangingPunct="1">
              <a:lnSpc>
                <a:spcPct val="100000"/>
              </a:lnSpc>
              <a:spcBef>
                <a:spcPts val="0"/>
              </a:spcBef>
              <a:spcAft>
                <a:spcPts val="0"/>
              </a:spcAft>
              <a:buClrTx/>
              <a:buSzTx/>
              <a:buFontTx/>
              <a:buNone/>
              <a:tabLst/>
              <a:defRPr/>
            </a:pPr>
            <a:endParaRPr lang="en-AU" sz="1200" b="1" i="1" dirty="0" smtClean="0">
              <a:solidFill>
                <a:schemeClr val="bg1"/>
              </a:solidFill>
              <a:latin typeface="Myriad Pro" panose="020B0503030403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solidFill>
                  <a:schemeClr val="bg1"/>
                </a:solidFill>
                <a:latin typeface="Myriad Pro" panose="020B0503030403020204" pitchFamily="34" charset="0"/>
                <a:cs typeface="Arial" charset="0"/>
              </a:rPr>
              <a:t>arxiv.org/abs/0705.2462v1</a:t>
            </a:r>
            <a:r>
              <a:rPr lang="en-AU" sz="1200" dirty="0" smtClean="0">
                <a:solidFill>
                  <a:schemeClr val="bg1"/>
                </a:solidFill>
                <a:latin typeface="Myriad Pro" panose="020B0503030403020204" pitchFamily="34" charset="0"/>
              </a:rPr>
              <a:t>.</a:t>
            </a:r>
            <a:endParaRPr lang="en-US" sz="1200" b="1" i="1" dirty="0" smtClean="0">
              <a:solidFill>
                <a:schemeClr val="bg1"/>
              </a:solidFill>
              <a:latin typeface="Myriad Pro" panose="020B0503030403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AU" i="1" dirty="0"/>
          </a:p>
        </p:txBody>
      </p:sp>
      <p:sp>
        <p:nvSpPr>
          <p:cNvPr id="4" name="Slide Number Placeholder 3"/>
          <p:cNvSpPr>
            <a:spLocks noGrp="1"/>
          </p:cNvSpPr>
          <p:nvPr>
            <p:ph type="sldNum" sz="quarter" idx="10"/>
          </p:nvPr>
        </p:nvSpPr>
        <p:spPr/>
        <p:txBody>
          <a:bodyPr/>
          <a:lstStyle/>
          <a:p>
            <a:fld id="{7B7F83B0-8601-4ECF-9810-D6AB709B6833}"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229597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a:r>
              <a:rPr lang="en-AU" sz="1200" b="1" i="1" dirty="0" smtClean="0">
                <a:solidFill>
                  <a:prstClr val="white"/>
                </a:solidFill>
                <a:latin typeface="Myriad Pro" panose="020B0503030403020204" pitchFamily="34" charset="0"/>
              </a:rPr>
              <a:t>all the principal assumptions in this field are unverified (or unverifiable) in the laboratory…</a:t>
            </a:r>
            <a:endParaRPr lang="en-US" sz="1200" b="1" i="1" dirty="0">
              <a:solidFill>
                <a:prstClr val="white"/>
              </a:solidFill>
              <a:latin typeface="Myriad Pro" panose="020B0503030403020204" pitchFamily="34" charset="0"/>
            </a:endParaRPr>
          </a:p>
        </p:txBody>
      </p:sp>
      <p:sp>
        <p:nvSpPr>
          <p:cNvPr id="4" name="Slide Number Placeholder 3"/>
          <p:cNvSpPr>
            <a:spLocks noGrp="1"/>
          </p:cNvSpPr>
          <p:nvPr>
            <p:ph type="sldNum" sz="quarter" idx="10"/>
          </p:nvPr>
        </p:nvSpPr>
        <p:spPr/>
        <p:txBody>
          <a:bodyPr/>
          <a:lstStyle/>
          <a:p>
            <a:fld id="{7B7F83B0-8601-4ECF-9810-D6AB709B6833}"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41061771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a:r>
              <a:rPr lang="en-AU" dirty="0" smtClean="0"/>
              <a:t>And to apply</a:t>
            </a:r>
            <a:r>
              <a:rPr lang="en-AU" baseline="0" dirty="0" smtClean="0"/>
              <a:t> their big bang theories to the universe…..</a:t>
            </a:r>
          </a:p>
          <a:p>
            <a:pPr algn="l"/>
            <a:r>
              <a:rPr lang="en-AU" dirty="0" smtClean="0"/>
              <a:t>Cosmologists have become ‘comfortable with inventing unknowns to explain the unknown.’ Well, what is he talking about…? </a:t>
            </a:r>
          </a:p>
          <a:p>
            <a:pPr algn="l"/>
            <a:endParaRPr lang="en-AU" sz="1200" b="1" i="1" dirty="0" smtClean="0">
              <a:solidFill>
                <a:prstClr val="white"/>
              </a:solidFill>
              <a:latin typeface="Myriad Pro" panose="020B0503030403020204" pitchFamily="34" charset="0"/>
            </a:endParaRPr>
          </a:p>
          <a:p>
            <a:pPr algn="l"/>
            <a:r>
              <a:rPr lang="en-US" sz="1200" dirty="0" smtClean="0">
                <a:solidFill>
                  <a:prstClr val="white"/>
                </a:solidFill>
                <a:latin typeface="Myriad Pro" panose="020B0503030403020204" pitchFamily="34" charset="0"/>
                <a:cs typeface="Arial" charset="0"/>
              </a:rPr>
              <a:t>arxiv.org/abs/0705.2462v1</a:t>
            </a:r>
            <a:r>
              <a:rPr lang="en-AU" sz="1200" dirty="0" smtClean="0">
                <a:solidFill>
                  <a:prstClr val="white"/>
                </a:solidFill>
                <a:latin typeface="Myriad Pro" panose="020B0503030403020204" pitchFamily="34" charset="0"/>
              </a:rPr>
              <a:t>.</a:t>
            </a:r>
            <a:endParaRPr lang="en-US" sz="1200" b="1" i="1" dirty="0">
              <a:solidFill>
                <a:prstClr val="white"/>
              </a:solidFill>
              <a:latin typeface="Myriad Pro" panose="020B0503030403020204" pitchFamily="34" charset="0"/>
            </a:endParaRPr>
          </a:p>
        </p:txBody>
      </p:sp>
      <p:sp>
        <p:nvSpPr>
          <p:cNvPr id="4" name="Slide Number Placeholder 3"/>
          <p:cNvSpPr>
            <a:spLocks noGrp="1"/>
          </p:cNvSpPr>
          <p:nvPr>
            <p:ph type="sldNum" sz="quarter" idx="10"/>
          </p:nvPr>
        </p:nvSpPr>
        <p:spPr/>
        <p:txBody>
          <a:bodyPr/>
          <a:lstStyle/>
          <a:p>
            <a:fld id="{7B7F83B0-8601-4ECF-9810-D6AB709B6833}"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17145495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dirty="0" smtClean="0"/>
              <a:t>Cosmologists tell us we live in a universe filled with invisible, unobserved, UNKNOWN stuff—71.4% dark energy and 24% dark matter. But what is this stuff that we cannot detect yet should be all around us? For 40 years, one form or another of dark matter has been sought in the lab, …. But never found, because these are just ...(click) Fudge Factors…</a:t>
            </a:r>
            <a:endParaRPr lang="en-US" dirty="0" smtClean="0"/>
          </a:p>
          <a:p>
            <a:endParaRPr lang="en-AU" dirty="0" smtClean="0"/>
          </a:p>
          <a:p>
            <a:endParaRPr lang="en-AU" dirty="0" smtClean="0"/>
          </a:p>
          <a:p>
            <a:r>
              <a:rPr lang="en-AU" dirty="0" smtClean="0"/>
              <a:t>Image: NASA</a:t>
            </a:r>
          </a:p>
          <a:p>
            <a:r>
              <a:rPr lang="en-AU" dirty="0" smtClean="0"/>
              <a:t>http://map.gsfc.nasa.gov/universe/uni_matter.html</a:t>
            </a:r>
            <a:endParaRPr lang="en-AU" dirty="0"/>
          </a:p>
        </p:txBody>
      </p:sp>
      <p:sp>
        <p:nvSpPr>
          <p:cNvPr id="4" name="Slide Number Placeholder 3"/>
          <p:cNvSpPr>
            <a:spLocks noGrp="1"/>
          </p:cNvSpPr>
          <p:nvPr>
            <p:ph type="sldNum" sz="quarter" idx="10"/>
          </p:nvPr>
        </p:nvSpPr>
        <p:spPr/>
        <p:txBody>
          <a:bodyPr/>
          <a:lstStyle/>
          <a:p>
            <a:fld id="{7B7F83B0-8601-4ECF-9810-D6AB709B6833}"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22256788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b="1" dirty="0" smtClean="0"/>
              <a:t>So where did the universe come from?</a:t>
            </a:r>
          </a:p>
          <a:p>
            <a:pPr marL="0" marR="0" indent="0" algn="l" defTabSz="914400" rtl="0" eaLnBrk="1" fontAlgn="auto" latinLnBrk="0" hangingPunct="1">
              <a:lnSpc>
                <a:spcPct val="100000"/>
              </a:lnSpc>
              <a:spcBef>
                <a:spcPts val="0"/>
              </a:spcBef>
              <a:spcAft>
                <a:spcPts val="0"/>
              </a:spcAft>
              <a:buClrTx/>
              <a:buSzTx/>
              <a:buFontTx/>
              <a:buNone/>
              <a:tabLst/>
              <a:defRPr/>
            </a:pPr>
            <a:r>
              <a:rPr lang="en-AU" b="0" dirty="0" smtClean="0"/>
              <a:t>Cosmology,</a:t>
            </a:r>
            <a:r>
              <a:rPr lang="en-AU" b="0" baseline="0" dirty="0" smtClean="0"/>
              <a:t> which is not even science or astrophysics, in trying to answer that question has had to invent many big unknown fudge factors for the theories to even have any application to the real universe. This illustrates where wrong thinking leads.</a:t>
            </a:r>
            <a:endParaRPr lang="en-AU" dirty="0"/>
          </a:p>
        </p:txBody>
      </p:sp>
      <p:sp>
        <p:nvSpPr>
          <p:cNvPr id="4" name="Slide Number Placeholder 3"/>
          <p:cNvSpPr>
            <a:spLocks noGrp="1"/>
          </p:cNvSpPr>
          <p:nvPr>
            <p:ph type="sldNum" sz="quarter" idx="10"/>
          </p:nvPr>
        </p:nvSpPr>
        <p:spPr/>
        <p:txBody>
          <a:bodyPr/>
          <a:lstStyle/>
          <a:p>
            <a:fld id="{7B7F83B0-8601-4ECF-9810-D6AB709B6833}"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17253759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smtClean="0">
                <a:solidFill>
                  <a:schemeClr val="bg1"/>
                </a:solidFill>
                <a:effectLst>
                  <a:outerShdw blurRad="38100" dist="38100" dir="2700000" algn="tl">
                    <a:srgbClr val="000000">
                      <a:alpha val="43137"/>
                    </a:srgbClr>
                  </a:outerShdw>
                </a:effectLst>
                <a:latin typeface="Myriad Pro" panose="020B0503030403020204" pitchFamily="34" charset="0"/>
              </a:rPr>
              <a:t>Number 2: How did nothing explode?</a:t>
            </a:r>
            <a:endParaRPr lang="en-US" sz="1200" dirty="0" smtClean="0">
              <a:solidFill>
                <a:schemeClr val="bg1"/>
              </a:solidFill>
              <a:latin typeface="Myriad Pro" panose="020B0503030403020204" pitchFamily="34" charset="0"/>
              <a:sym typeface="Verlag Book" charset="0"/>
            </a:endParaRPr>
          </a:p>
          <a:p>
            <a:r>
              <a:rPr lang="en-AU" dirty="0" smtClean="0"/>
              <a:t>We are told nowadays that first there was nothing and it exploded.</a:t>
            </a:r>
          </a:p>
          <a:p>
            <a:r>
              <a:rPr lang="en-AU" sz="1200" b="0" i="0" kern="1200" dirty="0" smtClean="0">
                <a:solidFill>
                  <a:schemeClr val="tx1"/>
                </a:solidFill>
                <a:effectLst/>
                <a:latin typeface="+mn-lt"/>
                <a:ea typeface="+mn-ea"/>
                <a:cs typeface="+mn-cs"/>
              </a:rPr>
              <a:t>When I say ‘nothing,’ I mean not even vacuum, not even matter, no energy, no space, no time, not anything. Nothing!</a:t>
            </a:r>
            <a:endParaRPr lang="en-AU" dirty="0" smtClean="0"/>
          </a:p>
        </p:txBody>
      </p:sp>
      <p:sp>
        <p:nvSpPr>
          <p:cNvPr id="4" name="Slide Number Placeholder 3"/>
          <p:cNvSpPr>
            <a:spLocks noGrp="1"/>
          </p:cNvSpPr>
          <p:nvPr>
            <p:ph type="sldNum" sz="quarter" idx="10"/>
          </p:nvPr>
        </p:nvSpPr>
        <p:spPr/>
        <p:txBody>
          <a:bodyPr/>
          <a:lstStyle/>
          <a:p>
            <a:fld id="{7B7F83B0-8601-4ECF-9810-D6AB709B6833}"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31846417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Then we are told that that is not what ‘nothing’ means. Nothing is actually something (click)</a:t>
            </a:r>
          </a:p>
          <a:p>
            <a:r>
              <a:rPr lang="en-AU" dirty="0" smtClean="0"/>
              <a:t>Lawrence Krauss’s book apparently</a:t>
            </a:r>
            <a:r>
              <a:rPr lang="en-AU" baseline="0" dirty="0" smtClean="0"/>
              <a:t> explains a universe from nothing…</a:t>
            </a:r>
          </a:p>
          <a:p>
            <a:r>
              <a:rPr lang="en-AU" sz="1200" b="0" i="0" kern="1200" dirty="0" smtClean="0">
                <a:solidFill>
                  <a:schemeClr val="tx1"/>
                </a:solidFill>
                <a:effectLst/>
                <a:latin typeface="+mn-lt"/>
                <a:ea typeface="+mn-ea"/>
                <a:cs typeface="+mn-cs"/>
              </a:rPr>
              <a:t>According to Professor Stephen Hawking, the question of the origin of the universe does not even exist.  He claims it began in every way imaginable and maybe even some that aren’t.  He asks, why are we here?  He simply says that the Universe selects those histories that lead to these conditions.</a:t>
            </a:r>
            <a:r>
              <a:rPr lang="en-AU" sz="1200" b="0" i="0" kern="1200" baseline="0" dirty="0" smtClean="0">
                <a:solidFill>
                  <a:schemeClr val="tx1"/>
                </a:solidFill>
                <a:effectLst/>
                <a:latin typeface="+mn-lt"/>
                <a:ea typeface="+mn-ea"/>
                <a:cs typeface="+mn-cs"/>
              </a:rPr>
              <a:t> </a:t>
            </a:r>
            <a:r>
              <a:rPr lang="en-AU" sz="1200" b="0" i="0" kern="1200" dirty="0" smtClean="0">
                <a:solidFill>
                  <a:schemeClr val="tx1"/>
                </a:solidFill>
                <a:effectLst/>
                <a:latin typeface="+mn-lt"/>
                <a:ea typeface="+mn-ea"/>
                <a:cs typeface="+mn-cs"/>
              </a:rPr>
              <a:t>That is, the Universe made itself—there was no Creator. And that just makes no sense at all.</a:t>
            </a:r>
            <a:endParaRPr lang="en-AU" dirty="0"/>
          </a:p>
        </p:txBody>
      </p:sp>
      <p:sp>
        <p:nvSpPr>
          <p:cNvPr id="4" name="Slide Number Placeholder 3"/>
          <p:cNvSpPr>
            <a:spLocks noGrp="1"/>
          </p:cNvSpPr>
          <p:nvPr>
            <p:ph type="sldNum" sz="quarter" idx="10"/>
          </p:nvPr>
        </p:nvSpPr>
        <p:spPr/>
        <p:txBody>
          <a:bodyPr/>
          <a:lstStyle/>
          <a:p>
            <a:fld id="{7B7F83B0-8601-4ECF-9810-D6AB709B6833}"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17836495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But before we continue we need answer this question…”What is the Big Bang?”</a:t>
            </a:r>
          </a:p>
          <a:p>
            <a:endParaRPr lang="en-AU" dirty="0"/>
          </a:p>
        </p:txBody>
      </p:sp>
      <p:sp>
        <p:nvSpPr>
          <p:cNvPr id="4" name="Slide Number Placeholder 3"/>
          <p:cNvSpPr>
            <a:spLocks noGrp="1"/>
          </p:cNvSpPr>
          <p:nvPr>
            <p:ph type="sldNum" sz="quarter" idx="10"/>
          </p:nvPr>
        </p:nvSpPr>
        <p:spPr/>
        <p:txBody>
          <a:bodyPr/>
          <a:lstStyle/>
          <a:p>
            <a:fld id="{7B7F83B0-8601-4ECF-9810-D6AB709B6833}"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5378872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defRPr/>
            </a:pPr>
            <a:r>
              <a:rPr lang="en-US" dirty="0" smtClean="0"/>
              <a:t>Many see this as the history of the Universe starting with the BB. From</a:t>
            </a:r>
            <a:r>
              <a:rPr lang="en-US" baseline="0" dirty="0" smtClean="0"/>
              <a:t> the energy of the BB fireball it is alleged that hydrogen formed and fused to some helium. From these gases stars and galaxies formed. Some stars exploded and eventually the gas and dust from exploded stars formed the solar nebular about 5 billion years ago which led to the formation of the sun and the planets. Earth eventually cooled and oceans formed. About 3.8 billion years ago allegedly some non-living chemicals formed life and biological evolution started making all living things …. Eventually mankind evolved about a million years ago from some past ape-like ancestor, so they say.  The end result is a universe of something, containing everything</a:t>
            </a:r>
            <a:endParaRPr lang="en-US" dirty="0" smtClean="0"/>
          </a:p>
          <a:p>
            <a:pPr eaLnBrk="1" hangingPunct="1">
              <a:defRPr/>
            </a:pPr>
            <a:endParaRPr lang="en-US" dirty="0" smtClean="0">
              <a:solidFill>
                <a:schemeClr val="bg1"/>
              </a:solidFill>
              <a:effectLst>
                <a:outerShdw blurRad="38100" dist="38100" dir="2700000" algn="tl">
                  <a:srgbClr val="C0C0C0"/>
                </a:outerShdw>
              </a:effectLst>
            </a:endParaRPr>
          </a:p>
          <a:p>
            <a:endParaRPr lang="en-AU" dirty="0"/>
          </a:p>
        </p:txBody>
      </p:sp>
      <p:sp>
        <p:nvSpPr>
          <p:cNvPr id="4" name="Slide Number Placeholder 3"/>
          <p:cNvSpPr>
            <a:spLocks noGrp="1"/>
          </p:cNvSpPr>
          <p:nvPr>
            <p:ph type="sldNum" sz="quarter" idx="10"/>
          </p:nvPr>
        </p:nvSpPr>
        <p:spPr/>
        <p:txBody>
          <a:bodyPr/>
          <a:lstStyle/>
          <a:p>
            <a:fld id="{7B7F83B0-8601-4ECF-9810-D6AB709B6833}"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23412517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dirty="0" smtClean="0"/>
              <a:t>On the front</a:t>
            </a:r>
            <a:r>
              <a:rPr lang="en-AU" baseline="0" dirty="0" smtClean="0"/>
              <a:t> cover of </a:t>
            </a:r>
            <a:r>
              <a:rPr lang="en-AU" sz="1200" b="0" dirty="0" smtClean="0">
                <a:latin typeface="Helvetica"/>
              </a:rPr>
              <a:t>April 2002 </a:t>
            </a:r>
            <a:r>
              <a:rPr lang="en-AU" sz="1200" b="0" i="1" dirty="0" smtClean="0">
                <a:latin typeface="Helvetica"/>
              </a:rPr>
              <a:t>Discover</a:t>
            </a:r>
            <a:r>
              <a:rPr lang="en-AU" sz="1200" b="0" dirty="0" smtClean="0">
                <a:latin typeface="Helvetica"/>
              </a:rPr>
              <a:t> Magazine it was written:</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solidFill>
                  <a:schemeClr val="bg1"/>
                </a:solidFill>
                <a:latin typeface="Myriad Pro" panose="020B0503030403020204" pitchFamily="34" charset="0"/>
                <a:sym typeface="Verlag Book" charset="0"/>
              </a:rPr>
              <a:t>“</a:t>
            </a:r>
            <a:r>
              <a:rPr lang="en-AU" sz="1200" b="1" dirty="0" smtClean="0">
                <a:solidFill>
                  <a:schemeClr val="bg1"/>
                </a:solidFill>
                <a:latin typeface="Myriad Pro" panose="020B0503030403020204" pitchFamily="34" charset="0"/>
              </a:rPr>
              <a:t>The universe burst into something from absolutely nothing—zero, nada. And as it got bigger, it became filled with even more stuff that came from absolutely nowhere</a:t>
            </a:r>
            <a:r>
              <a:rPr lang="en-US" sz="1200" dirty="0" smtClean="0">
                <a:solidFill>
                  <a:schemeClr val="bg1"/>
                </a:solidFill>
                <a:latin typeface="Myriad Pro" panose="020B0503030403020204" pitchFamily="34" charset="0"/>
                <a:sym typeface="Verlag Book" charset="0"/>
              </a:rPr>
              <a:t>.”</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solidFill>
                  <a:schemeClr val="bg1"/>
                </a:solidFill>
                <a:latin typeface="Myriad Pro" panose="020B0503030403020204" pitchFamily="34" charset="0"/>
                <a:sym typeface="Verlag Book" charset="0"/>
              </a:rPr>
              <a:t>Note there the actual size of the universe 10^-32</a:t>
            </a:r>
            <a:r>
              <a:rPr lang="en-US" sz="1200" baseline="0" dirty="0" smtClean="0">
                <a:solidFill>
                  <a:schemeClr val="bg1"/>
                </a:solidFill>
                <a:latin typeface="Myriad Pro" panose="020B0503030403020204" pitchFamily="34" charset="0"/>
                <a:sym typeface="Verlag Book" charset="0"/>
              </a:rPr>
              <a:t> secs after the beginning—the BB singularity</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aseline="0" dirty="0" smtClean="0">
                <a:solidFill>
                  <a:schemeClr val="bg1"/>
                </a:solidFill>
                <a:latin typeface="Myriad Pro" panose="020B0503030403020204" pitchFamily="34" charset="0"/>
                <a:sym typeface="Verlag Book" charset="0"/>
              </a:rPr>
              <a:t>The expansion of this universe was driven first by cosmic inflation and then by dark energy</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aseline="0" dirty="0" smtClean="0">
                <a:solidFill>
                  <a:schemeClr val="bg1"/>
                </a:solidFill>
                <a:latin typeface="Myriad Pro" panose="020B0503030403020204" pitchFamily="34" charset="0"/>
                <a:sym typeface="Verlag Book" charset="0"/>
              </a:rPr>
              <a:t>It expanded by a factor of 10^30 : 1 with 30 zeros called a </a:t>
            </a:r>
            <a:r>
              <a:rPr lang="en-AU" sz="1200" b="0" i="0" kern="1200" dirty="0" smtClean="0">
                <a:solidFill>
                  <a:schemeClr val="tx1"/>
                </a:solidFill>
                <a:effectLst/>
                <a:latin typeface="+mn-lt"/>
                <a:ea typeface="+mn-ea"/>
                <a:cs typeface="+mn-cs"/>
              </a:rPr>
              <a:t>Nonillion in modern parlance.</a:t>
            </a:r>
            <a:endParaRPr lang="en-US" sz="1200" dirty="0" smtClean="0">
              <a:solidFill>
                <a:schemeClr val="bg1"/>
              </a:solidFill>
              <a:latin typeface="Myriad Pro" panose="020B0503030403020204" pitchFamily="34" charset="0"/>
              <a:sym typeface="Verlag Book" charset="0"/>
            </a:endParaRPr>
          </a:p>
          <a:p>
            <a:endParaRPr lang="en-AU" dirty="0"/>
          </a:p>
        </p:txBody>
      </p:sp>
      <p:sp>
        <p:nvSpPr>
          <p:cNvPr id="4" name="Slide Number Placeholder 3"/>
          <p:cNvSpPr>
            <a:spLocks noGrp="1"/>
          </p:cNvSpPr>
          <p:nvPr>
            <p:ph type="sldNum" sz="quarter" idx="10"/>
          </p:nvPr>
        </p:nvSpPr>
        <p:spPr/>
        <p:txBody>
          <a:bodyPr/>
          <a:lstStyle/>
          <a:p>
            <a:fld id="{7B7F83B0-8601-4ECF-9810-D6AB709B6833}"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411438415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1200" b="0" dirty="0" smtClean="0">
                <a:latin typeface="Helvetica"/>
              </a:rPr>
              <a:t>The expansion of the universe NOW is allegedly powered by </a:t>
            </a:r>
            <a:r>
              <a:rPr lang="en-AU" sz="1200" b="1" dirty="0" smtClean="0">
                <a:latin typeface="Helvetica"/>
              </a:rPr>
              <a:t>dark energy </a:t>
            </a:r>
            <a:r>
              <a:rPr lang="en-AU" sz="1200" b="0" dirty="0" smtClean="0">
                <a:latin typeface="Helvetica"/>
              </a:rPr>
              <a:t>which</a:t>
            </a:r>
            <a:r>
              <a:rPr lang="en-AU" sz="1200" b="0" baseline="0" dirty="0" smtClean="0">
                <a:latin typeface="Helvetica"/>
              </a:rPr>
              <a:t> is stranger than fiction. </a:t>
            </a:r>
          </a:p>
          <a:p>
            <a:pPr marL="0" marR="0" indent="0" algn="l" defTabSz="914400" rtl="0" eaLnBrk="1" fontAlgn="auto" latinLnBrk="0" hangingPunct="1">
              <a:lnSpc>
                <a:spcPct val="100000"/>
              </a:lnSpc>
              <a:spcBef>
                <a:spcPts val="0"/>
              </a:spcBef>
              <a:spcAft>
                <a:spcPts val="0"/>
              </a:spcAft>
              <a:buClrTx/>
              <a:buSzTx/>
              <a:buFontTx/>
              <a:buNone/>
              <a:tabLst/>
              <a:defRPr/>
            </a:pPr>
            <a:r>
              <a:rPr lang="en-AU" sz="1200" b="0" baseline="0" dirty="0" smtClean="0">
                <a:latin typeface="Helvetica"/>
              </a:rPr>
              <a:t>It has never been observed in the lab. It is anti-gravity and thus more science fiction than science fact. But it is essential else the BB theory is dead.</a:t>
            </a:r>
            <a:endParaRPr lang="en-AU" sz="1200" b="0" dirty="0" smtClean="0">
              <a:latin typeface="Helvetica"/>
            </a:endParaRPr>
          </a:p>
          <a:p>
            <a:endParaRPr lang="en-AU" dirty="0"/>
          </a:p>
        </p:txBody>
      </p:sp>
      <p:sp>
        <p:nvSpPr>
          <p:cNvPr id="4" name="Slide Number Placeholder 3"/>
          <p:cNvSpPr>
            <a:spLocks noGrp="1"/>
          </p:cNvSpPr>
          <p:nvPr>
            <p:ph type="sldNum" sz="quarter" idx="10"/>
          </p:nvPr>
        </p:nvSpPr>
        <p:spPr/>
        <p:txBody>
          <a:bodyPr/>
          <a:lstStyle/>
          <a:p>
            <a:fld id="{7B7F83B0-8601-4ECF-9810-D6AB709B6833}"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17952603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smtClean="0">
                <a:solidFill>
                  <a:schemeClr val="tx1"/>
                </a:solidFill>
              </a:rPr>
              <a:t>Here’s a quote for you………</a:t>
            </a:r>
            <a:r>
              <a:rPr lang="en-AU" sz="1200" b="1" i="1" dirty="0" smtClean="0">
                <a:solidFill>
                  <a:prstClr val="white"/>
                </a:solidFill>
                <a:effectLst>
                  <a:outerShdw blurRad="38100" dist="38100" dir="2700000" algn="tl">
                    <a:srgbClr val="000000">
                      <a:alpha val="43137"/>
                    </a:srgbClr>
                  </a:outerShdw>
                </a:effectLst>
                <a:latin typeface="Myriad Pro" panose="020B0503030403020204" pitchFamily="34" charset="0"/>
              </a:rPr>
              <a:t>Dark energy is a big bang fudge factor!</a:t>
            </a:r>
          </a:p>
        </p:txBody>
      </p:sp>
      <p:sp>
        <p:nvSpPr>
          <p:cNvPr id="4" name="Slide Number Placeholder 3"/>
          <p:cNvSpPr>
            <a:spLocks noGrp="1"/>
          </p:cNvSpPr>
          <p:nvPr>
            <p:ph type="sldNum" sz="quarter" idx="10"/>
          </p:nvPr>
        </p:nvSpPr>
        <p:spPr/>
        <p:txBody>
          <a:bodyPr/>
          <a:lstStyle/>
          <a:p>
            <a:fld id="{7B7F83B0-8601-4ECF-9810-D6AB709B6833}"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417998824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1200" b="0" i="0" dirty="0" smtClean="0">
                <a:solidFill>
                  <a:prstClr val="white"/>
                </a:solidFill>
                <a:effectLst>
                  <a:outerShdw blurRad="38100" dist="38100" dir="2700000" algn="tl">
                    <a:srgbClr val="000000">
                      <a:alpha val="43137"/>
                    </a:srgbClr>
                  </a:outerShdw>
                </a:effectLst>
                <a:latin typeface="Myriad Pro" panose="020B0503030403020204" pitchFamily="34" charset="0"/>
              </a:rPr>
              <a:t>And another </a:t>
            </a:r>
            <a:r>
              <a:rPr lang="en-AU" sz="1200" b="1" i="1" dirty="0" smtClean="0">
                <a:solidFill>
                  <a:prstClr val="white"/>
                </a:solidFill>
                <a:effectLst>
                  <a:outerShdw blurRad="38100" dist="38100" dir="2700000" algn="tl">
                    <a:srgbClr val="000000">
                      <a:alpha val="43137"/>
                    </a:srgbClr>
                  </a:outerShdw>
                </a:effectLst>
                <a:latin typeface="Myriad Pro" panose="020B0503030403020204" pitchFamily="34" charset="0"/>
              </a:rPr>
              <a:t>Cosmic inflation is a big bang fudge factor!</a:t>
            </a:r>
            <a:endParaRPr lang="en-US" sz="1200" b="0" dirty="0" smtClean="0">
              <a:solidFill>
                <a:schemeClr val="tx1"/>
              </a:solidFill>
            </a:endParaRPr>
          </a:p>
        </p:txBody>
      </p:sp>
      <p:sp>
        <p:nvSpPr>
          <p:cNvPr id="4" name="Slide Number Placeholder 3"/>
          <p:cNvSpPr>
            <a:spLocks noGrp="1"/>
          </p:cNvSpPr>
          <p:nvPr>
            <p:ph type="sldNum" sz="quarter" idx="10"/>
          </p:nvPr>
        </p:nvSpPr>
        <p:spPr/>
        <p:txBody>
          <a:bodyPr/>
          <a:lstStyle/>
          <a:p>
            <a:fld id="{7B7F83B0-8601-4ECF-9810-D6AB709B6833}"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107743997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smtClean="0">
                <a:solidFill>
                  <a:schemeClr val="bg1"/>
                </a:solidFill>
                <a:effectLst>
                  <a:outerShdw blurRad="38100" dist="38100" dir="2700000" algn="tl">
                    <a:srgbClr val="000000">
                      <a:alpha val="43137"/>
                    </a:srgbClr>
                  </a:outerShdw>
                </a:effectLst>
                <a:latin typeface="Myriad Pro" panose="020B0503030403020204" pitchFamily="34" charset="0"/>
              </a:rPr>
              <a:t>Number 3: How did stars and galaxies form?</a:t>
            </a:r>
            <a:endParaRPr lang="en-US" sz="1200" dirty="0" smtClean="0">
              <a:solidFill>
                <a:schemeClr val="bg1"/>
              </a:solidFill>
              <a:latin typeface="Myriad Pro" panose="020B0503030403020204" pitchFamily="34" charset="0"/>
              <a:sym typeface="Verlag Book" charset="0"/>
            </a:endParaRPr>
          </a:p>
          <a:p>
            <a:r>
              <a:rPr lang="en-AU" dirty="0" smtClean="0"/>
              <a:t>This is an important question for the BB cosmologists</a:t>
            </a:r>
            <a:r>
              <a:rPr lang="en-AU" baseline="0" dirty="0" smtClean="0"/>
              <a:t> and astrophysicists. Without stars and galaxies there is no universe.</a:t>
            </a:r>
            <a:endParaRPr lang="en-AU" dirty="0"/>
          </a:p>
        </p:txBody>
      </p:sp>
      <p:sp>
        <p:nvSpPr>
          <p:cNvPr id="4" name="Slide Number Placeholder 3"/>
          <p:cNvSpPr>
            <a:spLocks noGrp="1"/>
          </p:cNvSpPr>
          <p:nvPr>
            <p:ph type="sldNum" sz="quarter" idx="10"/>
          </p:nvPr>
        </p:nvSpPr>
        <p:spPr/>
        <p:txBody>
          <a:bodyPr/>
          <a:lstStyle/>
          <a:p>
            <a:fld id="{7B7F83B0-8601-4ECF-9810-D6AB709B6833}"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194169923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chemeClr val="bg1"/>
                </a:solidFill>
              </a:rPr>
              <a:t>The nebular hypothesis is used….5 billon years ago…out of gas and dust from previous explosions of stars….our solar system condensed forming the sun</a:t>
            </a:r>
            <a:r>
              <a:rPr lang="en-US" baseline="0" dirty="0" smtClean="0">
                <a:solidFill>
                  <a:schemeClr val="bg1"/>
                </a:solidFill>
              </a:rPr>
              <a:t> and planets. So theorists use computers to simulate how that can happen putting in all the known physics…but…</a:t>
            </a:r>
            <a:r>
              <a:rPr lang="en-US" dirty="0" smtClean="0">
                <a:solidFill>
                  <a:schemeClr val="bg1"/>
                </a:solidFill>
              </a:rPr>
              <a:t>(click)</a:t>
            </a:r>
            <a:r>
              <a:rPr lang="en-US" baseline="0" dirty="0" smtClean="0">
                <a:solidFill>
                  <a:schemeClr val="bg1"/>
                </a:solidFill>
              </a:rPr>
              <a:t> </a:t>
            </a:r>
            <a:endParaRPr lang="en-US" dirty="0" smtClean="0">
              <a:solidFill>
                <a:schemeClr val="bg1"/>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chemeClr val="bg1"/>
                </a:solidFill>
              </a:rPr>
              <a:t>Simulations must be seeded with </a:t>
            </a:r>
            <a:r>
              <a:rPr lang="en-US" b="1" dirty="0" smtClean="0">
                <a:solidFill>
                  <a:schemeClr val="bg1"/>
                </a:solidFill>
              </a:rPr>
              <a:t>dark matter </a:t>
            </a:r>
            <a:r>
              <a:rPr lang="en-US" dirty="0" smtClean="0">
                <a:solidFill>
                  <a:schemeClr val="bg1"/>
                </a:solidFill>
              </a:rPr>
              <a:t>or start simulations after Jeans instability limit has been exceeded. </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chemeClr val="bg1"/>
                </a:solidFill>
              </a:rPr>
              <a:t>You see, the gas pressure</a:t>
            </a:r>
            <a:r>
              <a:rPr lang="en-US" baseline="0" dirty="0" smtClean="0">
                <a:solidFill>
                  <a:schemeClr val="bg1"/>
                </a:solidFill>
              </a:rPr>
              <a:t> naturally resists collapse to form a star.</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chemeClr val="bg1"/>
                </a:solidFill>
              </a:rPr>
              <a:t>So they add </a:t>
            </a:r>
            <a:r>
              <a:rPr lang="en-US" b="1" dirty="0" smtClean="0">
                <a:solidFill>
                  <a:schemeClr val="bg1"/>
                </a:solidFill>
              </a:rPr>
              <a:t>dark matter (a god of the gaps) </a:t>
            </a:r>
            <a:r>
              <a:rPr lang="en-US" dirty="0" smtClean="0">
                <a:solidFill>
                  <a:schemeClr val="bg1"/>
                </a:solidFill>
              </a:rPr>
              <a:t>or</a:t>
            </a:r>
            <a:r>
              <a:rPr lang="en-US" baseline="0" dirty="0" smtClean="0">
                <a:solidFill>
                  <a:schemeClr val="bg1"/>
                </a:solidFill>
              </a:rPr>
              <a:t> </a:t>
            </a:r>
            <a:r>
              <a:rPr lang="en-US" dirty="0" smtClean="0">
                <a:solidFill>
                  <a:schemeClr val="bg1"/>
                </a:solidFill>
              </a:rPr>
              <a:t>start simulations with an </a:t>
            </a:r>
            <a:r>
              <a:rPr lang="en-US" b="1" dirty="0" smtClean="0">
                <a:solidFill>
                  <a:schemeClr val="bg1"/>
                </a:solidFill>
              </a:rPr>
              <a:t>initial high mass density </a:t>
            </a:r>
            <a:r>
              <a:rPr lang="en-US" dirty="0" err="1" smtClean="0">
                <a:solidFill>
                  <a:schemeClr val="bg1"/>
                </a:solidFill>
              </a:rPr>
              <a:t>ie</a:t>
            </a:r>
            <a:r>
              <a:rPr lang="en-US" dirty="0" smtClean="0">
                <a:solidFill>
                  <a:schemeClr val="bg1"/>
                </a:solidFill>
              </a:rPr>
              <a:t> a lot of dust. But how did</a:t>
            </a:r>
            <a:r>
              <a:rPr lang="en-US" baseline="0" dirty="0" smtClean="0">
                <a:solidFill>
                  <a:schemeClr val="bg1"/>
                </a:solidFill>
              </a:rPr>
              <a:t> it get that way? Use a supernova or two, or three, …..or many….</a:t>
            </a:r>
          </a:p>
          <a:p>
            <a:pPr marL="0" marR="0" indent="0" algn="l" defTabSz="914400" rtl="0" eaLnBrk="1" fontAlgn="auto" latinLnBrk="0" hangingPunct="1">
              <a:lnSpc>
                <a:spcPct val="100000"/>
              </a:lnSpc>
              <a:spcBef>
                <a:spcPts val="0"/>
              </a:spcBef>
              <a:spcAft>
                <a:spcPts val="0"/>
              </a:spcAft>
              <a:buClrTx/>
              <a:buSzTx/>
              <a:buFontTx/>
              <a:buNone/>
              <a:tabLst/>
              <a:defRPr/>
            </a:pPr>
            <a:endParaRPr lang="en-AU" baseline="0" dirty="0" smtClean="0">
              <a:solidFill>
                <a:schemeClr val="bg1"/>
              </a:solidFil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solidFill>
                <a:schemeClr val="bg1"/>
              </a:solidFill>
            </a:endParaRPr>
          </a:p>
          <a:p>
            <a:pPr eaLnBrk="1" hangingPunct="1">
              <a:defRPr/>
            </a:pPr>
            <a:endParaRPr lang="en-US" dirty="0" smtClean="0">
              <a:solidFill>
                <a:schemeClr val="bg1"/>
              </a:solidFill>
              <a:effectLst>
                <a:outerShdw blurRad="38100" dist="38100" dir="2700000" algn="tl">
                  <a:srgbClr val="C0C0C0"/>
                </a:outerShdw>
              </a:effectLst>
            </a:endParaRPr>
          </a:p>
          <a:p>
            <a:endParaRPr lang="en-AU" dirty="0"/>
          </a:p>
        </p:txBody>
      </p:sp>
      <p:sp>
        <p:nvSpPr>
          <p:cNvPr id="4" name="Slide Number Placeholder 3"/>
          <p:cNvSpPr>
            <a:spLocks noGrp="1"/>
          </p:cNvSpPr>
          <p:nvPr>
            <p:ph type="sldNum" sz="quarter" idx="10"/>
          </p:nvPr>
        </p:nvSpPr>
        <p:spPr/>
        <p:txBody>
          <a:bodyPr/>
          <a:lstStyle/>
          <a:p>
            <a:fld id="{7B7F83B0-8601-4ECF-9810-D6AB709B6833}"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198549208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smtClean="0">
                <a:solidFill>
                  <a:schemeClr val="tx1"/>
                </a:solidFill>
              </a:rPr>
              <a:t>Here’s another quote I like………</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dirty="0" smtClean="0">
              <a:solidFill>
                <a:schemeClr val="tx1"/>
              </a:solidFill>
            </a:endParaRPr>
          </a:p>
        </p:txBody>
      </p:sp>
      <p:sp>
        <p:nvSpPr>
          <p:cNvPr id="4" name="Slide Number Placeholder 3"/>
          <p:cNvSpPr>
            <a:spLocks noGrp="1"/>
          </p:cNvSpPr>
          <p:nvPr>
            <p:ph type="sldNum" sz="quarter" idx="10"/>
          </p:nvPr>
        </p:nvSpPr>
        <p:spPr/>
        <p:txBody>
          <a:bodyPr/>
          <a:lstStyle/>
          <a:p>
            <a:fld id="{7B7F83B0-8601-4ECF-9810-D6AB709B6833}"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43995512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smtClean="0">
                <a:solidFill>
                  <a:schemeClr val="bg1"/>
                </a:solidFill>
                <a:effectLst>
                  <a:outerShdw blurRad="38100" dist="38100" dir="2700000" algn="tl">
                    <a:srgbClr val="000000">
                      <a:alpha val="43137"/>
                    </a:srgbClr>
                  </a:outerShdw>
                </a:effectLst>
                <a:latin typeface="Myriad Pro"/>
              </a:rPr>
              <a:t>Number 4: Why does CMB ‘light’ cast no shadows?</a:t>
            </a:r>
            <a:endParaRPr lang="en-US" sz="1200" dirty="0" smtClean="0">
              <a:solidFill>
                <a:schemeClr val="bg1"/>
              </a:solidFill>
              <a:latin typeface="Myriad Pro"/>
              <a:sym typeface="Verlag Book"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AU" dirty="0" smtClean="0"/>
              <a:t>Allegedly</a:t>
            </a:r>
            <a:r>
              <a:rPr lang="en-AU" baseline="0" dirty="0" smtClean="0"/>
              <a:t> the Cosmic Microwave Background radiation is leftover light from the BB fireball</a:t>
            </a:r>
            <a:endParaRPr lang="en-AU" dirty="0"/>
          </a:p>
        </p:txBody>
      </p:sp>
      <p:sp>
        <p:nvSpPr>
          <p:cNvPr id="4" name="Slide Number Placeholder 3"/>
          <p:cNvSpPr>
            <a:spLocks noGrp="1"/>
          </p:cNvSpPr>
          <p:nvPr>
            <p:ph type="sldNum" sz="quarter" idx="10"/>
          </p:nvPr>
        </p:nvSpPr>
        <p:spPr/>
        <p:txBody>
          <a:bodyPr/>
          <a:lstStyle/>
          <a:p>
            <a:fld id="{7B7F83B0-8601-4ECF-9810-D6AB709B6833}"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251344890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dirty="0" smtClean="0"/>
              <a:t>The </a:t>
            </a:r>
            <a:r>
              <a:rPr lang="en-US" altLang="en-US" baseline="0" dirty="0" smtClean="0"/>
              <a:t>satellite pictured here is </a:t>
            </a:r>
            <a:r>
              <a:rPr lang="en-US" altLang="en-US" dirty="0" smtClean="0"/>
              <a:t>WMAP </a:t>
            </a:r>
            <a:r>
              <a:rPr lang="en-US" altLang="en-US" baseline="0" dirty="0" smtClean="0"/>
              <a:t>(click). In 2003 it measured a uniform</a:t>
            </a:r>
            <a:r>
              <a:rPr lang="en-US" altLang="en-US" dirty="0" smtClean="0"/>
              <a:t> temperature of </a:t>
            </a:r>
            <a:r>
              <a:rPr lang="en-US" altLang="en-US" b="1" dirty="0" smtClean="0">
                <a:solidFill>
                  <a:schemeClr val="bg1"/>
                </a:solidFill>
              </a:rPr>
              <a:t>2.725 K in the cosmic microwave radiation arriving near earth -- the same from all directions in space. </a:t>
            </a:r>
            <a:r>
              <a:rPr lang="en-US" altLang="en-US" b="0" dirty="0" smtClean="0">
                <a:solidFill>
                  <a:schemeClr val="bg1"/>
                </a:solidFill>
              </a:rPr>
              <a:t>Subtract off this uniform temperature and the map here shows the very small variations from that temperature over the sky.</a:t>
            </a:r>
            <a:r>
              <a:rPr lang="en-US" altLang="en-US" b="0" baseline="0" dirty="0" smtClean="0">
                <a:solidFill>
                  <a:schemeClr val="bg1"/>
                </a:solidFill>
              </a:rPr>
              <a:t> The </a:t>
            </a:r>
            <a:r>
              <a:rPr lang="en-US" altLang="en-US" b="0" dirty="0" smtClean="0">
                <a:solidFill>
                  <a:schemeClr val="bg1"/>
                </a:solidFill>
              </a:rPr>
              <a:t>bright spots indicate warmer, and dark spots indicate colder regions.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en-US" b="0" dirty="0" smtClean="0">
              <a:solidFill>
                <a:schemeClr val="bg1"/>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altLang="en-US" b="0" dirty="0" smtClean="0">
                <a:solidFill>
                  <a:schemeClr val="bg1"/>
                </a:solidFill>
              </a:rPr>
              <a:t>Images: NASA</a:t>
            </a:r>
          </a:p>
        </p:txBody>
      </p:sp>
      <p:sp>
        <p:nvSpPr>
          <p:cNvPr id="4" name="Slide Number Placeholder 3"/>
          <p:cNvSpPr>
            <a:spLocks noGrp="1"/>
          </p:cNvSpPr>
          <p:nvPr>
            <p:ph type="sldNum" sz="quarter" idx="10"/>
          </p:nvPr>
        </p:nvSpPr>
        <p:spPr/>
        <p:txBody>
          <a:bodyPr/>
          <a:lstStyle/>
          <a:p>
            <a:fld id="{7B7F83B0-8601-4ECF-9810-D6AB709B6833}"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90204755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indent="0" defTabSz="914400">
              <a:buNone/>
            </a:pPr>
            <a:r>
              <a:rPr lang="en-AU" sz="1200" b="1" dirty="0" smtClean="0">
                <a:solidFill>
                  <a:schemeClr val="bg1"/>
                </a:solidFill>
                <a:effectLst>
                  <a:outerShdw blurRad="38100" dist="38100" dir="2700000" algn="tl">
                    <a:srgbClr val="000000">
                      <a:alpha val="43137"/>
                    </a:srgbClr>
                  </a:outerShdw>
                </a:effectLst>
                <a:latin typeface="Myriad Pro" panose="020B0503030403020204" pitchFamily="34" charset="0"/>
              </a:rPr>
              <a:t>Now according to the big bang the CMB is radiation from most distant source in the Universe, then why no shadows cast in front of galaxy clusters?</a:t>
            </a:r>
            <a:endParaRPr lang="en-US" sz="1200" b="1" dirty="0" smtClean="0">
              <a:solidFill>
                <a:schemeClr val="bg1"/>
              </a:solidFill>
              <a:effectLst>
                <a:outerShdw blurRad="38100" dist="38100" dir="2700000" algn="tl">
                  <a:srgbClr val="000000">
                    <a:alpha val="43137"/>
                  </a:srgbClr>
                </a:outerShdw>
              </a:effectLst>
              <a:latin typeface="Myriad Pro" panose="020B0503030403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solidFill>
                  <a:schemeClr val="bg1"/>
                </a:solidFill>
              </a:rPr>
              <a:t>Imagine a light in the street – shadows are cast in front of all foreground objects.</a:t>
            </a:r>
            <a:endParaRPr lang="en-US" dirty="0" smtClean="0">
              <a:solidFill>
                <a:schemeClr val="bg1"/>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dirty="0" err="1" smtClean="0">
                <a:solidFill>
                  <a:schemeClr val="bg1"/>
                </a:solidFill>
              </a:rPr>
              <a:t>Dr</a:t>
            </a:r>
            <a:r>
              <a:rPr lang="en-US" dirty="0" smtClean="0">
                <a:solidFill>
                  <a:schemeClr val="bg1"/>
                </a:solidFill>
              </a:rPr>
              <a:t> Richard</a:t>
            </a:r>
            <a:r>
              <a:rPr lang="en-US" baseline="0" dirty="0" smtClean="0">
                <a:solidFill>
                  <a:schemeClr val="bg1"/>
                </a:solidFill>
              </a:rPr>
              <a:t> Lieu and others </a:t>
            </a:r>
            <a:r>
              <a:rPr lang="en-US" dirty="0" smtClean="0">
                <a:solidFill>
                  <a:schemeClr val="bg1"/>
                </a:solidFill>
              </a:rPr>
              <a:t>analyzed</a:t>
            </a:r>
            <a:r>
              <a:rPr lang="en-US" baseline="0" dirty="0" smtClean="0">
                <a:solidFill>
                  <a:schemeClr val="bg1"/>
                </a:solidFill>
              </a:rPr>
              <a:t> </a:t>
            </a:r>
            <a:r>
              <a:rPr lang="en-US" dirty="0" smtClean="0">
                <a:solidFill>
                  <a:schemeClr val="bg1"/>
                </a:solidFill>
              </a:rPr>
              <a:t>31 galaxy</a:t>
            </a:r>
            <a:r>
              <a:rPr lang="en-US" baseline="0" dirty="0" smtClean="0">
                <a:solidFill>
                  <a:schemeClr val="bg1"/>
                </a:solidFill>
              </a:rPr>
              <a:t> </a:t>
            </a:r>
            <a:r>
              <a:rPr lang="en-US" dirty="0" smtClean="0">
                <a:solidFill>
                  <a:schemeClr val="bg1"/>
                </a:solidFill>
              </a:rPr>
              <a:t>clusters, as illustrated</a:t>
            </a:r>
            <a:r>
              <a:rPr lang="en-US" baseline="0" dirty="0" smtClean="0">
                <a:solidFill>
                  <a:schemeClr val="bg1"/>
                </a:solidFill>
              </a:rPr>
              <a:t> here</a:t>
            </a:r>
            <a:r>
              <a:rPr lang="en-US" dirty="0" smtClean="0">
                <a:solidFill>
                  <a:schemeClr val="bg1"/>
                </a:solidFill>
              </a:rPr>
              <a:t> </a:t>
            </a:r>
            <a:r>
              <a:rPr lang="en-US" baseline="0" dirty="0" smtClean="0">
                <a:solidFill>
                  <a:schemeClr val="bg1"/>
                </a:solidFill>
              </a:rPr>
              <a:t>and no shadow effect was found. </a:t>
            </a:r>
            <a:endParaRPr lang="en-US" dirty="0" smtClean="0">
              <a:solidFill>
                <a:schemeClr val="bg1"/>
              </a:solidFill>
              <a:effectLst>
                <a:outerShdw blurRad="38100" dist="38100" dir="2700000" algn="tl">
                  <a:srgbClr val="C0C0C0"/>
                </a:outerShdw>
              </a:effectLst>
            </a:endParaRPr>
          </a:p>
          <a:p>
            <a:endParaRPr lang="en-AU" dirty="0"/>
          </a:p>
        </p:txBody>
      </p:sp>
      <p:sp>
        <p:nvSpPr>
          <p:cNvPr id="4" name="Slide Number Placeholder 3"/>
          <p:cNvSpPr>
            <a:spLocks noGrp="1"/>
          </p:cNvSpPr>
          <p:nvPr>
            <p:ph type="sldNum" sz="quarter" idx="10"/>
          </p:nvPr>
        </p:nvSpPr>
        <p:spPr/>
        <p:txBody>
          <a:bodyPr/>
          <a:lstStyle/>
          <a:p>
            <a:fld id="{7B7F83B0-8601-4ECF-9810-D6AB709B6833}"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66335315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1200" b="0" dirty="0" smtClean="0">
                <a:solidFill>
                  <a:prstClr val="white"/>
                </a:solidFill>
                <a:effectLst/>
                <a:latin typeface="Myriad Pro" panose="020B0503030403020204" pitchFamily="34" charset="0"/>
              </a:rPr>
              <a:t>If the CMB radiation is not from most distant source in the Universe, then it is not from the big bang!</a:t>
            </a:r>
          </a:p>
          <a:p>
            <a:pPr marL="0" marR="0" indent="0" algn="l" defTabSz="914400" rtl="0" eaLnBrk="1" fontAlgn="auto" latinLnBrk="0" hangingPunct="1">
              <a:lnSpc>
                <a:spcPct val="100000"/>
              </a:lnSpc>
              <a:spcBef>
                <a:spcPts val="0"/>
              </a:spcBef>
              <a:spcAft>
                <a:spcPts val="0"/>
              </a:spcAft>
              <a:buClrTx/>
              <a:buSzTx/>
              <a:buFontTx/>
              <a:buNone/>
              <a:tabLst/>
              <a:defRPr/>
            </a:pPr>
            <a:r>
              <a:rPr lang="en-AU" b="0" baseline="0" dirty="0" smtClean="0">
                <a:solidFill>
                  <a:schemeClr val="bg1"/>
                </a:solidFill>
              </a:rPr>
              <a: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solidFill>
                <a:schemeClr val="bg1"/>
              </a:solidFill>
            </a:endParaRPr>
          </a:p>
          <a:p>
            <a:pPr eaLnBrk="1" hangingPunct="1">
              <a:defRPr/>
            </a:pPr>
            <a:endParaRPr lang="en-US" dirty="0" smtClean="0">
              <a:solidFill>
                <a:schemeClr val="bg1"/>
              </a:solidFill>
              <a:effectLst>
                <a:outerShdw blurRad="38100" dist="38100" dir="2700000" algn="tl">
                  <a:srgbClr val="C0C0C0"/>
                </a:outerShdw>
              </a:effectLst>
            </a:endParaRPr>
          </a:p>
          <a:p>
            <a:endParaRPr lang="en-AU" dirty="0"/>
          </a:p>
        </p:txBody>
      </p:sp>
      <p:sp>
        <p:nvSpPr>
          <p:cNvPr id="4" name="Slide Number Placeholder 3"/>
          <p:cNvSpPr>
            <a:spLocks noGrp="1"/>
          </p:cNvSpPr>
          <p:nvPr>
            <p:ph type="sldNum" sz="quarter" idx="10"/>
          </p:nvPr>
        </p:nvSpPr>
        <p:spPr/>
        <p:txBody>
          <a:bodyPr/>
          <a:lstStyle/>
          <a:p>
            <a:fld id="{7B7F83B0-8601-4ECF-9810-D6AB709B6833}"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334549599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1200" b="1" dirty="0" smtClean="0">
                <a:solidFill>
                  <a:prstClr val="white"/>
                </a:solidFill>
                <a:effectLst>
                  <a:outerShdw blurRad="38100" dist="38100" dir="2700000" algn="tl">
                    <a:srgbClr val="000000">
                      <a:alpha val="43137"/>
                    </a:srgbClr>
                  </a:outerShdw>
                </a:effectLst>
                <a:latin typeface="Myriad Pro" panose="020B0503030403020204" pitchFamily="34" charset="0"/>
              </a:rPr>
              <a:t>CMB radiation is big bang fudge factor! </a:t>
            </a:r>
            <a:r>
              <a:rPr lang="en-AU" sz="1200" b="0" dirty="0" smtClean="0">
                <a:solidFill>
                  <a:prstClr val="white"/>
                </a:solidFill>
                <a:effectLst>
                  <a:outerShdw blurRad="38100" dist="38100" dir="2700000" algn="tl">
                    <a:srgbClr val="000000">
                      <a:alpha val="43137"/>
                    </a:srgbClr>
                  </a:outerShdw>
                </a:effectLst>
                <a:latin typeface="Myriad Pro" panose="020B0503030403020204" pitchFamily="34" charset="0"/>
              </a:rPr>
              <a:t>Not its existence but using it </a:t>
            </a:r>
            <a:r>
              <a:rPr lang="en-AU" sz="1200" b="0" baseline="0" dirty="0" smtClean="0">
                <a:solidFill>
                  <a:prstClr val="white"/>
                </a:solidFill>
                <a:effectLst>
                  <a:outerShdw blurRad="38100" dist="38100" dir="2700000" algn="tl">
                    <a:srgbClr val="000000">
                      <a:alpha val="43137"/>
                    </a:srgbClr>
                  </a:outerShdw>
                </a:effectLst>
                <a:latin typeface="Myriad Pro" panose="020B0503030403020204" pitchFamily="34" charset="0"/>
              </a:rPr>
              <a:t>as evidence, as from the most background source, that is, leftover radiation from the big bang.</a:t>
            </a:r>
            <a:endParaRPr lang="en-US" sz="1200" b="0" dirty="0" smtClean="0">
              <a:solidFill>
                <a:prstClr val="white"/>
              </a:solidFill>
              <a:effectLst>
                <a:outerShdw blurRad="38100" dist="38100" dir="2700000" algn="tl">
                  <a:srgbClr val="000000">
                    <a:alpha val="43137"/>
                  </a:srgbClr>
                </a:outerShdw>
              </a:effectLst>
              <a:latin typeface="Myriad Pro" panose="020B0503030403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dirty="0" smtClean="0">
              <a:solidFill>
                <a:schemeClr val="tx1"/>
              </a:solidFill>
            </a:endParaRPr>
          </a:p>
        </p:txBody>
      </p:sp>
      <p:sp>
        <p:nvSpPr>
          <p:cNvPr id="4" name="Slide Number Placeholder 3"/>
          <p:cNvSpPr>
            <a:spLocks noGrp="1"/>
          </p:cNvSpPr>
          <p:nvPr>
            <p:ph type="sldNum" sz="quarter" idx="10"/>
          </p:nvPr>
        </p:nvSpPr>
        <p:spPr/>
        <p:txBody>
          <a:bodyPr/>
          <a:lstStyle/>
          <a:p>
            <a:fld id="{7B7F83B0-8601-4ECF-9810-D6AB709B6833}" type="slidenum">
              <a:rPr lang="en-US" smtClean="0">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341914282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smtClean="0">
                <a:solidFill>
                  <a:prstClr val="white"/>
                </a:solidFill>
                <a:effectLst>
                  <a:outerShdw blurRad="38100" dist="38100" dir="2700000" algn="tl">
                    <a:srgbClr val="000000">
                      <a:alpha val="43137"/>
                    </a:srgbClr>
                  </a:outerShdw>
                </a:effectLst>
                <a:latin typeface="Myriad Pro"/>
              </a:rPr>
              <a:t>Number 5: Why the ‘Axis of Evil’?</a:t>
            </a:r>
            <a:endParaRPr lang="en-US" sz="1200" dirty="0" smtClean="0">
              <a:solidFill>
                <a:prstClr val="white"/>
              </a:solidFill>
              <a:latin typeface="Myriad Pro"/>
              <a:sym typeface="Verlag Book" charset="0"/>
            </a:endParaRPr>
          </a:p>
          <a:p>
            <a:r>
              <a:rPr lang="en-AU" dirty="0" smtClean="0"/>
              <a:t>This refers to a particular feature observed in the CMB radiation</a:t>
            </a:r>
            <a:endParaRPr lang="en-AU" dirty="0"/>
          </a:p>
        </p:txBody>
      </p:sp>
      <p:sp>
        <p:nvSpPr>
          <p:cNvPr id="4" name="Slide Number Placeholder 3"/>
          <p:cNvSpPr>
            <a:spLocks noGrp="1"/>
          </p:cNvSpPr>
          <p:nvPr>
            <p:ph type="sldNum" sz="quarter" idx="10"/>
          </p:nvPr>
        </p:nvSpPr>
        <p:spPr/>
        <p:txBody>
          <a:bodyPr/>
          <a:lstStyle/>
          <a:p>
            <a:fld id="{7B7F83B0-8601-4ECF-9810-D6AB709B6833}" type="slidenum">
              <a:rPr lang="en-US" smtClean="0">
                <a:solidFill>
                  <a:prstClr val="black"/>
                </a:solidFill>
              </a:rPr>
              <a:pPr/>
              <a:t>36</a:t>
            </a:fld>
            <a:endParaRPr lang="en-US">
              <a:solidFill>
                <a:prstClr val="black"/>
              </a:solidFill>
            </a:endParaRPr>
          </a:p>
        </p:txBody>
      </p:sp>
    </p:spTree>
    <p:extLst>
      <p:ext uri="{BB962C8B-B14F-4D97-AF65-F5344CB8AC3E}">
        <p14:creationId xmlns:p14="http://schemas.microsoft.com/office/powerpoint/2010/main" val="130180687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You may have heard of</a:t>
            </a:r>
            <a:r>
              <a:rPr lang="en-US" sz="1200" kern="1200" baseline="0" dirty="0" smtClean="0">
                <a:solidFill>
                  <a:schemeClr val="tx1"/>
                </a:solidFill>
                <a:latin typeface="+mn-lt"/>
                <a:ea typeface="+mn-ea"/>
                <a:cs typeface="+mn-cs"/>
              </a:rPr>
              <a:t> the </a:t>
            </a:r>
            <a:r>
              <a:rPr lang="en-US" sz="1200" kern="1200" dirty="0" smtClean="0">
                <a:solidFill>
                  <a:schemeClr val="tx1"/>
                </a:solidFill>
                <a:latin typeface="+mn-lt"/>
                <a:ea typeface="+mn-ea"/>
                <a:cs typeface="+mn-cs"/>
              </a:rPr>
              <a:t>cosmological principle, which is historically, an extension of the Copernican principle.</a:t>
            </a:r>
            <a:r>
              <a:rPr lang="en-US" sz="1200" kern="1200" baseline="0" dirty="0" smtClean="0">
                <a:solidFill>
                  <a:schemeClr val="tx1"/>
                </a:solidFill>
                <a:latin typeface="+mn-lt"/>
                <a:ea typeface="+mn-ea"/>
                <a:cs typeface="+mn-cs"/>
              </a:rPr>
              <a:t> It </a:t>
            </a:r>
            <a:r>
              <a:rPr lang="en-US" sz="1200" kern="1200" dirty="0" smtClean="0">
                <a:solidFill>
                  <a:schemeClr val="tx1"/>
                </a:solidFill>
                <a:latin typeface="+mn-lt"/>
                <a:ea typeface="+mn-ea"/>
                <a:cs typeface="+mn-cs"/>
              </a:rPr>
              <a:t>states that the earth does not occupy a special place in the Universe and that observations made from Earth can be taken to be broadly characteristic of what would be seen from any other point in the Universe at the same epoch. </a:t>
            </a:r>
          </a:p>
          <a:p>
            <a:r>
              <a:rPr lang="en-US" dirty="0" smtClean="0"/>
              <a:t>Therefore it states that distribution of matter is </a:t>
            </a:r>
          </a:p>
          <a:p>
            <a:pPr lvl="1"/>
            <a:r>
              <a:rPr lang="en-US" dirty="0" smtClean="0"/>
              <a:t>uniform and	</a:t>
            </a:r>
          </a:p>
          <a:p>
            <a:pPr lvl="1"/>
            <a:r>
              <a:rPr lang="en-US" dirty="0" smtClean="0"/>
              <a:t>the same in all directions</a:t>
            </a:r>
          </a:p>
          <a:p>
            <a:r>
              <a:rPr lang="en-US" dirty="0" smtClean="0"/>
              <a:t>Without this assumption there is no BB model. </a:t>
            </a:r>
          </a:p>
        </p:txBody>
      </p:sp>
      <p:sp>
        <p:nvSpPr>
          <p:cNvPr id="4" name="Slide Number Placeholder 3"/>
          <p:cNvSpPr>
            <a:spLocks noGrp="1"/>
          </p:cNvSpPr>
          <p:nvPr>
            <p:ph type="sldNum" sz="quarter" idx="10"/>
          </p:nvPr>
        </p:nvSpPr>
        <p:spPr/>
        <p:txBody>
          <a:bodyPr/>
          <a:lstStyle/>
          <a:p>
            <a:fld id="{7B7F83B0-8601-4ECF-9810-D6AB709B6833}" type="slidenum">
              <a:rPr lang="en-US" smtClean="0">
                <a:solidFill>
                  <a:prstClr val="black"/>
                </a:solidFill>
              </a:rPr>
              <a:pPr/>
              <a:t>37</a:t>
            </a:fld>
            <a:endParaRPr lang="en-US">
              <a:solidFill>
                <a:prstClr val="black"/>
              </a:solidFill>
            </a:endParaRPr>
          </a:p>
        </p:txBody>
      </p:sp>
    </p:spTree>
    <p:extLst>
      <p:ext uri="{BB962C8B-B14F-4D97-AF65-F5344CB8AC3E}">
        <p14:creationId xmlns:p14="http://schemas.microsoft.com/office/powerpoint/2010/main" val="365220681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a:t>
            </a:r>
            <a:r>
              <a:rPr lang="en-US" baseline="0" dirty="0" smtClean="0"/>
              <a:t> CP is b</a:t>
            </a:r>
            <a:r>
              <a:rPr lang="en-US" dirty="0" smtClean="0"/>
              <a:t>elieved more by blind faith than by observation</a:t>
            </a:r>
          </a:p>
          <a:p>
            <a:r>
              <a:rPr lang="en-US" dirty="0" smtClean="0"/>
              <a:t>The CP</a:t>
            </a:r>
            <a:r>
              <a:rPr lang="en-US" baseline="0" dirty="0" smtClean="0"/>
              <a:t> is t</a:t>
            </a:r>
            <a:r>
              <a:rPr lang="en-US" dirty="0" smtClean="0"/>
              <a:t>he </a:t>
            </a:r>
            <a:r>
              <a:rPr lang="en-US" i="1" dirty="0" smtClean="0"/>
              <a:t>starting assumption</a:t>
            </a:r>
            <a:r>
              <a:rPr lang="en-US" dirty="0" smtClean="0"/>
              <a:t> used in interpreting all observational evidence</a:t>
            </a:r>
          </a:p>
        </p:txBody>
      </p:sp>
      <p:sp>
        <p:nvSpPr>
          <p:cNvPr id="4" name="Slide Number Placeholder 3"/>
          <p:cNvSpPr>
            <a:spLocks noGrp="1"/>
          </p:cNvSpPr>
          <p:nvPr>
            <p:ph type="sldNum" sz="quarter" idx="10"/>
          </p:nvPr>
        </p:nvSpPr>
        <p:spPr/>
        <p:txBody>
          <a:bodyPr/>
          <a:lstStyle/>
          <a:p>
            <a:fld id="{7B7F83B0-8601-4ECF-9810-D6AB709B6833}" type="slidenum">
              <a:rPr lang="en-US" smtClean="0">
                <a:solidFill>
                  <a:prstClr val="black"/>
                </a:solidFill>
              </a:rPr>
              <a:pPr/>
              <a:t>38</a:t>
            </a:fld>
            <a:endParaRPr lang="en-US">
              <a:solidFill>
                <a:prstClr val="black"/>
              </a:solidFill>
            </a:endParaRPr>
          </a:p>
        </p:txBody>
      </p:sp>
    </p:spTree>
    <p:extLst>
      <p:ext uri="{BB962C8B-B14F-4D97-AF65-F5344CB8AC3E}">
        <p14:creationId xmlns:p14="http://schemas.microsoft.com/office/powerpoint/2010/main" val="340749430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Looking again at the small variations in temperature of the CMB radiation</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That can be decomposed</a:t>
            </a:r>
            <a:r>
              <a:rPr lang="en-US" sz="1200" kern="1200" baseline="0" dirty="0" smtClean="0">
                <a:solidFill>
                  <a:schemeClr val="tx1"/>
                </a:solidFill>
                <a:effectLst/>
                <a:latin typeface="+mn-lt"/>
                <a:ea typeface="+mn-ea"/>
                <a:cs typeface="+mn-cs"/>
              </a:rPr>
              <a:t> into spherical harmonics, the temperature variations on different scale sizes across the sky</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When this was done with WMAP data a very strange thing was discovered</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B7F83B0-8601-4ECF-9810-D6AB709B6833}" type="slidenum">
              <a:rPr lang="en-US" smtClean="0">
                <a:solidFill>
                  <a:prstClr val="black"/>
                </a:solidFill>
              </a:rPr>
              <a:pPr/>
              <a:t>39</a:t>
            </a:fld>
            <a:endParaRPr lang="en-US">
              <a:solidFill>
                <a:prstClr val="black"/>
              </a:solidFill>
            </a:endParaRPr>
          </a:p>
        </p:txBody>
      </p:sp>
    </p:spTree>
    <p:extLst>
      <p:ext uri="{BB962C8B-B14F-4D97-AF65-F5344CB8AC3E}">
        <p14:creationId xmlns:p14="http://schemas.microsoft.com/office/powerpoint/2010/main" val="233260355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dirty="0" smtClean="0"/>
              <a:t>In the quadrupole</a:t>
            </a:r>
            <a:r>
              <a:rPr lang="en-US" altLang="en-US" baseline="0" dirty="0" smtClean="0"/>
              <a:t> and </a:t>
            </a:r>
            <a:r>
              <a:rPr lang="en-US" altLang="en-US" baseline="0" dirty="0" err="1" smtClean="0"/>
              <a:t>octupole</a:t>
            </a:r>
            <a:r>
              <a:rPr lang="en-US" altLang="en-US" baseline="0" dirty="0" smtClean="0"/>
              <a:t> components (hot and cold spots as shown here) it was found that there is a </a:t>
            </a:r>
            <a:r>
              <a:rPr lang="en-US" altLang="en-US" dirty="0" smtClean="0"/>
              <a:t>preferred</a:t>
            </a:r>
            <a:r>
              <a:rPr lang="en-US" altLang="en-US" baseline="0" dirty="0" smtClean="0"/>
              <a:t> direction in the universe. S</a:t>
            </a:r>
            <a:r>
              <a:rPr lang="en-AU" altLang="en-US" baseline="0" dirty="0" err="1" smtClean="0"/>
              <a:t>cientists</a:t>
            </a:r>
            <a:r>
              <a:rPr lang="en-AU" altLang="en-US" baseline="0" dirty="0" smtClean="0"/>
              <a:t> dubbed it the “axis of evil”, because of the damage it does to their theories.</a:t>
            </a:r>
            <a:r>
              <a:rPr lang="en-US" altLang="en-US" baseline="0" dirty="0" smtClean="0"/>
              <a:t> (click). But there is NO preferred direction in the big bang model. (click) This means some features of the CMB temperature variations are aligned to a particular direction in space.</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AU" dirty="0"/>
          </a:p>
        </p:txBody>
      </p:sp>
      <p:sp>
        <p:nvSpPr>
          <p:cNvPr id="4" name="Slide Number Placeholder 3"/>
          <p:cNvSpPr>
            <a:spLocks noGrp="1"/>
          </p:cNvSpPr>
          <p:nvPr>
            <p:ph type="sldNum" sz="quarter" idx="10"/>
          </p:nvPr>
        </p:nvSpPr>
        <p:spPr/>
        <p:txBody>
          <a:bodyPr/>
          <a:lstStyle/>
          <a:p>
            <a:fld id="{7B7F83B0-8601-4ECF-9810-D6AB709B6833}" type="slidenum">
              <a:rPr lang="en-US" smtClean="0">
                <a:solidFill>
                  <a:prstClr val="black"/>
                </a:solidFill>
              </a:rPr>
              <a:pPr/>
              <a:t>40</a:t>
            </a:fld>
            <a:endParaRPr lang="en-US">
              <a:solidFill>
                <a:prstClr val="black"/>
              </a:solidFill>
            </a:endParaRPr>
          </a:p>
        </p:txBody>
      </p:sp>
    </p:spTree>
    <p:extLst>
      <p:ext uri="{BB962C8B-B14F-4D97-AF65-F5344CB8AC3E}">
        <p14:creationId xmlns:p14="http://schemas.microsoft.com/office/powerpoint/2010/main" val="2378112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baseline="0" dirty="0" smtClean="0"/>
              <a:t>That is even aligned with the plane of the solar system and the path of the Sun in the sky (the ecliptic). (click) It is inconsistent with a big bang origin for the CMB.  </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en-US" baseline="0" dirty="0" smtClean="0"/>
              <a:t>According to big bang thinking, it should have nothing to do with the local physics of the solar system. This is c</a:t>
            </a:r>
            <a:r>
              <a:rPr lang="en-AU" dirty="0" err="1" smtClean="0"/>
              <a:t>laimed</a:t>
            </a:r>
            <a:r>
              <a:rPr lang="en-AU" dirty="0" smtClean="0"/>
              <a:t> to be a statistical fluke, by some,</a:t>
            </a:r>
            <a:r>
              <a:rPr lang="en-AU" sz="1200" kern="1200" dirty="0" smtClean="0">
                <a:solidFill>
                  <a:schemeClr val="tx1"/>
                </a:solidFill>
                <a:effectLst/>
                <a:latin typeface="+mn-lt"/>
                <a:ea typeface="+mn-ea"/>
                <a:cs typeface="+mn-cs"/>
              </a:rPr>
              <a:t> but i</a:t>
            </a:r>
            <a:r>
              <a:rPr lang="en-AU" dirty="0" smtClean="0"/>
              <a:t>t has</a:t>
            </a:r>
            <a:r>
              <a:rPr lang="en-AU" baseline="0" dirty="0" smtClean="0"/>
              <a:t> also been </a:t>
            </a:r>
            <a:r>
              <a:rPr lang="en-AU" dirty="0" smtClean="0"/>
              <a:t>found in the newest satellite data, PLANCK by The</a:t>
            </a:r>
            <a:r>
              <a:rPr lang="en-AU" baseline="0" dirty="0" smtClean="0"/>
              <a:t> European </a:t>
            </a:r>
            <a:r>
              <a:rPr lang="en-AU" dirty="0" smtClean="0"/>
              <a:t>Space Agency, having</a:t>
            </a:r>
            <a:r>
              <a:rPr lang="en-AU" baseline="0" dirty="0" smtClean="0"/>
              <a:t> no connection with NASA’s WMAP satellite. The effect was found in </a:t>
            </a:r>
            <a:r>
              <a:rPr lang="en-AU" dirty="0" smtClean="0"/>
              <a:t>many higher order spherical harmonic</a:t>
            </a:r>
            <a:r>
              <a:rPr lang="en-AU" baseline="0" dirty="0" smtClean="0"/>
              <a:t> terms. This is evidence against the standard assumptions of the big bang.</a:t>
            </a:r>
          </a:p>
        </p:txBody>
      </p:sp>
      <p:sp>
        <p:nvSpPr>
          <p:cNvPr id="4" name="Slide Number Placeholder 3"/>
          <p:cNvSpPr>
            <a:spLocks noGrp="1"/>
          </p:cNvSpPr>
          <p:nvPr>
            <p:ph type="sldNum" sz="quarter" idx="10"/>
          </p:nvPr>
        </p:nvSpPr>
        <p:spPr/>
        <p:txBody>
          <a:bodyPr/>
          <a:lstStyle/>
          <a:p>
            <a:fld id="{7B7F83B0-8601-4ECF-9810-D6AB709B6833}" type="slidenum">
              <a:rPr lang="en-US" smtClean="0">
                <a:solidFill>
                  <a:prstClr val="black"/>
                </a:solidFill>
              </a:rPr>
              <a:pPr/>
              <a:t>41</a:t>
            </a:fld>
            <a:endParaRPr lang="en-US">
              <a:solidFill>
                <a:prstClr val="black"/>
              </a:solidFill>
            </a:endParaRPr>
          </a:p>
        </p:txBody>
      </p:sp>
    </p:spTree>
    <p:extLst>
      <p:ext uri="{BB962C8B-B14F-4D97-AF65-F5344CB8AC3E}">
        <p14:creationId xmlns:p14="http://schemas.microsoft.com/office/powerpoint/2010/main" val="394393848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1200" kern="1200" dirty="0" smtClean="0">
                <a:solidFill>
                  <a:schemeClr val="tx1"/>
                </a:solidFill>
                <a:effectLst/>
                <a:latin typeface="+mn-lt"/>
                <a:ea typeface="+mn-ea"/>
                <a:cs typeface="+mn-cs"/>
              </a:rPr>
              <a:t>It says that even though we assumed our place in the universe is nothing special, and the universe is the same everywhere, as might be seen by any hypothetical observer anywhere, somehow, the CMB radiation is telling us that there is a special direction, and that it is aligned with the plane of solar system. It does not describe a geocentric universe, as some have claimed, but </a:t>
            </a:r>
            <a:r>
              <a:rPr lang="en-AU" sz="1200" b="1" kern="1200" dirty="0" smtClean="0">
                <a:solidFill>
                  <a:schemeClr val="tx1"/>
                </a:solidFill>
                <a:effectLst/>
                <a:latin typeface="+mn-lt"/>
                <a:ea typeface="+mn-ea"/>
                <a:cs typeface="+mn-cs"/>
              </a:rPr>
              <a:t>it certainly undermines the cosmological principle, which is foundational to the big bang</a:t>
            </a:r>
            <a:r>
              <a:rPr lang="en-AU" sz="1200" b="1" kern="1200" baseline="0" dirty="0" smtClean="0">
                <a:solidFill>
                  <a:schemeClr val="tx1"/>
                </a:solidFill>
                <a:effectLst/>
                <a:latin typeface="+mn-lt"/>
                <a:ea typeface="+mn-ea"/>
                <a:cs typeface="+mn-cs"/>
              </a:rPr>
              <a:t> model</a:t>
            </a:r>
            <a:r>
              <a:rPr lang="en-AU" sz="1200" b="1" kern="1200" dirty="0" smtClean="0">
                <a:solidFill>
                  <a:schemeClr val="tx1"/>
                </a:solidFill>
                <a:effectLst/>
                <a:latin typeface="+mn-lt"/>
                <a:ea typeface="+mn-ea"/>
                <a:cs typeface="+mn-cs"/>
              </a:rPr>
              <a:t>.</a:t>
            </a:r>
            <a:endParaRPr lang="en-US" sz="1200" b="1"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B7F83B0-8601-4ECF-9810-D6AB709B6833}" type="slidenum">
              <a:rPr lang="en-US" smtClean="0">
                <a:solidFill>
                  <a:prstClr val="black"/>
                </a:solidFill>
              </a:rPr>
              <a:pPr/>
              <a:t>42</a:t>
            </a:fld>
            <a:endParaRPr lang="en-US">
              <a:solidFill>
                <a:prstClr val="black"/>
              </a:solidFill>
            </a:endParaRPr>
          </a:p>
        </p:txBody>
      </p:sp>
    </p:spTree>
    <p:extLst>
      <p:ext uri="{BB962C8B-B14F-4D97-AF65-F5344CB8AC3E}">
        <p14:creationId xmlns:p14="http://schemas.microsoft.com/office/powerpoint/2010/main" val="101234123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smtClean="0">
                <a:solidFill>
                  <a:schemeClr val="tx1"/>
                </a:solidFill>
              </a:rPr>
              <a:t>Physicist Richard</a:t>
            </a:r>
            <a:r>
              <a:rPr lang="en-US" sz="1200" b="0" baseline="0" dirty="0" smtClean="0">
                <a:solidFill>
                  <a:schemeClr val="tx1"/>
                </a:solidFill>
              </a:rPr>
              <a:t> Feynman said:</a:t>
            </a:r>
            <a:r>
              <a:rPr lang="en-US" sz="1200" b="0" dirty="0" smtClean="0">
                <a:solidFill>
                  <a:schemeClr val="tx1"/>
                </a:solidFill>
              </a:rPr>
              <a:t>… I suspect that the assumption of uniformity of the universe reflects a prejudice born of a sequence of overthrows of geocentric ideas. …</a:t>
            </a:r>
          </a:p>
        </p:txBody>
      </p:sp>
      <p:sp>
        <p:nvSpPr>
          <p:cNvPr id="4" name="Slide Number Placeholder 3"/>
          <p:cNvSpPr>
            <a:spLocks noGrp="1"/>
          </p:cNvSpPr>
          <p:nvPr>
            <p:ph type="sldNum" sz="quarter" idx="10"/>
          </p:nvPr>
        </p:nvSpPr>
        <p:spPr/>
        <p:txBody>
          <a:bodyPr/>
          <a:lstStyle/>
          <a:p>
            <a:fld id="{7B7F83B0-8601-4ECF-9810-D6AB709B6833}" type="slidenum">
              <a:rPr lang="en-US" smtClean="0">
                <a:solidFill>
                  <a:prstClr val="black"/>
                </a:solidFill>
              </a:rPr>
              <a:pPr/>
              <a:t>43</a:t>
            </a:fld>
            <a:endParaRPr lang="en-US">
              <a:solidFill>
                <a:prstClr val="black"/>
              </a:solidFill>
            </a:endParaRPr>
          </a:p>
        </p:txBody>
      </p:sp>
    </p:spTree>
    <p:extLst>
      <p:ext uri="{BB962C8B-B14F-4D97-AF65-F5344CB8AC3E}">
        <p14:creationId xmlns:p14="http://schemas.microsoft.com/office/powerpoint/2010/main" val="402545555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smtClean="0">
                <a:solidFill>
                  <a:schemeClr val="tx1"/>
                </a:solidFill>
              </a:rPr>
              <a:t>It would be embarrassing to find, after stating that we live in an ordinary planet about an ordinary star in an ordinary galaxy, that our place in the universe is extraordinary …</a:t>
            </a:r>
          </a:p>
          <a:p>
            <a:endParaRPr lang="en-US" dirty="0"/>
          </a:p>
        </p:txBody>
      </p:sp>
      <p:sp>
        <p:nvSpPr>
          <p:cNvPr id="4" name="Slide Number Placeholder 3"/>
          <p:cNvSpPr>
            <a:spLocks noGrp="1"/>
          </p:cNvSpPr>
          <p:nvPr>
            <p:ph type="sldNum" sz="quarter" idx="10"/>
          </p:nvPr>
        </p:nvSpPr>
        <p:spPr/>
        <p:txBody>
          <a:bodyPr/>
          <a:lstStyle/>
          <a:p>
            <a:fld id="{7B7F83B0-8601-4ECF-9810-D6AB709B6833}" type="slidenum">
              <a:rPr lang="en-US" smtClean="0">
                <a:solidFill>
                  <a:prstClr val="black"/>
                </a:solidFill>
              </a:rPr>
              <a:pPr/>
              <a:t>44</a:t>
            </a:fld>
            <a:endParaRPr lang="en-US">
              <a:solidFill>
                <a:prstClr val="black"/>
              </a:solidFill>
            </a:endParaRPr>
          </a:p>
        </p:txBody>
      </p:sp>
    </p:spTree>
    <p:extLst>
      <p:ext uri="{BB962C8B-B14F-4D97-AF65-F5344CB8AC3E}">
        <p14:creationId xmlns:p14="http://schemas.microsoft.com/office/powerpoint/2010/main" val="341533292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smtClean="0">
                <a:solidFill>
                  <a:schemeClr val="tx1"/>
                </a:solidFill>
              </a:rPr>
              <a:t>To avoid embarrassment we cling to the hypothesis of uniformity.</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dirty="0" smtClean="0">
              <a:solidFill>
                <a:schemeClr val="tx1"/>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smtClean="0">
                <a:solidFill>
                  <a:schemeClr val="tx1"/>
                </a:solidFill>
              </a:rPr>
              <a:t>Image: Wikipedia</a:t>
            </a:r>
          </a:p>
        </p:txBody>
      </p:sp>
      <p:sp>
        <p:nvSpPr>
          <p:cNvPr id="4" name="Slide Number Placeholder 3"/>
          <p:cNvSpPr>
            <a:spLocks noGrp="1"/>
          </p:cNvSpPr>
          <p:nvPr>
            <p:ph type="sldNum" sz="quarter" idx="10"/>
          </p:nvPr>
        </p:nvSpPr>
        <p:spPr/>
        <p:txBody>
          <a:bodyPr/>
          <a:lstStyle/>
          <a:p>
            <a:fld id="{7B7F83B0-8601-4ECF-9810-D6AB709B6833}" type="slidenum">
              <a:rPr lang="en-US" smtClean="0">
                <a:solidFill>
                  <a:prstClr val="black"/>
                </a:solidFill>
              </a:rPr>
              <a:pPr/>
              <a:t>45</a:t>
            </a:fld>
            <a:endParaRPr lang="en-US">
              <a:solidFill>
                <a:prstClr val="black"/>
              </a:solidFill>
            </a:endParaRPr>
          </a:p>
        </p:txBody>
      </p:sp>
    </p:spTree>
    <p:extLst>
      <p:ext uri="{BB962C8B-B14F-4D97-AF65-F5344CB8AC3E}">
        <p14:creationId xmlns:p14="http://schemas.microsoft.com/office/powerpoint/2010/main" val="397175196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1200" i="0" dirty="0" smtClean="0">
                <a:solidFill>
                  <a:prstClr val="white"/>
                </a:solidFill>
              </a:rPr>
              <a:t>The hypothesis of uniformity which is </a:t>
            </a:r>
            <a:r>
              <a:rPr lang="en-AU" sz="1200" b="1" i="1" dirty="0" smtClean="0">
                <a:solidFill>
                  <a:prstClr val="white"/>
                </a:solidFill>
              </a:rPr>
              <a:t>the Cosmological Principle is another big bang fudge factor</a:t>
            </a:r>
            <a:endParaRPr lang="en-US" sz="1200" b="1" i="1" dirty="0" smtClean="0">
              <a:solidFill>
                <a:schemeClr val="tx1"/>
              </a:solidFill>
            </a:endParaRPr>
          </a:p>
        </p:txBody>
      </p:sp>
      <p:sp>
        <p:nvSpPr>
          <p:cNvPr id="4" name="Slide Number Placeholder 3"/>
          <p:cNvSpPr>
            <a:spLocks noGrp="1"/>
          </p:cNvSpPr>
          <p:nvPr>
            <p:ph type="sldNum" sz="quarter" idx="10"/>
          </p:nvPr>
        </p:nvSpPr>
        <p:spPr/>
        <p:txBody>
          <a:bodyPr/>
          <a:lstStyle/>
          <a:p>
            <a:fld id="{7B7F83B0-8601-4ECF-9810-D6AB709B6833}" type="slidenum">
              <a:rPr lang="en-US" smtClean="0">
                <a:solidFill>
                  <a:prstClr val="black"/>
                </a:solidFill>
              </a:rPr>
              <a:pPr/>
              <a:t>46</a:t>
            </a:fld>
            <a:endParaRPr lang="en-US">
              <a:solidFill>
                <a:prstClr val="black"/>
              </a:solidFill>
            </a:endParaRPr>
          </a:p>
        </p:txBody>
      </p:sp>
    </p:spTree>
    <p:extLst>
      <p:ext uri="{BB962C8B-B14F-4D97-AF65-F5344CB8AC3E}">
        <p14:creationId xmlns:p14="http://schemas.microsoft.com/office/powerpoint/2010/main" val="323471589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smtClean="0">
                <a:solidFill>
                  <a:prstClr val="white"/>
                </a:solidFill>
                <a:effectLst>
                  <a:outerShdw blurRad="38100" dist="38100" dir="2700000" algn="tl">
                    <a:srgbClr val="000000">
                      <a:alpha val="43137"/>
                    </a:srgbClr>
                  </a:outerShdw>
                </a:effectLst>
                <a:latin typeface="Myriad Pro"/>
              </a:rPr>
              <a:t>Number 6: What about expansion of space? </a:t>
            </a:r>
            <a:r>
              <a:rPr lang="en-AU" dirty="0" smtClean="0"/>
              <a:t>This is a big problem. For without expanding space there is no expanding universe and no big bang origin.</a:t>
            </a:r>
            <a:endParaRPr lang="en-AU" dirty="0"/>
          </a:p>
        </p:txBody>
      </p:sp>
      <p:sp>
        <p:nvSpPr>
          <p:cNvPr id="4" name="Slide Number Placeholder 3"/>
          <p:cNvSpPr>
            <a:spLocks noGrp="1"/>
          </p:cNvSpPr>
          <p:nvPr>
            <p:ph type="sldNum" sz="quarter" idx="10"/>
          </p:nvPr>
        </p:nvSpPr>
        <p:spPr/>
        <p:txBody>
          <a:bodyPr/>
          <a:lstStyle/>
          <a:p>
            <a:fld id="{7B7F83B0-8601-4ECF-9810-D6AB709B6833}" type="slidenum">
              <a:rPr lang="en-US" smtClean="0">
                <a:solidFill>
                  <a:prstClr val="black"/>
                </a:solidFill>
              </a:rPr>
              <a:pPr/>
              <a:t>47</a:t>
            </a:fld>
            <a:endParaRPr lang="en-US">
              <a:solidFill>
                <a:prstClr val="black"/>
              </a:solidFill>
            </a:endParaRPr>
          </a:p>
        </p:txBody>
      </p:sp>
    </p:spTree>
    <p:extLst>
      <p:ext uri="{BB962C8B-B14F-4D97-AF65-F5344CB8AC3E}">
        <p14:creationId xmlns:p14="http://schemas.microsoft.com/office/powerpoint/2010/main" val="90319158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r>
              <a:rPr lang="en-US" sz="1200" dirty="0" smtClean="0">
                <a:latin typeface="Arial" pitchFamily="34" charset="0"/>
              </a:rPr>
              <a:t>Relativity theory suggests that expansion of space also stretches the wavelengths of light.  </a:t>
            </a:r>
          </a:p>
          <a:p>
            <a:pPr eaLnBrk="1" hangingPunct="1"/>
            <a:r>
              <a:rPr lang="en-US" sz="1200" dirty="0" smtClean="0">
                <a:latin typeface="Arial" pitchFamily="34" charset="0"/>
              </a:rPr>
              <a:t>If blue light left this nebula and as it travelled through space, the universe expanded, the light wave gets stretched out and when the light is seen on Earth the nebula would look reddened. </a:t>
            </a:r>
          </a:p>
          <a:p>
            <a:pPr eaLnBrk="1" hangingPunct="1"/>
            <a:endParaRPr lang="en-US" sz="1200" dirty="0" smtClean="0">
              <a:latin typeface="Arial" pitchFamily="34" charset="0"/>
            </a:endParaRPr>
          </a:p>
          <a:p>
            <a:pPr eaLnBrk="1" hangingPunct="1"/>
            <a:endParaRPr lang="en-US" sz="1200" dirty="0" smtClean="0">
              <a:latin typeface="Arial" pitchFamily="34" charset="0"/>
            </a:endParaRPr>
          </a:p>
          <a:p>
            <a:pPr eaLnBrk="1" hangingPunct="1"/>
            <a:r>
              <a:rPr lang="en-US" sz="1200" dirty="0" smtClean="0">
                <a:latin typeface="Arial" pitchFamily="34" charset="0"/>
              </a:rPr>
              <a:t>Image NASA</a:t>
            </a:r>
          </a:p>
        </p:txBody>
      </p:sp>
      <p:sp>
        <p:nvSpPr>
          <p:cNvPr id="4" name="Slide Number Placeholder 3"/>
          <p:cNvSpPr>
            <a:spLocks noGrp="1"/>
          </p:cNvSpPr>
          <p:nvPr>
            <p:ph type="sldNum" sz="quarter" idx="10"/>
          </p:nvPr>
        </p:nvSpPr>
        <p:spPr/>
        <p:txBody>
          <a:bodyPr/>
          <a:lstStyle/>
          <a:p>
            <a:fld id="{7B7F83B0-8601-4ECF-9810-D6AB709B6833}" type="slidenum">
              <a:rPr lang="en-US" smtClean="0">
                <a:solidFill>
                  <a:prstClr val="black"/>
                </a:solidFill>
              </a:rPr>
              <a:pPr/>
              <a:t>48</a:t>
            </a:fld>
            <a:endParaRPr lang="en-US">
              <a:solidFill>
                <a:prstClr val="black"/>
              </a:solidFill>
            </a:endParaRPr>
          </a:p>
        </p:txBody>
      </p:sp>
    </p:spTree>
    <p:extLst>
      <p:ext uri="{BB962C8B-B14F-4D97-AF65-F5344CB8AC3E}">
        <p14:creationId xmlns:p14="http://schemas.microsoft.com/office/powerpoint/2010/main" val="423637902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r>
              <a:rPr lang="en-US" sz="1200" dirty="0" smtClean="0">
                <a:latin typeface="Arial" pitchFamily="34" charset="0"/>
              </a:rPr>
              <a:t>While the light is travelling to Earth, the space itself is stretched which causes the wavelengths to get longer—stretched out. </a:t>
            </a:r>
          </a:p>
          <a:p>
            <a:pPr eaLnBrk="1" hangingPunct="1"/>
            <a:r>
              <a:rPr lang="en-US" sz="1200" dirty="0" smtClean="0">
                <a:latin typeface="Arial" pitchFamily="34" charset="0"/>
              </a:rPr>
              <a:t>This is called cosmological expansion – the expansion of space itself.</a:t>
            </a:r>
          </a:p>
          <a:p>
            <a:pPr eaLnBrk="1" hangingPunct="1"/>
            <a:endParaRPr lang="en-US" sz="1200" dirty="0" smtClean="0">
              <a:latin typeface="Arial" pitchFamily="34" charset="0"/>
            </a:endParaRPr>
          </a:p>
          <a:p>
            <a:pPr eaLnBrk="1" hangingPunct="1"/>
            <a:endParaRPr lang="en-US" sz="1200" dirty="0" smtClean="0">
              <a:latin typeface="Arial"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Arial" pitchFamily="34" charset="0"/>
              </a:rPr>
              <a:t>Image NASA</a:t>
            </a:r>
          </a:p>
          <a:p>
            <a:pPr eaLnBrk="1" hangingPunct="1"/>
            <a:endParaRPr lang="en-US" sz="1200" dirty="0" smtClean="0">
              <a:latin typeface="Arial" pitchFamily="34" charset="0"/>
            </a:endParaRPr>
          </a:p>
        </p:txBody>
      </p:sp>
      <p:sp>
        <p:nvSpPr>
          <p:cNvPr id="4" name="Slide Number Placeholder 3"/>
          <p:cNvSpPr>
            <a:spLocks noGrp="1"/>
          </p:cNvSpPr>
          <p:nvPr>
            <p:ph type="sldNum" sz="quarter" idx="10"/>
          </p:nvPr>
        </p:nvSpPr>
        <p:spPr/>
        <p:txBody>
          <a:bodyPr/>
          <a:lstStyle/>
          <a:p>
            <a:fld id="{7B7F83B0-8601-4ECF-9810-D6AB709B6833}" type="slidenum">
              <a:rPr lang="en-US" smtClean="0">
                <a:solidFill>
                  <a:prstClr val="black"/>
                </a:solidFill>
              </a:rPr>
              <a:pPr/>
              <a:t>49</a:t>
            </a:fld>
            <a:endParaRPr lang="en-US">
              <a:solidFill>
                <a:prstClr val="black"/>
              </a:solidFill>
            </a:endParaRPr>
          </a:p>
        </p:txBody>
      </p:sp>
    </p:spTree>
    <p:extLst>
      <p:ext uri="{BB962C8B-B14F-4D97-AF65-F5344CB8AC3E}">
        <p14:creationId xmlns:p14="http://schemas.microsoft.com/office/powerpoint/2010/main" val="352840568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r>
              <a:rPr lang="en-US" sz="1200" dirty="0" smtClean="0">
                <a:latin typeface="Arial" pitchFamily="34" charset="0"/>
              </a:rPr>
              <a:t>In the 1912 </a:t>
            </a:r>
            <a:r>
              <a:rPr lang="en-US" sz="1200" dirty="0" err="1" smtClean="0">
                <a:latin typeface="Arial" pitchFamily="34" charset="0"/>
              </a:rPr>
              <a:t>Vesto</a:t>
            </a:r>
            <a:r>
              <a:rPr lang="en-US" sz="1200" dirty="0" smtClean="0">
                <a:latin typeface="Arial" pitchFamily="34" charset="0"/>
              </a:rPr>
              <a:t> </a:t>
            </a:r>
            <a:r>
              <a:rPr lang="en-US" sz="1200" dirty="0" err="1" smtClean="0">
                <a:latin typeface="Arial" pitchFamily="34" charset="0"/>
              </a:rPr>
              <a:t>Slipher</a:t>
            </a:r>
            <a:r>
              <a:rPr lang="en-US" sz="1200" dirty="0" smtClean="0">
                <a:latin typeface="Arial" pitchFamily="34" charset="0"/>
              </a:rPr>
              <a:t> first saw the redshift of starlight from galaxies and interpreted it as a Doppler effect, </a:t>
            </a:r>
            <a:r>
              <a:rPr lang="en-US" sz="1200" dirty="0" err="1" smtClean="0">
                <a:latin typeface="Arial" pitchFamily="34" charset="0"/>
              </a:rPr>
              <a:t>ie</a:t>
            </a:r>
            <a:r>
              <a:rPr lang="en-US" sz="1200" dirty="0" smtClean="0">
                <a:latin typeface="Arial" pitchFamily="34" charset="0"/>
              </a:rPr>
              <a:t> the galaxies were speeding away from us. This is the same effect used in radar speed cameras.</a:t>
            </a:r>
          </a:p>
          <a:p>
            <a:pPr eaLnBrk="1" hangingPunct="1"/>
            <a:r>
              <a:rPr lang="en-US" sz="1200" dirty="0" smtClean="0">
                <a:latin typeface="Arial" pitchFamily="34" charset="0"/>
              </a:rPr>
              <a:t>Edwin Hubble in 1929 determined that </a:t>
            </a:r>
            <a:r>
              <a:rPr lang="en-US" sz="1200" b="1" dirty="0" smtClean="0">
                <a:latin typeface="Arial" pitchFamily="34" charset="0"/>
              </a:rPr>
              <a:t>the farther the galaxy the faster it was receding</a:t>
            </a:r>
            <a:r>
              <a:rPr lang="en-US" sz="1200" b="0" dirty="0" smtClean="0">
                <a:latin typeface="Arial" pitchFamily="34" charset="0"/>
              </a:rPr>
              <a:t>.</a:t>
            </a:r>
            <a:r>
              <a:rPr lang="en-US" sz="1200" b="0" baseline="0" dirty="0" smtClean="0">
                <a:latin typeface="Arial" pitchFamily="34" charset="0"/>
              </a:rPr>
              <a:t> </a:t>
            </a:r>
            <a:r>
              <a:rPr lang="en-US" sz="1200" dirty="0" smtClean="0">
                <a:latin typeface="Arial" pitchFamily="34" charset="0"/>
              </a:rPr>
              <a:t>He determined not only that our</a:t>
            </a:r>
            <a:r>
              <a:rPr lang="en-US" sz="1200" baseline="0" dirty="0" smtClean="0">
                <a:latin typeface="Arial" pitchFamily="34" charset="0"/>
              </a:rPr>
              <a:t> Galaxy was not the whole universe but that the galaxies around our galaxies were moving away in every direction—if we interpret redshifts as derived from motion, like a Doppler effect. </a:t>
            </a:r>
          </a:p>
          <a:p>
            <a:pPr eaLnBrk="1" hangingPunct="1"/>
            <a:endParaRPr lang="en-US" sz="1200" baseline="0" dirty="0" smtClean="0">
              <a:latin typeface="Arial" pitchFamily="34" charset="0"/>
            </a:endParaRPr>
          </a:p>
          <a:p>
            <a:pPr eaLnBrk="1" hangingPunct="1"/>
            <a:r>
              <a:rPr lang="en-US" sz="1200" baseline="0" dirty="0" smtClean="0">
                <a:latin typeface="Arial" pitchFamily="34" charset="0"/>
              </a:rPr>
              <a:t>R Image Credit: https://commons.wikimedia.org/wiki/File:ESO-M87.jpg</a:t>
            </a:r>
          </a:p>
          <a:p>
            <a:pPr eaLnBrk="1" hangingPunct="1"/>
            <a:r>
              <a:rPr lang="en-US" sz="1200" baseline="0" dirty="0" smtClean="0">
                <a:latin typeface="Arial" pitchFamily="34" charset="0"/>
              </a:rPr>
              <a:t>L Image Credit: www.time.com/time/time100/scientist/profile/hubble.html</a:t>
            </a:r>
          </a:p>
          <a:p>
            <a:pPr eaLnBrk="1" hangingPunct="1"/>
            <a:endParaRPr lang="en-US" sz="1200" baseline="0" dirty="0" smtClean="0">
              <a:latin typeface="Arial" pitchFamily="34" charset="0"/>
            </a:endParaRPr>
          </a:p>
          <a:p>
            <a:pPr eaLnBrk="1" hangingPunct="1"/>
            <a:endParaRPr lang="en-US" sz="1200" baseline="0" dirty="0" smtClean="0">
              <a:latin typeface="Arial" pitchFamily="34" charset="0"/>
            </a:endParaRPr>
          </a:p>
          <a:p>
            <a:pPr eaLnBrk="1" hangingPunct="1"/>
            <a:endParaRPr lang="en-US" dirty="0" smtClean="0">
              <a:solidFill>
                <a:schemeClr val="tx1"/>
              </a:solidFill>
              <a:effectLst>
                <a:outerShdw blurRad="38100" dist="38100" dir="2700000" algn="tl">
                  <a:srgbClr val="C0C0C0"/>
                </a:outerShdw>
              </a:effectLst>
            </a:endParaRPr>
          </a:p>
          <a:p>
            <a:endParaRPr lang="en-AU" dirty="0"/>
          </a:p>
        </p:txBody>
      </p:sp>
      <p:sp>
        <p:nvSpPr>
          <p:cNvPr id="4" name="Slide Number Placeholder 3"/>
          <p:cNvSpPr>
            <a:spLocks noGrp="1"/>
          </p:cNvSpPr>
          <p:nvPr>
            <p:ph type="sldNum" sz="quarter" idx="10"/>
          </p:nvPr>
        </p:nvSpPr>
        <p:spPr/>
        <p:txBody>
          <a:bodyPr/>
          <a:lstStyle/>
          <a:p>
            <a:fld id="{7B7F83B0-8601-4ECF-9810-D6AB709B6833}" type="slidenum">
              <a:rPr lang="en-US" smtClean="0">
                <a:solidFill>
                  <a:prstClr val="black"/>
                </a:solidFill>
              </a:rPr>
              <a:pPr/>
              <a:t>50</a:t>
            </a:fld>
            <a:endParaRPr lang="en-US">
              <a:solidFill>
                <a:prstClr val="black"/>
              </a:solidFill>
            </a:endParaRPr>
          </a:p>
        </p:txBody>
      </p:sp>
    </p:spTree>
    <p:extLst>
      <p:ext uri="{BB962C8B-B14F-4D97-AF65-F5344CB8AC3E}">
        <p14:creationId xmlns:p14="http://schemas.microsoft.com/office/powerpoint/2010/main" val="386131446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r>
              <a:rPr lang="en-AU" sz="1200" dirty="0" smtClean="0">
                <a:latin typeface="Arial" pitchFamily="34" charset="0"/>
              </a:rPr>
              <a:t>From his observations he developed what is called the Hubble law: Greater the redshift (z) the greater the distance to the galaxy. It looks like in every direction the galaxies are speeding away proportional to their distance, if redshift results from their recession speed.</a:t>
            </a:r>
          </a:p>
          <a:p>
            <a:pPr eaLnBrk="1" hangingPunct="1"/>
            <a:r>
              <a:rPr lang="en-AU" sz="1200" dirty="0" smtClean="0">
                <a:latin typeface="Arial" pitchFamily="34" charset="0"/>
              </a:rPr>
              <a:t>Big Bang</a:t>
            </a:r>
            <a:r>
              <a:rPr lang="en-US" sz="1200" dirty="0" smtClean="0">
                <a:latin typeface="Arial" pitchFamily="34" charset="0"/>
              </a:rPr>
              <a:t> model: </a:t>
            </a:r>
            <a:r>
              <a:rPr lang="en-AU" sz="1200" dirty="0" smtClean="0">
                <a:latin typeface="Arial" pitchFamily="34" charset="0"/>
              </a:rPr>
              <a:t>It's not an explosion of matter </a:t>
            </a:r>
            <a:r>
              <a:rPr lang="en-AU" sz="1200" i="1" dirty="0" smtClean="0">
                <a:latin typeface="Arial" pitchFamily="34" charset="0"/>
              </a:rPr>
              <a:t>through</a:t>
            </a:r>
            <a:r>
              <a:rPr lang="en-AU" sz="1200" dirty="0" smtClean="0">
                <a:latin typeface="Arial" pitchFamily="34" charset="0"/>
              </a:rPr>
              <a:t> space;</a:t>
            </a:r>
            <a:endParaRPr lang="en-AU" dirty="0"/>
          </a:p>
        </p:txBody>
      </p:sp>
      <p:sp>
        <p:nvSpPr>
          <p:cNvPr id="4" name="Slide Number Placeholder 3"/>
          <p:cNvSpPr>
            <a:spLocks noGrp="1"/>
          </p:cNvSpPr>
          <p:nvPr>
            <p:ph type="sldNum" sz="quarter" idx="10"/>
          </p:nvPr>
        </p:nvSpPr>
        <p:spPr/>
        <p:txBody>
          <a:bodyPr/>
          <a:lstStyle/>
          <a:p>
            <a:fld id="{7B7F83B0-8601-4ECF-9810-D6AB709B6833}" type="slidenum">
              <a:rPr lang="en-US" smtClean="0">
                <a:solidFill>
                  <a:prstClr val="black"/>
                </a:solidFill>
              </a:rPr>
              <a:pPr/>
              <a:t>51</a:t>
            </a:fld>
            <a:endParaRPr lang="en-US">
              <a:solidFill>
                <a:prstClr val="black"/>
              </a:solidFill>
            </a:endParaRPr>
          </a:p>
        </p:txBody>
      </p:sp>
    </p:spTree>
    <p:extLst>
      <p:ext uri="{BB962C8B-B14F-4D97-AF65-F5344CB8AC3E}">
        <p14:creationId xmlns:p14="http://schemas.microsoft.com/office/powerpoint/2010/main" val="369429926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r>
              <a:rPr lang="en-AU" sz="1200" dirty="0" smtClean="0">
                <a:latin typeface="Arial" pitchFamily="34" charset="0"/>
              </a:rPr>
              <a:t>It's an expansion of space itself. Consider the surface of the sphere here – pick any galaxy and all other galaxies move away from it on the surface as the sphere expands. This is the analogy used to explain the expanding universe with no centre in BB cosmology. Or we could say </a:t>
            </a:r>
            <a:r>
              <a:rPr lang="en-US" sz="1200" dirty="0" smtClean="0">
                <a:latin typeface="Arial" pitchFamily="34" charset="0"/>
              </a:rPr>
              <a:t>the center can be everywhere – the universe looks the same to all observers . </a:t>
            </a:r>
          </a:p>
          <a:p>
            <a:pPr eaLnBrk="1" hangingPunct="1"/>
            <a:endParaRPr lang="en-US" sz="1200" dirty="0" smtClean="0">
              <a:latin typeface="Arial" pitchFamily="34" charset="0"/>
            </a:endParaRPr>
          </a:p>
          <a:p>
            <a:endParaRPr lang="en-AU" dirty="0"/>
          </a:p>
        </p:txBody>
      </p:sp>
      <p:sp>
        <p:nvSpPr>
          <p:cNvPr id="4" name="Slide Number Placeholder 3"/>
          <p:cNvSpPr>
            <a:spLocks noGrp="1"/>
          </p:cNvSpPr>
          <p:nvPr>
            <p:ph type="sldNum" sz="quarter" idx="10"/>
          </p:nvPr>
        </p:nvSpPr>
        <p:spPr/>
        <p:txBody>
          <a:bodyPr/>
          <a:lstStyle/>
          <a:p>
            <a:fld id="{7B7F83B0-8601-4ECF-9810-D6AB709B6833}" type="slidenum">
              <a:rPr lang="en-US" smtClean="0">
                <a:solidFill>
                  <a:prstClr val="black"/>
                </a:solidFill>
              </a:rPr>
              <a:pPr/>
              <a:t>52</a:t>
            </a:fld>
            <a:endParaRPr lang="en-US">
              <a:solidFill>
                <a:prstClr val="black"/>
              </a:solidFill>
            </a:endParaRPr>
          </a:p>
        </p:txBody>
      </p:sp>
    </p:spTree>
    <p:extLst>
      <p:ext uri="{BB962C8B-B14F-4D97-AF65-F5344CB8AC3E}">
        <p14:creationId xmlns:p14="http://schemas.microsoft.com/office/powerpoint/2010/main" val="78001925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r>
              <a:rPr lang="en-US" sz="1200" dirty="0" smtClean="0">
                <a:latin typeface="Arial" pitchFamily="34" charset="0"/>
              </a:rPr>
              <a:t>But if one example could be found that undermines the idea that greater</a:t>
            </a:r>
            <a:r>
              <a:rPr lang="en-US" sz="1200" baseline="0" dirty="0" smtClean="0">
                <a:latin typeface="Arial" pitchFamily="34" charset="0"/>
              </a:rPr>
              <a:t> the redshift means the greater the distance, then that would undermine the basis for the BB</a:t>
            </a:r>
            <a:endParaRPr lang="en-US" sz="1200" dirty="0" smtClean="0">
              <a:latin typeface="Arial" pitchFamily="34" charset="0"/>
            </a:endParaRPr>
          </a:p>
          <a:p>
            <a:pPr eaLnBrk="1" hangingPunct="1"/>
            <a:endParaRPr lang="en-US" sz="1200" dirty="0" smtClean="0">
              <a:latin typeface="Arial" pitchFamily="34" charset="0"/>
            </a:endParaRPr>
          </a:p>
          <a:p>
            <a:endParaRPr lang="en-AU" dirty="0"/>
          </a:p>
        </p:txBody>
      </p:sp>
      <p:sp>
        <p:nvSpPr>
          <p:cNvPr id="4" name="Slide Number Placeholder 3"/>
          <p:cNvSpPr>
            <a:spLocks noGrp="1"/>
          </p:cNvSpPr>
          <p:nvPr>
            <p:ph type="sldNum" sz="quarter" idx="10"/>
          </p:nvPr>
        </p:nvSpPr>
        <p:spPr/>
        <p:txBody>
          <a:bodyPr/>
          <a:lstStyle/>
          <a:p>
            <a:fld id="{7B7F83B0-8601-4ECF-9810-D6AB709B6833}" type="slidenum">
              <a:rPr lang="en-US" smtClean="0">
                <a:solidFill>
                  <a:prstClr val="black"/>
                </a:solidFill>
              </a:rPr>
              <a:pPr/>
              <a:t>53</a:t>
            </a:fld>
            <a:endParaRPr lang="en-US">
              <a:solidFill>
                <a:prstClr val="black"/>
              </a:solidFill>
            </a:endParaRPr>
          </a:p>
        </p:txBody>
      </p:sp>
    </p:spTree>
    <p:extLst>
      <p:ext uri="{BB962C8B-B14F-4D97-AF65-F5344CB8AC3E}">
        <p14:creationId xmlns:p14="http://schemas.microsoft.com/office/powerpoint/2010/main" val="378123814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Here we see a spiral galaxy with a fairly low redshift 0.022 meaning according to BB cosmology it is at a distance of about 300 million light years. But there was found a quasar with a very high redshift 2.11 in front of the galaxy. That redshift according</a:t>
            </a:r>
            <a:r>
              <a:rPr lang="en-AU" baseline="0" dirty="0" smtClean="0"/>
              <a:t> BB cosmology is at a distance of maybe 9 billion light years, one of the most distant objects in the visible universe. So they say it is so bright it is shining through the nucleus of the galaxy. The problem is this…(click) V-shaped jet of gas as if entrained behind the quasar ejected towards the observer. The gas is relatively </a:t>
            </a:r>
            <a:r>
              <a:rPr lang="en-AU" baseline="0" dirty="0" err="1" smtClean="0"/>
              <a:t>blueshifted</a:t>
            </a:r>
            <a:r>
              <a:rPr lang="en-AU" baseline="0" dirty="0" smtClean="0"/>
              <a:t> which means from Doppler effect motion towards us. So the evidence is that it is in front of the galaxy and this undermines the Hubble law upon which the BB is based.</a:t>
            </a:r>
          </a:p>
          <a:p>
            <a:endParaRPr lang="en-AU" baseline="0" dirty="0" smtClean="0"/>
          </a:p>
          <a:p>
            <a:endParaRPr lang="en-AU" baseline="0" dirty="0" smtClean="0"/>
          </a:p>
          <a:p>
            <a:r>
              <a:rPr lang="en-AU" baseline="0" dirty="0" smtClean="0"/>
              <a:t>Images: Hubble Space Telescope</a:t>
            </a:r>
            <a:endParaRPr lang="en-AU" dirty="0"/>
          </a:p>
        </p:txBody>
      </p:sp>
      <p:sp>
        <p:nvSpPr>
          <p:cNvPr id="4" name="Slide Number Placeholder 3"/>
          <p:cNvSpPr>
            <a:spLocks noGrp="1"/>
          </p:cNvSpPr>
          <p:nvPr>
            <p:ph type="sldNum" sz="quarter" idx="10"/>
          </p:nvPr>
        </p:nvSpPr>
        <p:spPr/>
        <p:txBody>
          <a:bodyPr/>
          <a:lstStyle/>
          <a:p>
            <a:fld id="{7B7F83B0-8601-4ECF-9810-D6AB709B6833}" type="slidenum">
              <a:rPr lang="en-US" smtClean="0">
                <a:solidFill>
                  <a:prstClr val="black"/>
                </a:solidFill>
              </a:rPr>
              <a:pPr/>
              <a:t>54</a:t>
            </a:fld>
            <a:endParaRPr lang="en-US">
              <a:solidFill>
                <a:prstClr val="black"/>
              </a:solidFill>
            </a:endParaRPr>
          </a:p>
        </p:txBody>
      </p:sp>
    </p:spTree>
    <p:extLst>
      <p:ext uri="{BB962C8B-B14F-4D97-AF65-F5344CB8AC3E}">
        <p14:creationId xmlns:p14="http://schemas.microsoft.com/office/powerpoint/2010/main" val="363914273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The question is then raised: is there definitive evidence for an expanding universe? because if the universe is not expanding then there is no BB origin for the universe.</a:t>
            </a:r>
          </a:p>
          <a:p>
            <a:r>
              <a:rPr lang="en-AU" dirty="0" smtClean="0"/>
              <a:t>By projecting cosmological expansion backwards in time they assert</a:t>
            </a:r>
            <a:r>
              <a:rPr lang="en-AU" baseline="0" dirty="0" smtClean="0"/>
              <a:t> one will come to a time when all points converge at that tiny ball I showed you 10^-32 secs after the BB singularity</a:t>
            </a:r>
            <a:endParaRPr lang="en-AU" dirty="0"/>
          </a:p>
        </p:txBody>
      </p:sp>
      <p:sp>
        <p:nvSpPr>
          <p:cNvPr id="4" name="Slide Number Placeholder 3"/>
          <p:cNvSpPr>
            <a:spLocks noGrp="1"/>
          </p:cNvSpPr>
          <p:nvPr>
            <p:ph type="sldNum" sz="quarter" idx="10"/>
          </p:nvPr>
        </p:nvSpPr>
        <p:spPr/>
        <p:txBody>
          <a:bodyPr/>
          <a:lstStyle/>
          <a:p>
            <a:fld id="{7B7F83B0-8601-4ECF-9810-D6AB709B6833}" type="slidenum">
              <a:rPr lang="en-US" smtClean="0">
                <a:solidFill>
                  <a:prstClr val="black"/>
                </a:solidFill>
              </a:rPr>
              <a:pPr/>
              <a:t>55</a:t>
            </a:fld>
            <a:endParaRPr lang="en-US">
              <a:solidFill>
                <a:prstClr val="black"/>
              </a:solidFill>
            </a:endParaRPr>
          </a:p>
        </p:txBody>
      </p:sp>
    </p:spTree>
    <p:extLst>
      <p:ext uri="{BB962C8B-B14F-4D97-AF65-F5344CB8AC3E}">
        <p14:creationId xmlns:p14="http://schemas.microsoft.com/office/powerpoint/2010/main" val="104675632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One recent study found that the universe is not expanding contrary to Hubble’s law</a:t>
            </a:r>
            <a:endParaRPr lang="en-AU" dirty="0"/>
          </a:p>
        </p:txBody>
      </p:sp>
      <p:sp>
        <p:nvSpPr>
          <p:cNvPr id="4" name="Slide Number Placeholder 3"/>
          <p:cNvSpPr>
            <a:spLocks noGrp="1"/>
          </p:cNvSpPr>
          <p:nvPr>
            <p:ph type="sldNum" sz="quarter" idx="10"/>
          </p:nvPr>
        </p:nvSpPr>
        <p:spPr/>
        <p:txBody>
          <a:bodyPr/>
          <a:lstStyle/>
          <a:p>
            <a:fld id="{7B7F83B0-8601-4ECF-9810-D6AB709B6833}" type="slidenum">
              <a:rPr lang="en-US" smtClean="0">
                <a:solidFill>
                  <a:prstClr val="black"/>
                </a:solidFill>
              </a:rPr>
              <a:pPr/>
              <a:t>56</a:t>
            </a:fld>
            <a:endParaRPr lang="en-US">
              <a:solidFill>
                <a:prstClr val="black"/>
              </a:solidFill>
            </a:endParaRPr>
          </a:p>
        </p:txBody>
      </p:sp>
    </p:spTree>
    <p:extLst>
      <p:ext uri="{BB962C8B-B14F-4D97-AF65-F5344CB8AC3E}">
        <p14:creationId xmlns:p14="http://schemas.microsoft.com/office/powerpoint/2010/main" val="397171784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dirty="0" smtClean="0"/>
              <a:t>The team selected a number of standard brightness/size galaxies in a large database</a:t>
            </a:r>
            <a:r>
              <a:rPr lang="en-AU" baseline="0" dirty="0" smtClean="0"/>
              <a:t> and </a:t>
            </a:r>
            <a:r>
              <a:rPr lang="en-AU" dirty="0" smtClean="0"/>
              <a:t>used them to test the idea of what</a:t>
            </a:r>
            <a:r>
              <a:rPr lang="en-AU" baseline="0" dirty="0" smtClean="0"/>
              <a:t> happens to their brightness and size as a function of redshift in an expanding universe and in a static universe. Which best fitted the observations? They found the data consistent with a static universe and hence the headline “universe is not expanding after all.”</a:t>
            </a:r>
            <a:endParaRPr lang="en-AU" dirty="0" smtClean="0"/>
          </a:p>
          <a:p>
            <a:endParaRPr lang="en-AU" dirty="0"/>
          </a:p>
        </p:txBody>
      </p:sp>
      <p:sp>
        <p:nvSpPr>
          <p:cNvPr id="4" name="Slide Number Placeholder 3"/>
          <p:cNvSpPr>
            <a:spLocks noGrp="1"/>
          </p:cNvSpPr>
          <p:nvPr>
            <p:ph type="sldNum" sz="quarter" idx="10"/>
          </p:nvPr>
        </p:nvSpPr>
        <p:spPr/>
        <p:txBody>
          <a:bodyPr/>
          <a:lstStyle/>
          <a:p>
            <a:fld id="{7B7F83B0-8601-4ECF-9810-D6AB709B6833}" type="slidenum">
              <a:rPr lang="en-US" smtClean="0">
                <a:solidFill>
                  <a:prstClr val="black"/>
                </a:solidFill>
              </a:rPr>
              <a:pPr/>
              <a:t>57</a:t>
            </a:fld>
            <a:endParaRPr lang="en-US">
              <a:solidFill>
                <a:prstClr val="black"/>
              </a:solidFill>
            </a:endParaRPr>
          </a:p>
        </p:txBody>
      </p:sp>
    </p:spTree>
    <p:extLst>
      <p:ext uri="{BB962C8B-B14F-4D97-AF65-F5344CB8AC3E}">
        <p14:creationId xmlns:p14="http://schemas.microsoft.com/office/powerpoint/2010/main" val="422922472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Two effects in BB cosmology</a:t>
            </a:r>
          </a:p>
          <a:p>
            <a:r>
              <a:rPr lang="en-AU" dirty="0" smtClean="0"/>
              <a:t>Expansion of the universe (which means more galaxies per unit area at higher redshifts) and evolution of galaxies (over</a:t>
            </a:r>
            <a:r>
              <a:rPr lang="en-AU" baseline="0" dirty="0" smtClean="0"/>
              <a:t> time they get bigger and brighter, which means less galaxies per unit area at higher redshifts)</a:t>
            </a:r>
          </a:p>
          <a:p>
            <a:r>
              <a:rPr lang="en-AU" baseline="0" dirty="0" smtClean="0"/>
              <a:t>When there is a problem with the observations not matching the expected state and density of galaxies at any redshift…Just turn the evolution ‘knob’ by the appropriate amount!</a:t>
            </a:r>
          </a:p>
          <a:p>
            <a:endParaRPr lang="en-AU" baseline="0" dirty="0" smtClean="0"/>
          </a:p>
          <a:p>
            <a:endParaRPr lang="en-AU" baseline="0" dirty="0" smtClean="0"/>
          </a:p>
          <a:p>
            <a:r>
              <a:rPr lang="en-AU" baseline="0" dirty="0" smtClean="0"/>
              <a:t>Images: Hubble Space Telescope</a:t>
            </a:r>
            <a:endParaRPr lang="en-AU" dirty="0" smtClean="0"/>
          </a:p>
          <a:p>
            <a:r>
              <a:rPr lang="en-AU" dirty="0" smtClean="0"/>
              <a:t>https://www.spacetelescope.org/images/heic1214c/</a:t>
            </a:r>
            <a:endParaRPr lang="en-AU" dirty="0"/>
          </a:p>
        </p:txBody>
      </p:sp>
      <p:sp>
        <p:nvSpPr>
          <p:cNvPr id="4" name="Slide Number Placeholder 3"/>
          <p:cNvSpPr>
            <a:spLocks noGrp="1"/>
          </p:cNvSpPr>
          <p:nvPr>
            <p:ph type="sldNum" sz="quarter" idx="10"/>
          </p:nvPr>
        </p:nvSpPr>
        <p:spPr/>
        <p:txBody>
          <a:bodyPr/>
          <a:lstStyle/>
          <a:p>
            <a:fld id="{7B7F83B0-8601-4ECF-9810-D6AB709B6833}" type="slidenum">
              <a:rPr lang="en-US" smtClean="0">
                <a:solidFill>
                  <a:prstClr val="black"/>
                </a:solidFill>
              </a:rPr>
              <a:pPr/>
              <a:t>58</a:t>
            </a:fld>
            <a:endParaRPr lang="en-US">
              <a:solidFill>
                <a:prstClr val="black"/>
              </a:solidFill>
            </a:endParaRPr>
          </a:p>
        </p:txBody>
      </p:sp>
    </p:spTree>
    <p:extLst>
      <p:ext uri="{BB962C8B-B14F-4D97-AF65-F5344CB8AC3E}">
        <p14:creationId xmlns:p14="http://schemas.microsoft.com/office/powerpoint/2010/main" val="418486845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smtClean="0">
                <a:solidFill>
                  <a:schemeClr val="tx1"/>
                </a:solidFill>
              </a:rPr>
              <a:t>The assumed </a:t>
            </a:r>
            <a:r>
              <a:rPr lang="en-AU" sz="1200" b="1" i="1" dirty="0" smtClean="0">
                <a:solidFill>
                  <a:prstClr val="white"/>
                </a:solidFill>
              </a:rPr>
              <a:t>Evolution of galaxies is another big bang fudge factor.</a:t>
            </a:r>
            <a:endParaRPr lang="en-US" sz="1200" b="1" dirty="0" smtClean="0">
              <a:solidFill>
                <a:schemeClr val="tx1"/>
              </a:solidFill>
            </a:endParaRPr>
          </a:p>
        </p:txBody>
      </p:sp>
      <p:sp>
        <p:nvSpPr>
          <p:cNvPr id="4" name="Slide Number Placeholder 3"/>
          <p:cNvSpPr>
            <a:spLocks noGrp="1"/>
          </p:cNvSpPr>
          <p:nvPr>
            <p:ph type="sldNum" sz="quarter" idx="10"/>
          </p:nvPr>
        </p:nvSpPr>
        <p:spPr/>
        <p:txBody>
          <a:bodyPr/>
          <a:lstStyle/>
          <a:p>
            <a:fld id="{7B7F83B0-8601-4ECF-9810-D6AB709B6833}" type="slidenum">
              <a:rPr lang="en-US" smtClean="0">
                <a:solidFill>
                  <a:prstClr val="black"/>
                </a:solidFill>
              </a:rPr>
              <a:pPr/>
              <a:t>59</a:t>
            </a:fld>
            <a:endParaRPr lang="en-US">
              <a:solidFill>
                <a:prstClr val="black"/>
              </a:solidFill>
            </a:endParaRPr>
          </a:p>
        </p:txBody>
      </p:sp>
    </p:spTree>
    <p:extLst>
      <p:ext uri="{BB962C8B-B14F-4D97-AF65-F5344CB8AC3E}">
        <p14:creationId xmlns:p14="http://schemas.microsoft.com/office/powerpoint/2010/main" val="135763916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I have given just 6 BB fudge factors, but there are many more</a:t>
            </a:r>
            <a:r>
              <a:rPr lang="en-AU" baseline="0" dirty="0" smtClean="0"/>
              <a:t>, which I don’t really have time to mention in any detail. Here are 14 </a:t>
            </a:r>
            <a:r>
              <a:rPr lang="en-AU" baseline="0" smtClean="0"/>
              <a:t>more listed.</a:t>
            </a:r>
            <a:endParaRPr lang="en-AU" dirty="0"/>
          </a:p>
        </p:txBody>
      </p:sp>
      <p:sp>
        <p:nvSpPr>
          <p:cNvPr id="4" name="Slide Number Placeholder 3"/>
          <p:cNvSpPr>
            <a:spLocks noGrp="1"/>
          </p:cNvSpPr>
          <p:nvPr>
            <p:ph type="sldNum" sz="quarter" idx="10"/>
          </p:nvPr>
        </p:nvSpPr>
        <p:spPr/>
        <p:txBody>
          <a:bodyPr/>
          <a:lstStyle/>
          <a:p>
            <a:fld id="{7B7F83B0-8601-4ECF-9810-D6AB709B6833}" type="slidenum">
              <a:rPr lang="en-US" smtClean="0">
                <a:solidFill>
                  <a:prstClr val="black"/>
                </a:solidFill>
              </a:rPr>
              <a:pPr/>
              <a:t>60</a:t>
            </a:fld>
            <a:endParaRPr lang="en-US">
              <a:solidFill>
                <a:prstClr val="black"/>
              </a:solidFill>
            </a:endParaRPr>
          </a:p>
        </p:txBody>
      </p:sp>
    </p:spTree>
    <p:extLst>
      <p:ext uri="{BB962C8B-B14F-4D97-AF65-F5344CB8AC3E}">
        <p14:creationId xmlns:p14="http://schemas.microsoft.com/office/powerpoint/2010/main" val="336874231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7B7F83B0-8601-4ECF-9810-D6AB709B6833}" type="slidenum">
              <a:rPr lang="en-US" smtClean="0">
                <a:solidFill>
                  <a:prstClr val="black"/>
                </a:solidFill>
              </a:rPr>
              <a:pPr/>
              <a:t>61</a:t>
            </a:fld>
            <a:endParaRPr lang="en-US">
              <a:solidFill>
                <a:prstClr val="black"/>
              </a:solidFill>
            </a:endParaRPr>
          </a:p>
        </p:txBody>
      </p:sp>
    </p:spTree>
    <p:extLst>
      <p:ext uri="{BB962C8B-B14F-4D97-AF65-F5344CB8AC3E}">
        <p14:creationId xmlns:p14="http://schemas.microsoft.com/office/powerpoint/2010/main" val="376138690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7B7F83B0-8601-4ECF-9810-D6AB709B6833}" type="slidenum">
              <a:rPr lang="en-US" smtClean="0">
                <a:solidFill>
                  <a:prstClr val="black"/>
                </a:solidFill>
              </a:rPr>
              <a:pPr/>
              <a:t>62</a:t>
            </a:fld>
            <a:endParaRPr lang="en-US">
              <a:solidFill>
                <a:prstClr val="black"/>
              </a:solidFill>
            </a:endParaRPr>
          </a:p>
        </p:txBody>
      </p:sp>
    </p:spTree>
    <p:extLst>
      <p:ext uri="{BB962C8B-B14F-4D97-AF65-F5344CB8AC3E}">
        <p14:creationId xmlns:p14="http://schemas.microsoft.com/office/powerpoint/2010/main" val="67480545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7B7F83B0-8601-4ECF-9810-D6AB709B6833}" type="slidenum">
              <a:rPr lang="en-US" smtClean="0">
                <a:solidFill>
                  <a:prstClr val="black"/>
                </a:solidFill>
              </a:rPr>
              <a:pPr/>
              <a:t>63</a:t>
            </a:fld>
            <a:endParaRPr lang="en-US">
              <a:solidFill>
                <a:prstClr val="black"/>
              </a:solidFill>
            </a:endParaRPr>
          </a:p>
        </p:txBody>
      </p:sp>
    </p:spTree>
    <p:extLst>
      <p:ext uri="{BB962C8B-B14F-4D97-AF65-F5344CB8AC3E}">
        <p14:creationId xmlns:p14="http://schemas.microsoft.com/office/powerpoint/2010/main" val="148127256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7B7F83B0-8601-4ECF-9810-D6AB709B6833}" type="slidenum">
              <a:rPr lang="en-US" smtClean="0">
                <a:solidFill>
                  <a:prstClr val="black"/>
                </a:solidFill>
              </a:rPr>
              <a:pPr/>
              <a:t>64</a:t>
            </a:fld>
            <a:endParaRPr lang="en-US">
              <a:solidFill>
                <a:prstClr val="black"/>
              </a:solidFill>
            </a:endParaRPr>
          </a:p>
        </p:txBody>
      </p:sp>
    </p:spTree>
    <p:extLst>
      <p:ext uri="{BB962C8B-B14F-4D97-AF65-F5344CB8AC3E}">
        <p14:creationId xmlns:p14="http://schemas.microsoft.com/office/powerpoint/2010/main" val="276945851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7B7F83B0-8601-4ECF-9810-D6AB709B6833}" type="slidenum">
              <a:rPr lang="en-US" smtClean="0">
                <a:solidFill>
                  <a:prstClr val="black"/>
                </a:solidFill>
              </a:rPr>
              <a:pPr/>
              <a:t>65</a:t>
            </a:fld>
            <a:endParaRPr lang="en-US">
              <a:solidFill>
                <a:prstClr val="black"/>
              </a:solidFill>
            </a:endParaRPr>
          </a:p>
        </p:txBody>
      </p:sp>
    </p:spTree>
    <p:extLst>
      <p:ext uri="{BB962C8B-B14F-4D97-AF65-F5344CB8AC3E}">
        <p14:creationId xmlns:p14="http://schemas.microsoft.com/office/powerpoint/2010/main" val="268624311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Scripture  tells us that God the Creator created the Universe in fact from nothing—ex nihilo—not out of anything--but He can do that as He is omnipotent, the creator of all.</a:t>
            </a:r>
            <a:endParaRPr lang="en-AU" dirty="0"/>
          </a:p>
        </p:txBody>
      </p:sp>
      <p:sp>
        <p:nvSpPr>
          <p:cNvPr id="4" name="Slide Number Placeholder 3"/>
          <p:cNvSpPr>
            <a:spLocks noGrp="1"/>
          </p:cNvSpPr>
          <p:nvPr>
            <p:ph type="sldNum" sz="quarter" idx="10"/>
          </p:nvPr>
        </p:nvSpPr>
        <p:spPr/>
        <p:txBody>
          <a:bodyPr/>
          <a:lstStyle/>
          <a:p>
            <a:fld id="{7B7F83B0-8601-4ECF-9810-D6AB709B6833}" type="slidenum">
              <a:rPr lang="en-US" smtClean="0">
                <a:solidFill>
                  <a:prstClr val="black"/>
                </a:solidFill>
              </a:rPr>
              <a:pPr/>
              <a:t>66</a:t>
            </a:fld>
            <a:endParaRPr lang="en-US">
              <a:solidFill>
                <a:prstClr val="black"/>
              </a:solidFill>
            </a:endParaRPr>
          </a:p>
        </p:txBody>
      </p:sp>
    </p:spTree>
    <p:extLst>
      <p:ext uri="{BB962C8B-B14F-4D97-AF65-F5344CB8AC3E}">
        <p14:creationId xmlns:p14="http://schemas.microsoft.com/office/powerpoint/2010/main" val="313874995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But it was from a supernatural cause. God has revealed this to us in His Word so those</a:t>
            </a:r>
            <a:r>
              <a:rPr lang="en-AU" baseline="0" dirty="0" smtClean="0"/>
              <a:t> who question this (Christians, Jews, agnostics, atheists, </a:t>
            </a:r>
            <a:r>
              <a:rPr lang="en-AU" baseline="0" dirty="0" err="1" smtClean="0"/>
              <a:t>etc</a:t>
            </a:r>
            <a:r>
              <a:rPr lang="en-AU" baseline="0" dirty="0" smtClean="0"/>
              <a:t>)</a:t>
            </a:r>
            <a:r>
              <a:rPr lang="en-AU" dirty="0" smtClean="0"/>
              <a:t> are without excuse.</a:t>
            </a:r>
            <a:endParaRPr lang="en-AU" dirty="0"/>
          </a:p>
        </p:txBody>
      </p:sp>
      <p:sp>
        <p:nvSpPr>
          <p:cNvPr id="4" name="Slide Number Placeholder 3"/>
          <p:cNvSpPr>
            <a:spLocks noGrp="1"/>
          </p:cNvSpPr>
          <p:nvPr>
            <p:ph type="sldNum" sz="quarter" idx="10"/>
          </p:nvPr>
        </p:nvSpPr>
        <p:spPr/>
        <p:txBody>
          <a:bodyPr/>
          <a:lstStyle/>
          <a:p>
            <a:fld id="{7B7F83B0-8601-4ECF-9810-D6AB709B6833}" type="slidenum">
              <a:rPr lang="en-US" smtClean="0"/>
              <a:pPr/>
              <a:t>67</a:t>
            </a:fld>
            <a:endParaRPr lang="en-US"/>
          </a:p>
        </p:txBody>
      </p:sp>
    </p:spTree>
    <p:extLst>
      <p:ext uri="{BB962C8B-B14F-4D97-AF65-F5344CB8AC3E}">
        <p14:creationId xmlns:p14="http://schemas.microsoft.com/office/powerpoint/2010/main" val="201820291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In 2014, with</a:t>
            </a:r>
            <a:r>
              <a:rPr lang="en-AU" baseline="0" dirty="0" smtClean="0"/>
              <a:t> CMI, I produced a tract “8 Reasons why evolution is foolish!” You can get them from the book table</a:t>
            </a:r>
            <a:endParaRPr lang="en-AU" dirty="0"/>
          </a:p>
        </p:txBody>
      </p:sp>
      <p:sp>
        <p:nvSpPr>
          <p:cNvPr id="4" name="Slide Number Placeholder 3"/>
          <p:cNvSpPr>
            <a:spLocks noGrp="1"/>
          </p:cNvSpPr>
          <p:nvPr>
            <p:ph type="sldNum" sz="quarter" idx="10"/>
          </p:nvPr>
        </p:nvSpPr>
        <p:spPr/>
        <p:txBody>
          <a:bodyPr/>
          <a:lstStyle/>
          <a:p>
            <a:fld id="{7B7F83B0-8601-4ECF-9810-D6AB709B6833}" type="slidenum">
              <a:rPr lang="en-US" smtClean="0">
                <a:solidFill>
                  <a:prstClr val="black"/>
                </a:solidFill>
              </a:rPr>
              <a:pPr/>
              <a:t>68</a:t>
            </a:fld>
            <a:endParaRPr lang="en-US">
              <a:solidFill>
                <a:prstClr val="black"/>
              </a:solidFill>
            </a:endParaRPr>
          </a:p>
        </p:txBody>
      </p:sp>
    </p:spTree>
    <p:extLst>
      <p:ext uri="{BB962C8B-B14F-4D97-AF65-F5344CB8AC3E}">
        <p14:creationId xmlns:p14="http://schemas.microsoft.com/office/powerpoint/2010/main" val="181643493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The first three questions/challenges to the BB</a:t>
            </a:r>
            <a:r>
              <a:rPr lang="en-AU" baseline="0" dirty="0" smtClean="0"/>
              <a:t> evolutionists presented here are these (click). I added 5 more questions from geology and biology as well. I had the idea of giving a lecture on this at the University of Adelaide, to which about 60 people came. But the campus advertising alerted the local atheist society to come along also </a:t>
            </a:r>
            <a:endParaRPr lang="en-AU" dirty="0"/>
          </a:p>
        </p:txBody>
      </p:sp>
      <p:sp>
        <p:nvSpPr>
          <p:cNvPr id="4" name="Slide Number Placeholder 3"/>
          <p:cNvSpPr>
            <a:spLocks noGrp="1"/>
          </p:cNvSpPr>
          <p:nvPr>
            <p:ph type="sldNum" sz="quarter" idx="10"/>
          </p:nvPr>
        </p:nvSpPr>
        <p:spPr/>
        <p:txBody>
          <a:bodyPr/>
          <a:lstStyle/>
          <a:p>
            <a:fld id="{7B7F83B0-8601-4ECF-9810-D6AB709B6833}" type="slidenum">
              <a:rPr lang="en-US" smtClean="0">
                <a:solidFill>
                  <a:prstClr val="black"/>
                </a:solidFill>
              </a:rPr>
              <a:pPr/>
              <a:t>69</a:t>
            </a:fld>
            <a:endParaRPr lang="en-US">
              <a:solidFill>
                <a:prstClr val="black"/>
              </a:solidFill>
            </a:endParaRPr>
          </a:p>
        </p:txBody>
      </p:sp>
    </p:spTree>
    <p:extLst>
      <p:ext uri="{BB962C8B-B14F-4D97-AF65-F5344CB8AC3E}">
        <p14:creationId xmlns:p14="http://schemas.microsoft.com/office/powerpoint/2010/main" val="315408194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On</a:t>
            </a:r>
            <a:r>
              <a:rPr lang="en-AU" baseline="0" dirty="0" smtClean="0"/>
              <a:t> their website they stated they had the opportunity </a:t>
            </a:r>
            <a:r>
              <a:rPr lang="en-AU" b="1" baseline="0" dirty="0" smtClean="0"/>
              <a:t>to strike a blow for science against creationism and the supernatural</a:t>
            </a:r>
            <a:r>
              <a:rPr lang="en-AU" baseline="0" dirty="0" smtClean="0"/>
              <a:t> by taking me on. You can find a video of this lecture on YouTube and my website. You will see that they could not provide any adequate answers to these questions, because without the Creator they can’t be answered.</a:t>
            </a:r>
            <a:endParaRPr lang="en-AU" dirty="0"/>
          </a:p>
        </p:txBody>
      </p:sp>
      <p:sp>
        <p:nvSpPr>
          <p:cNvPr id="4" name="Slide Number Placeholder 3"/>
          <p:cNvSpPr>
            <a:spLocks noGrp="1"/>
          </p:cNvSpPr>
          <p:nvPr>
            <p:ph type="sldNum" sz="quarter" idx="10"/>
          </p:nvPr>
        </p:nvSpPr>
        <p:spPr/>
        <p:txBody>
          <a:bodyPr/>
          <a:lstStyle/>
          <a:p>
            <a:fld id="{7B7F83B0-8601-4ECF-9810-D6AB709B6833}" type="slidenum">
              <a:rPr lang="en-US" smtClean="0">
                <a:solidFill>
                  <a:prstClr val="black"/>
                </a:solidFill>
              </a:rPr>
              <a:pPr/>
              <a:t>70</a:t>
            </a:fld>
            <a:endParaRPr lang="en-US">
              <a:solidFill>
                <a:prstClr val="black"/>
              </a:solidFill>
            </a:endParaRPr>
          </a:p>
        </p:txBody>
      </p:sp>
    </p:spTree>
    <p:extLst>
      <p:ext uri="{BB962C8B-B14F-4D97-AF65-F5344CB8AC3E}">
        <p14:creationId xmlns:p14="http://schemas.microsoft.com/office/powerpoint/2010/main" val="427284493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Much more information on these is available on these websites (click) </a:t>
            </a:r>
            <a:endParaRPr lang="en-AU" dirty="0"/>
          </a:p>
        </p:txBody>
      </p:sp>
      <p:sp>
        <p:nvSpPr>
          <p:cNvPr id="4" name="Slide Number Placeholder 3"/>
          <p:cNvSpPr>
            <a:spLocks noGrp="1"/>
          </p:cNvSpPr>
          <p:nvPr>
            <p:ph type="sldNum" sz="quarter" idx="10"/>
          </p:nvPr>
        </p:nvSpPr>
        <p:spPr/>
        <p:txBody>
          <a:bodyPr/>
          <a:lstStyle/>
          <a:p>
            <a:fld id="{7B7F83B0-8601-4ECF-9810-D6AB709B6833}" type="slidenum">
              <a:rPr lang="en-US" smtClean="0"/>
              <a:pPr/>
              <a:t>71</a:t>
            </a:fld>
            <a:endParaRPr lang="en-US"/>
          </a:p>
        </p:txBody>
      </p:sp>
    </p:spTree>
    <p:extLst>
      <p:ext uri="{BB962C8B-B14F-4D97-AF65-F5344CB8AC3E}">
        <p14:creationId xmlns:p14="http://schemas.microsoft.com/office/powerpoint/2010/main" val="2686400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lvl1pPr>
              <a:defRPr/>
            </a:lvl1pPr>
          </a:lstStyle>
          <a:p>
            <a:pPr>
              <a:defRPr/>
            </a:pPr>
            <a:fld id="{72A56F13-03E0-4034-8B98-3F69394A3EB6}" type="datetime1">
              <a:rPr lang="nl-BE"/>
              <a:pPr>
                <a:defRPr/>
              </a:pPr>
              <a:t>30/12/2015</a:t>
            </a:fld>
            <a:endParaRPr lang="nl-BE"/>
          </a:p>
        </p:txBody>
      </p:sp>
      <p:sp>
        <p:nvSpPr>
          <p:cNvPr id="5" name="Footer Placeholder 4"/>
          <p:cNvSpPr>
            <a:spLocks noGrp="1"/>
          </p:cNvSpPr>
          <p:nvPr>
            <p:ph type="ftr" sz="quarter" idx="11"/>
          </p:nvPr>
        </p:nvSpPr>
        <p:spPr/>
        <p:txBody>
          <a:bodyPr/>
          <a:lstStyle>
            <a:lvl1pPr>
              <a:defRPr/>
            </a:lvl1pPr>
          </a:lstStyle>
          <a:p>
            <a:pPr>
              <a:defRPr/>
            </a:pPr>
            <a:endParaRPr lang="nl-BE"/>
          </a:p>
        </p:txBody>
      </p:sp>
      <p:sp>
        <p:nvSpPr>
          <p:cNvPr id="6" name="Slide Number Placeholder 5"/>
          <p:cNvSpPr>
            <a:spLocks noGrp="1"/>
          </p:cNvSpPr>
          <p:nvPr>
            <p:ph type="sldNum" sz="quarter" idx="12"/>
          </p:nvPr>
        </p:nvSpPr>
        <p:spPr/>
        <p:txBody>
          <a:bodyPr/>
          <a:lstStyle>
            <a:lvl1pPr>
              <a:defRPr/>
            </a:lvl1pPr>
          </a:lstStyle>
          <a:p>
            <a:pPr>
              <a:defRPr/>
            </a:pPr>
            <a:fld id="{B7FE95D9-6347-4D91-9924-BFAE8E3F3757}" type="slidenum">
              <a:rPr lang="nl-BE"/>
              <a:pPr>
                <a:defRPr/>
              </a:pPr>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lvl1pPr>
              <a:defRPr/>
            </a:lvl1pPr>
          </a:lstStyle>
          <a:p>
            <a:pPr>
              <a:defRPr/>
            </a:pPr>
            <a:fld id="{507088ED-7B32-48D0-9EB0-8AB53FCB93F4}" type="datetime1">
              <a:rPr lang="nl-BE"/>
              <a:pPr>
                <a:defRPr/>
              </a:pPr>
              <a:t>30/12/2015</a:t>
            </a:fld>
            <a:endParaRPr lang="nl-BE"/>
          </a:p>
        </p:txBody>
      </p:sp>
      <p:sp>
        <p:nvSpPr>
          <p:cNvPr id="5" name="Footer Placeholder 4"/>
          <p:cNvSpPr>
            <a:spLocks noGrp="1"/>
          </p:cNvSpPr>
          <p:nvPr>
            <p:ph type="ftr" sz="quarter" idx="11"/>
          </p:nvPr>
        </p:nvSpPr>
        <p:spPr/>
        <p:txBody>
          <a:bodyPr/>
          <a:lstStyle>
            <a:lvl1pPr>
              <a:defRPr/>
            </a:lvl1pPr>
          </a:lstStyle>
          <a:p>
            <a:pPr>
              <a:defRPr/>
            </a:pPr>
            <a:endParaRPr lang="nl-BE"/>
          </a:p>
        </p:txBody>
      </p:sp>
      <p:sp>
        <p:nvSpPr>
          <p:cNvPr id="6" name="Slide Number Placeholder 5"/>
          <p:cNvSpPr>
            <a:spLocks noGrp="1"/>
          </p:cNvSpPr>
          <p:nvPr>
            <p:ph type="sldNum" sz="quarter" idx="12"/>
          </p:nvPr>
        </p:nvSpPr>
        <p:spPr/>
        <p:txBody>
          <a:bodyPr/>
          <a:lstStyle>
            <a:lvl1pPr>
              <a:defRPr/>
            </a:lvl1pPr>
          </a:lstStyle>
          <a:p>
            <a:pPr>
              <a:defRPr/>
            </a:pPr>
            <a:fld id="{F7007354-6732-40DB-9576-F6B57B9AB473}" type="slidenum">
              <a:rPr lang="nl-BE"/>
              <a:pPr>
                <a:defRPr/>
              </a:pPr>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563A63BD-3C6F-4094-A5CC-BF260569A1D4}" type="datetime1">
              <a:rPr lang="nl-BE"/>
              <a:pPr>
                <a:defRPr/>
              </a:pPr>
              <a:t>30/12/2015</a:t>
            </a:fld>
            <a:endParaRPr lang="nl-BE"/>
          </a:p>
        </p:txBody>
      </p:sp>
      <p:sp>
        <p:nvSpPr>
          <p:cNvPr id="5" name="Footer Placeholder 4"/>
          <p:cNvSpPr>
            <a:spLocks noGrp="1"/>
          </p:cNvSpPr>
          <p:nvPr>
            <p:ph type="ftr" sz="quarter" idx="11"/>
          </p:nvPr>
        </p:nvSpPr>
        <p:spPr/>
        <p:txBody>
          <a:bodyPr/>
          <a:lstStyle>
            <a:lvl1pPr>
              <a:defRPr/>
            </a:lvl1pPr>
          </a:lstStyle>
          <a:p>
            <a:pPr>
              <a:defRPr/>
            </a:pPr>
            <a:endParaRPr lang="nl-BE"/>
          </a:p>
        </p:txBody>
      </p:sp>
      <p:sp>
        <p:nvSpPr>
          <p:cNvPr id="6" name="Slide Number Placeholder 5"/>
          <p:cNvSpPr>
            <a:spLocks noGrp="1"/>
          </p:cNvSpPr>
          <p:nvPr>
            <p:ph type="sldNum" sz="quarter" idx="12"/>
          </p:nvPr>
        </p:nvSpPr>
        <p:spPr/>
        <p:txBody>
          <a:bodyPr/>
          <a:lstStyle>
            <a:lvl1pPr>
              <a:defRPr/>
            </a:lvl1pPr>
          </a:lstStyle>
          <a:p>
            <a:pPr>
              <a:defRPr/>
            </a:pPr>
            <a:fld id="{562C5406-DA1B-400A-85B6-27ED05FB403B}" type="slidenum">
              <a:rPr lang="nl-BE"/>
              <a:pPr>
                <a:defRPr/>
              </a:pPr>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3"/>
          <p:cNvSpPr>
            <a:spLocks noGrp="1"/>
          </p:cNvSpPr>
          <p:nvPr>
            <p:ph type="dt" sz="half" idx="10"/>
          </p:nvPr>
        </p:nvSpPr>
        <p:spPr/>
        <p:txBody>
          <a:bodyPr/>
          <a:lstStyle>
            <a:lvl1pPr>
              <a:defRPr/>
            </a:lvl1pPr>
          </a:lstStyle>
          <a:p>
            <a:pPr>
              <a:defRPr/>
            </a:pPr>
            <a:fld id="{62B50237-3AEB-480C-9673-DAD1934BC477}" type="datetime1">
              <a:rPr lang="nl-BE"/>
              <a:pPr>
                <a:defRPr/>
              </a:pPr>
              <a:t>30/12/2015</a:t>
            </a:fld>
            <a:endParaRPr lang="nl-BE"/>
          </a:p>
        </p:txBody>
      </p:sp>
      <p:sp>
        <p:nvSpPr>
          <p:cNvPr id="6" name="Footer Placeholder 4"/>
          <p:cNvSpPr>
            <a:spLocks noGrp="1"/>
          </p:cNvSpPr>
          <p:nvPr>
            <p:ph type="ftr" sz="quarter" idx="11"/>
          </p:nvPr>
        </p:nvSpPr>
        <p:spPr/>
        <p:txBody>
          <a:bodyPr/>
          <a:lstStyle>
            <a:lvl1pPr>
              <a:defRPr/>
            </a:lvl1pPr>
          </a:lstStyle>
          <a:p>
            <a:pPr>
              <a:defRPr/>
            </a:pPr>
            <a:endParaRPr lang="nl-BE"/>
          </a:p>
        </p:txBody>
      </p:sp>
      <p:sp>
        <p:nvSpPr>
          <p:cNvPr id="7" name="Slide Number Placeholder 5"/>
          <p:cNvSpPr>
            <a:spLocks noGrp="1"/>
          </p:cNvSpPr>
          <p:nvPr>
            <p:ph type="sldNum" sz="quarter" idx="12"/>
          </p:nvPr>
        </p:nvSpPr>
        <p:spPr/>
        <p:txBody>
          <a:bodyPr/>
          <a:lstStyle>
            <a:lvl1pPr>
              <a:defRPr/>
            </a:lvl1pPr>
          </a:lstStyle>
          <a:p>
            <a:pPr>
              <a:defRPr/>
            </a:pPr>
            <a:fld id="{C8264D49-6423-4C1A-A00A-BA02A07607F1}" type="slidenum">
              <a:rPr lang="nl-BE"/>
              <a:pPr>
                <a:defRPr/>
              </a:pPr>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3"/>
          <p:cNvSpPr>
            <a:spLocks noGrp="1"/>
          </p:cNvSpPr>
          <p:nvPr>
            <p:ph type="dt" sz="half" idx="10"/>
          </p:nvPr>
        </p:nvSpPr>
        <p:spPr/>
        <p:txBody>
          <a:bodyPr/>
          <a:lstStyle>
            <a:lvl1pPr>
              <a:defRPr/>
            </a:lvl1pPr>
          </a:lstStyle>
          <a:p>
            <a:pPr>
              <a:defRPr/>
            </a:pPr>
            <a:fld id="{468BEA7B-EA55-4AAD-BF76-A745F27548C6}" type="datetime1">
              <a:rPr lang="nl-BE"/>
              <a:pPr>
                <a:defRPr/>
              </a:pPr>
              <a:t>30/12/2015</a:t>
            </a:fld>
            <a:endParaRPr lang="nl-BE"/>
          </a:p>
        </p:txBody>
      </p:sp>
      <p:sp>
        <p:nvSpPr>
          <p:cNvPr id="8" name="Footer Placeholder 4"/>
          <p:cNvSpPr>
            <a:spLocks noGrp="1"/>
          </p:cNvSpPr>
          <p:nvPr>
            <p:ph type="ftr" sz="quarter" idx="11"/>
          </p:nvPr>
        </p:nvSpPr>
        <p:spPr/>
        <p:txBody>
          <a:bodyPr/>
          <a:lstStyle>
            <a:lvl1pPr>
              <a:defRPr/>
            </a:lvl1pPr>
          </a:lstStyle>
          <a:p>
            <a:pPr>
              <a:defRPr/>
            </a:pPr>
            <a:endParaRPr lang="nl-BE"/>
          </a:p>
        </p:txBody>
      </p:sp>
      <p:sp>
        <p:nvSpPr>
          <p:cNvPr id="9" name="Slide Number Placeholder 5"/>
          <p:cNvSpPr>
            <a:spLocks noGrp="1"/>
          </p:cNvSpPr>
          <p:nvPr>
            <p:ph type="sldNum" sz="quarter" idx="12"/>
          </p:nvPr>
        </p:nvSpPr>
        <p:spPr/>
        <p:txBody>
          <a:bodyPr/>
          <a:lstStyle>
            <a:lvl1pPr>
              <a:defRPr/>
            </a:lvl1pPr>
          </a:lstStyle>
          <a:p>
            <a:pPr>
              <a:defRPr/>
            </a:pPr>
            <a:fld id="{1317A95D-4EDC-4F81-9AA8-A3439BEBB372}" type="slidenum">
              <a:rPr lang="nl-BE"/>
              <a:pPr>
                <a:defRPr/>
              </a:pPr>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3"/>
          <p:cNvSpPr>
            <a:spLocks noGrp="1"/>
          </p:cNvSpPr>
          <p:nvPr>
            <p:ph type="dt" sz="half" idx="10"/>
          </p:nvPr>
        </p:nvSpPr>
        <p:spPr/>
        <p:txBody>
          <a:bodyPr/>
          <a:lstStyle>
            <a:lvl1pPr>
              <a:defRPr/>
            </a:lvl1pPr>
          </a:lstStyle>
          <a:p>
            <a:pPr>
              <a:defRPr/>
            </a:pPr>
            <a:fld id="{20B1D8CC-EA08-4A7D-A93B-D31B5A43DB60}" type="datetime1">
              <a:rPr lang="nl-BE"/>
              <a:pPr>
                <a:defRPr/>
              </a:pPr>
              <a:t>30/12/2015</a:t>
            </a:fld>
            <a:endParaRPr lang="nl-BE"/>
          </a:p>
        </p:txBody>
      </p:sp>
      <p:sp>
        <p:nvSpPr>
          <p:cNvPr id="4" name="Footer Placeholder 4"/>
          <p:cNvSpPr>
            <a:spLocks noGrp="1"/>
          </p:cNvSpPr>
          <p:nvPr>
            <p:ph type="ftr" sz="quarter" idx="11"/>
          </p:nvPr>
        </p:nvSpPr>
        <p:spPr/>
        <p:txBody>
          <a:bodyPr/>
          <a:lstStyle>
            <a:lvl1pPr>
              <a:defRPr/>
            </a:lvl1pPr>
          </a:lstStyle>
          <a:p>
            <a:pPr>
              <a:defRPr/>
            </a:pPr>
            <a:endParaRPr lang="nl-BE"/>
          </a:p>
        </p:txBody>
      </p:sp>
      <p:sp>
        <p:nvSpPr>
          <p:cNvPr id="5" name="Slide Number Placeholder 5"/>
          <p:cNvSpPr>
            <a:spLocks noGrp="1"/>
          </p:cNvSpPr>
          <p:nvPr>
            <p:ph type="sldNum" sz="quarter" idx="12"/>
          </p:nvPr>
        </p:nvSpPr>
        <p:spPr/>
        <p:txBody>
          <a:bodyPr/>
          <a:lstStyle>
            <a:lvl1pPr>
              <a:defRPr/>
            </a:lvl1pPr>
          </a:lstStyle>
          <a:p>
            <a:pPr>
              <a:defRPr/>
            </a:pPr>
            <a:fld id="{4C517F09-3DA9-4E4D-B41D-9A71190704EE}" type="slidenum">
              <a:rPr lang="nl-BE"/>
              <a:pPr>
                <a:defRPr/>
              </a:pPr>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E20DA27-6146-404E-A283-4D0253D1F409}" type="datetime1">
              <a:rPr lang="nl-BE"/>
              <a:pPr>
                <a:defRPr/>
              </a:pPr>
              <a:t>30/12/2015</a:t>
            </a:fld>
            <a:endParaRPr lang="nl-BE"/>
          </a:p>
        </p:txBody>
      </p:sp>
      <p:sp>
        <p:nvSpPr>
          <p:cNvPr id="3" name="Footer Placeholder 4"/>
          <p:cNvSpPr>
            <a:spLocks noGrp="1"/>
          </p:cNvSpPr>
          <p:nvPr>
            <p:ph type="ftr" sz="quarter" idx="11"/>
          </p:nvPr>
        </p:nvSpPr>
        <p:spPr/>
        <p:txBody>
          <a:bodyPr/>
          <a:lstStyle>
            <a:lvl1pPr>
              <a:defRPr/>
            </a:lvl1pPr>
          </a:lstStyle>
          <a:p>
            <a:pPr>
              <a:defRPr/>
            </a:pPr>
            <a:endParaRPr lang="nl-BE"/>
          </a:p>
        </p:txBody>
      </p:sp>
      <p:sp>
        <p:nvSpPr>
          <p:cNvPr id="4" name="Slide Number Placeholder 5"/>
          <p:cNvSpPr>
            <a:spLocks noGrp="1"/>
          </p:cNvSpPr>
          <p:nvPr>
            <p:ph type="sldNum" sz="quarter" idx="12"/>
          </p:nvPr>
        </p:nvSpPr>
        <p:spPr/>
        <p:txBody>
          <a:bodyPr/>
          <a:lstStyle>
            <a:lvl1pPr>
              <a:defRPr/>
            </a:lvl1pPr>
          </a:lstStyle>
          <a:p>
            <a:pPr>
              <a:defRPr/>
            </a:pPr>
            <a:fld id="{CFC1909B-84CA-431D-A7E0-5AB9095CC254}" type="slidenum">
              <a:rPr lang="nl-BE"/>
              <a:pPr>
                <a:defRPr/>
              </a:pPr>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77D4D2E6-54AB-49CA-AD67-3097B07EB020}" type="datetime1">
              <a:rPr lang="nl-BE"/>
              <a:pPr>
                <a:defRPr/>
              </a:pPr>
              <a:t>30/12/2015</a:t>
            </a:fld>
            <a:endParaRPr lang="nl-BE"/>
          </a:p>
        </p:txBody>
      </p:sp>
      <p:sp>
        <p:nvSpPr>
          <p:cNvPr id="6" name="Footer Placeholder 4"/>
          <p:cNvSpPr>
            <a:spLocks noGrp="1"/>
          </p:cNvSpPr>
          <p:nvPr>
            <p:ph type="ftr" sz="quarter" idx="11"/>
          </p:nvPr>
        </p:nvSpPr>
        <p:spPr/>
        <p:txBody>
          <a:bodyPr/>
          <a:lstStyle>
            <a:lvl1pPr>
              <a:defRPr/>
            </a:lvl1pPr>
          </a:lstStyle>
          <a:p>
            <a:pPr>
              <a:defRPr/>
            </a:pPr>
            <a:endParaRPr lang="nl-BE"/>
          </a:p>
        </p:txBody>
      </p:sp>
      <p:sp>
        <p:nvSpPr>
          <p:cNvPr id="7" name="Slide Number Placeholder 5"/>
          <p:cNvSpPr>
            <a:spLocks noGrp="1"/>
          </p:cNvSpPr>
          <p:nvPr>
            <p:ph type="sldNum" sz="quarter" idx="12"/>
          </p:nvPr>
        </p:nvSpPr>
        <p:spPr/>
        <p:txBody>
          <a:bodyPr/>
          <a:lstStyle>
            <a:lvl1pPr>
              <a:defRPr/>
            </a:lvl1pPr>
          </a:lstStyle>
          <a:p>
            <a:pPr>
              <a:defRPr/>
            </a:pPr>
            <a:fld id="{B2A469FC-5CF9-48E0-85D9-F333BAF6DB6E}" type="slidenum">
              <a:rPr lang="nl-BE"/>
              <a:pPr>
                <a:defRPr/>
              </a:pPr>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BE"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B2481229-C6BA-4F05-AF9D-4109F7EE9283}" type="datetime1">
              <a:rPr lang="nl-BE"/>
              <a:pPr>
                <a:defRPr/>
              </a:pPr>
              <a:t>30/12/2015</a:t>
            </a:fld>
            <a:endParaRPr lang="nl-BE"/>
          </a:p>
        </p:txBody>
      </p:sp>
      <p:sp>
        <p:nvSpPr>
          <p:cNvPr id="6" name="Footer Placeholder 4"/>
          <p:cNvSpPr>
            <a:spLocks noGrp="1"/>
          </p:cNvSpPr>
          <p:nvPr>
            <p:ph type="ftr" sz="quarter" idx="11"/>
          </p:nvPr>
        </p:nvSpPr>
        <p:spPr/>
        <p:txBody>
          <a:bodyPr/>
          <a:lstStyle>
            <a:lvl1pPr>
              <a:defRPr/>
            </a:lvl1pPr>
          </a:lstStyle>
          <a:p>
            <a:pPr>
              <a:defRPr/>
            </a:pPr>
            <a:endParaRPr lang="nl-BE"/>
          </a:p>
        </p:txBody>
      </p:sp>
      <p:sp>
        <p:nvSpPr>
          <p:cNvPr id="7" name="Slide Number Placeholder 5"/>
          <p:cNvSpPr>
            <a:spLocks noGrp="1"/>
          </p:cNvSpPr>
          <p:nvPr>
            <p:ph type="sldNum" sz="quarter" idx="12"/>
          </p:nvPr>
        </p:nvSpPr>
        <p:spPr/>
        <p:txBody>
          <a:bodyPr/>
          <a:lstStyle>
            <a:lvl1pPr>
              <a:defRPr/>
            </a:lvl1pPr>
          </a:lstStyle>
          <a:p>
            <a:pPr>
              <a:defRPr/>
            </a:pPr>
            <a:fld id="{D160CCDF-1A18-4ABA-B478-229269818000}" type="slidenum">
              <a:rPr lang="nl-BE"/>
              <a:pPr>
                <a:defRPr/>
              </a:pPr>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lvl1pPr>
              <a:defRPr/>
            </a:lvl1pPr>
          </a:lstStyle>
          <a:p>
            <a:pPr>
              <a:defRPr/>
            </a:pPr>
            <a:fld id="{95FF666E-5C97-42AD-BB82-4B8A5489F15F}" type="datetime1">
              <a:rPr lang="nl-BE"/>
              <a:pPr>
                <a:defRPr/>
              </a:pPr>
              <a:t>30/12/2015</a:t>
            </a:fld>
            <a:endParaRPr lang="nl-BE"/>
          </a:p>
        </p:txBody>
      </p:sp>
      <p:sp>
        <p:nvSpPr>
          <p:cNvPr id="5" name="Footer Placeholder 4"/>
          <p:cNvSpPr>
            <a:spLocks noGrp="1"/>
          </p:cNvSpPr>
          <p:nvPr>
            <p:ph type="ftr" sz="quarter" idx="11"/>
          </p:nvPr>
        </p:nvSpPr>
        <p:spPr/>
        <p:txBody>
          <a:bodyPr/>
          <a:lstStyle>
            <a:lvl1pPr>
              <a:defRPr/>
            </a:lvl1pPr>
          </a:lstStyle>
          <a:p>
            <a:pPr>
              <a:defRPr/>
            </a:pPr>
            <a:endParaRPr lang="nl-BE"/>
          </a:p>
        </p:txBody>
      </p:sp>
      <p:sp>
        <p:nvSpPr>
          <p:cNvPr id="6" name="Slide Number Placeholder 5"/>
          <p:cNvSpPr>
            <a:spLocks noGrp="1"/>
          </p:cNvSpPr>
          <p:nvPr>
            <p:ph type="sldNum" sz="quarter" idx="12"/>
          </p:nvPr>
        </p:nvSpPr>
        <p:spPr/>
        <p:txBody>
          <a:bodyPr/>
          <a:lstStyle>
            <a:lvl1pPr>
              <a:defRPr/>
            </a:lvl1pPr>
          </a:lstStyle>
          <a:p>
            <a:pPr>
              <a:defRPr/>
            </a:pPr>
            <a:fld id="{AF5177FD-4533-4306-866B-C73156F6D86B}" type="slidenum">
              <a:rPr lang="nl-BE"/>
              <a:pPr>
                <a:defRPr/>
              </a:pPr>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lvl1pPr>
              <a:defRPr/>
            </a:lvl1pPr>
          </a:lstStyle>
          <a:p>
            <a:pPr>
              <a:defRPr/>
            </a:pPr>
            <a:fld id="{8C21C900-D9DB-4AD5-8485-ADE7396BE58B}" type="datetime1">
              <a:rPr lang="nl-BE"/>
              <a:pPr>
                <a:defRPr/>
              </a:pPr>
              <a:t>30/12/2015</a:t>
            </a:fld>
            <a:endParaRPr lang="nl-BE"/>
          </a:p>
        </p:txBody>
      </p:sp>
      <p:sp>
        <p:nvSpPr>
          <p:cNvPr id="5" name="Footer Placeholder 4"/>
          <p:cNvSpPr>
            <a:spLocks noGrp="1"/>
          </p:cNvSpPr>
          <p:nvPr>
            <p:ph type="ftr" sz="quarter" idx="11"/>
          </p:nvPr>
        </p:nvSpPr>
        <p:spPr/>
        <p:txBody>
          <a:bodyPr/>
          <a:lstStyle>
            <a:lvl1pPr>
              <a:defRPr/>
            </a:lvl1pPr>
          </a:lstStyle>
          <a:p>
            <a:pPr>
              <a:defRPr/>
            </a:pPr>
            <a:endParaRPr lang="nl-BE"/>
          </a:p>
        </p:txBody>
      </p:sp>
      <p:sp>
        <p:nvSpPr>
          <p:cNvPr id="6" name="Slide Number Placeholder 5"/>
          <p:cNvSpPr>
            <a:spLocks noGrp="1"/>
          </p:cNvSpPr>
          <p:nvPr>
            <p:ph type="sldNum" sz="quarter" idx="12"/>
          </p:nvPr>
        </p:nvSpPr>
        <p:spPr/>
        <p:txBody>
          <a:bodyPr/>
          <a:lstStyle>
            <a:lvl1pPr>
              <a:defRPr/>
            </a:lvl1pPr>
          </a:lstStyle>
          <a:p>
            <a:pPr>
              <a:defRPr/>
            </a:pPr>
            <a:fld id="{82F60E2D-1639-466E-893B-E5EA0DC94DB5}" type="slidenum">
              <a:rPr lang="nl-BE"/>
              <a:pPr>
                <a:defRPr/>
              </a:pPr>
              <a:t>‹#›</a:t>
            </a:fld>
            <a:endParaRPr lang="nl-B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nl-BE" smtClean="0"/>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pitchFamily="34" charset="0"/>
              </a:defRPr>
            </a:lvl1pPr>
          </a:lstStyle>
          <a:p>
            <a:pPr>
              <a:defRPr/>
            </a:pPr>
            <a:fld id="{64AE72F2-163C-4C23-8287-D5240D1E2B9D}" type="datetime1">
              <a:rPr lang="nl-BE"/>
              <a:pPr>
                <a:defRPr/>
              </a:pPr>
              <a:t>30/12/2015</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itchFamily="34" charset="0"/>
              </a:defRPr>
            </a:lvl1pPr>
          </a:lstStyle>
          <a:p>
            <a:pPr>
              <a:defRPr/>
            </a:pPr>
            <a:fld id="{D6BB0C05-6187-4749-B446-42BB877FB253}" type="slidenum">
              <a:rPr lang="nl-BE"/>
              <a:pPr>
                <a:defRPr/>
              </a:pPr>
              <a: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2pPr>
      <a:lvl3pPr algn="ctr"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3pPr>
      <a:lvl4pPr algn="ctr"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4pPr>
      <a:lvl5pPr algn="ctr"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5pPr>
      <a:lvl6pPr marL="457200" algn="ctr" rtl="0" fontAlgn="base">
        <a:spcBef>
          <a:spcPct val="0"/>
        </a:spcBef>
        <a:spcAft>
          <a:spcPct val="0"/>
        </a:spcAft>
        <a:defRPr sz="4400">
          <a:solidFill>
            <a:schemeClr val="tx1"/>
          </a:solidFill>
          <a:latin typeface="Calibri" charset="0"/>
          <a:ea typeface="ＭＳ Ｐゴシック" charset="-128"/>
          <a:cs typeface="ＭＳ Ｐゴシック" charset="-128"/>
        </a:defRPr>
      </a:lvl6pPr>
      <a:lvl7pPr marL="914400" algn="ctr" rtl="0" fontAlgn="base">
        <a:spcBef>
          <a:spcPct val="0"/>
        </a:spcBef>
        <a:spcAft>
          <a:spcPct val="0"/>
        </a:spcAft>
        <a:defRPr sz="4400">
          <a:solidFill>
            <a:schemeClr val="tx1"/>
          </a:solidFill>
          <a:latin typeface="Calibri" charset="0"/>
          <a:ea typeface="ＭＳ Ｐゴシック" charset="-128"/>
          <a:cs typeface="ＭＳ Ｐゴシック" charset="-128"/>
        </a:defRPr>
      </a:lvl7pPr>
      <a:lvl8pPr marL="1371600" algn="ctr" rtl="0" fontAlgn="base">
        <a:spcBef>
          <a:spcPct val="0"/>
        </a:spcBef>
        <a:spcAft>
          <a:spcPct val="0"/>
        </a:spcAft>
        <a:defRPr sz="4400">
          <a:solidFill>
            <a:schemeClr val="tx1"/>
          </a:solidFill>
          <a:latin typeface="Calibri" charset="0"/>
          <a:ea typeface="ＭＳ Ｐゴシック" charset="-128"/>
          <a:cs typeface="ＭＳ Ｐゴシック" charset="-128"/>
        </a:defRPr>
      </a:lvl8pPr>
      <a:lvl9pPr marL="1828800" algn="ctr" rtl="0" fontAlgn="base">
        <a:spcBef>
          <a:spcPct val="0"/>
        </a:spcBef>
        <a:spcAft>
          <a:spcPct val="0"/>
        </a:spcAft>
        <a:defRPr sz="4400">
          <a:solidFill>
            <a:schemeClr val="tx1"/>
          </a:solidFill>
          <a:latin typeface="Calibri" charset="0"/>
          <a:ea typeface="ＭＳ Ｐゴシック" charset="-128"/>
          <a:cs typeface="ＭＳ Ｐゴシック" charset="-128"/>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ＭＳ Ｐゴシック" charset="-128"/>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ＭＳ Ｐゴシック" charset="-128"/>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charset="-128"/>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13.jpeg"/></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2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3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3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image" Target="../media/image20.gif"/><Relationship Id="rId5" Type="http://schemas.openxmlformats.org/officeDocument/2006/relationships/image" Target="../media/image19.jpeg"/><Relationship Id="rId4" Type="http://schemas.openxmlformats.org/officeDocument/2006/relationships/image" Target="../media/image18.jpeg"/></Relationships>
</file>

<file path=ppt/slides/_rels/slide3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3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3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3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9.xml"/><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4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0.xml"/><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4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1.xml"/><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4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2.xml"/><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4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3.xml"/><Relationship Id="rId1" Type="http://schemas.openxmlformats.org/officeDocument/2006/relationships/slideLayout" Target="../slideLayouts/slideLayout7.xml"/><Relationship Id="rId4" Type="http://schemas.openxmlformats.org/officeDocument/2006/relationships/image" Target="../media/image23.gif"/></Relationships>
</file>

<file path=ppt/slides/_rels/slide4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4.xml"/><Relationship Id="rId1" Type="http://schemas.openxmlformats.org/officeDocument/2006/relationships/slideLayout" Target="../slideLayouts/slideLayout7.xml"/><Relationship Id="rId4" Type="http://schemas.openxmlformats.org/officeDocument/2006/relationships/image" Target="../media/image23.gif"/></Relationships>
</file>

<file path=ppt/slides/_rels/slide4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5.xml"/><Relationship Id="rId1" Type="http://schemas.openxmlformats.org/officeDocument/2006/relationships/slideLayout" Target="../slideLayouts/slideLayout7.xml"/><Relationship Id="rId4" Type="http://schemas.openxmlformats.org/officeDocument/2006/relationships/image" Target="../media/image23.gif"/></Relationships>
</file>

<file path=ppt/slides/_rels/slide4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6.xml"/><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4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8.xml"/><Relationship Id="rId1" Type="http://schemas.openxmlformats.org/officeDocument/2006/relationships/slideLayout" Target="../slideLayouts/slideLayout7.xml"/><Relationship Id="rId5" Type="http://schemas.openxmlformats.org/officeDocument/2006/relationships/image" Target="../media/image25.jpeg"/><Relationship Id="rId4" Type="http://schemas.openxmlformats.org/officeDocument/2006/relationships/image" Target="../media/image24.png"/></Relationships>
</file>

<file path=ppt/slides/_rels/slide4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9.xml"/><Relationship Id="rId1" Type="http://schemas.openxmlformats.org/officeDocument/2006/relationships/slideLayout" Target="../slideLayouts/slideLayout7.xml"/><Relationship Id="rId5" Type="http://schemas.openxmlformats.org/officeDocument/2006/relationships/image" Target="../media/image27.jpeg"/><Relationship Id="rId4" Type="http://schemas.openxmlformats.org/officeDocument/2006/relationships/image" Target="../media/image26.emf"/></Relationships>
</file>

<file path=ppt/slides/_rels/slide5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0.xml"/><Relationship Id="rId1" Type="http://schemas.openxmlformats.org/officeDocument/2006/relationships/slideLayout" Target="../slideLayouts/slideLayout7.xml"/><Relationship Id="rId5" Type="http://schemas.openxmlformats.org/officeDocument/2006/relationships/image" Target="../media/image29.jpeg"/><Relationship Id="rId4" Type="http://schemas.openxmlformats.org/officeDocument/2006/relationships/image" Target="../media/image28.jpeg"/></Relationships>
</file>

<file path=ppt/slides/_rels/slide5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2.xml"/><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5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3.xml"/><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5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4.xml"/><Relationship Id="rId1" Type="http://schemas.openxmlformats.org/officeDocument/2006/relationships/slideLayout" Target="../slideLayouts/slideLayout7.xml"/><Relationship Id="rId5" Type="http://schemas.openxmlformats.org/officeDocument/2006/relationships/image" Target="../media/image32.jpeg"/><Relationship Id="rId4" Type="http://schemas.openxmlformats.org/officeDocument/2006/relationships/image" Target="../media/image31.emf"/></Relationships>
</file>

<file path=ppt/slides/_rels/slide5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5.xml"/><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5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6.xml"/><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5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7.xml"/><Relationship Id="rId1" Type="http://schemas.openxmlformats.org/officeDocument/2006/relationships/slideLayout" Target="../slideLayouts/slideLayout7.xml"/><Relationship Id="rId5" Type="http://schemas.openxmlformats.org/officeDocument/2006/relationships/image" Target="../media/image35.png"/><Relationship Id="rId4" Type="http://schemas.openxmlformats.org/officeDocument/2006/relationships/image" Target="../media/image34.png"/></Relationships>
</file>

<file path=ppt/slides/_rels/slide5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8.xml"/><Relationship Id="rId1" Type="http://schemas.openxmlformats.org/officeDocument/2006/relationships/slideLayout" Target="../slideLayouts/slideLayout7.xml"/><Relationship Id="rId4" Type="http://schemas.openxmlformats.org/officeDocument/2006/relationships/image" Target="../media/image36.jpeg"/></Relationships>
</file>

<file path=ppt/slides/_rels/slide5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9.xml"/><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6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8.xml"/><Relationship Id="rId1" Type="http://schemas.openxmlformats.org/officeDocument/2006/relationships/slideLayout" Target="../slideLayouts/slideLayout7.xml"/><Relationship Id="rId5" Type="http://schemas.openxmlformats.org/officeDocument/2006/relationships/image" Target="../media/image38.png"/><Relationship Id="rId4" Type="http://schemas.openxmlformats.org/officeDocument/2006/relationships/image" Target="../media/image37.png"/></Relationships>
</file>

<file path=ppt/slides/_rels/slide6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9.xml"/><Relationship Id="rId1" Type="http://schemas.openxmlformats.org/officeDocument/2006/relationships/slideLayout" Target="../slideLayouts/slideLayout7.xml"/><Relationship Id="rId4" Type="http://schemas.openxmlformats.org/officeDocument/2006/relationships/image" Target="../media/image37.png"/></Relationships>
</file>

<file path=ppt/slides/_rels/slide7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0.xml"/><Relationship Id="rId1" Type="http://schemas.openxmlformats.org/officeDocument/2006/relationships/slideLayout" Target="../slideLayouts/slideLayout7.xml"/><Relationship Id="rId4" Type="http://schemas.openxmlformats.org/officeDocument/2006/relationships/image" Target="../media/image39.png"/></Relationships>
</file>

<file path=ppt/slides/_rels/slide7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1.xml"/><Relationship Id="rId1" Type="http://schemas.openxmlformats.org/officeDocument/2006/relationships/slideLayout" Target="../slideLayouts/slideLayout7.xml"/><Relationship Id="rId4" Type="http://schemas.openxmlformats.org/officeDocument/2006/relationships/image" Target="../media/image40.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6" name="AutoShape 1"/>
          <p:cNvSpPr>
            <a:spLocks/>
          </p:cNvSpPr>
          <p:nvPr/>
        </p:nvSpPr>
        <p:spPr bwMode="auto">
          <a:xfrm>
            <a:off x="542611" y="492525"/>
            <a:ext cx="7776735" cy="3749675"/>
          </a:xfrm>
          <a:custGeom>
            <a:avLst/>
            <a:gdLst>
              <a:gd name="T0" fmla="*/ 3656013 w 21600"/>
              <a:gd name="T1" fmla="*/ 1874838 h 21600"/>
              <a:gd name="T2" fmla="*/ 3656013 w 21600"/>
              <a:gd name="T3" fmla="*/ 1874838 h 21600"/>
              <a:gd name="T4" fmla="*/ 3656013 w 21600"/>
              <a:gd name="T5" fmla="*/ 1874838 h 21600"/>
              <a:gd name="T6" fmla="*/ 3656013 w 21600"/>
              <a:gd name="T7" fmla="*/ 1874838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close/>
              </a:path>
            </a:pathLst>
          </a:custGeom>
          <a:noFill/>
          <a:ln w="12700">
            <a:noFill/>
            <a:miter lim="0"/>
            <a:headEnd/>
            <a:tailEnd/>
          </a:ln>
          <a:effectLst>
            <a:outerShdw blurRad="88900" dist="38100" dir="2700000" algn="tl" rotWithShape="0">
              <a:prstClr val="black">
                <a:alpha val="90000"/>
              </a:prstClr>
            </a:outerShdw>
          </a:effectLst>
        </p:spPr>
        <p:txBody>
          <a:bodyPr lIns="0" tIns="0" rIns="0" bIns="0" anchor="ctr"/>
          <a:lstStyle/>
          <a:p>
            <a:pPr marL="39688" algn="ctr" defTabSz="914400">
              <a:lnSpc>
                <a:spcPts val="3600"/>
              </a:lnSpc>
              <a:buClr>
                <a:srgbClr val="FFFFFF"/>
              </a:buClr>
              <a:buFont typeface="Frutiger 55 Roman" charset="0"/>
              <a:buNone/>
            </a:pPr>
            <a:r>
              <a:rPr lang="en-US" sz="4400" b="1" dirty="0">
                <a:solidFill>
                  <a:schemeClr val="bg1"/>
                </a:solidFill>
                <a:latin typeface="Myriad Pro" panose="020B0503030403020204" pitchFamily="34" charset="0"/>
              </a:rPr>
              <a:t>PIERCING THE 'DARKNESS'</a:t>
            </a:r>
            <a:r>
              <a:rPr lang="en-US" sz="4000" b="1" dirty="0">
                <a:solidFill>
                  <a:schemeClr val="bg1"/>
                </a:solidFill>
                <a:latin typeface="Myriad Pro" panose="020B0503030403020204" pitchFamily="34" charset="0"/>
              </a:rPr>
              <a:t/>
            </a:r>
            <a:br>
              <a:rPr lang="en-US" sz="4000" b="1" dirty="0">
                <a:solidFill>
                  <a:schemeClr val="bg1"/>
                </a:solidFill>
                <a:latin typeface="Myriad Pro" panose="020B0503030403020204" pitchFamily="34" charset="0"/>
              </a:rPr>
            </a:br>
            <a:r>
              <a:rPr lang="en-US" sz="3600" dirty="0">
                <a:solidFill>
                  <a:schemeClr val="bg1"/>
                </a:solidFill>
                <a:latin typeface="Myriad Pro" panose="020B0503030403020204" pitchFamily="34" charset="0"/>
              </a:rPr>
              <a:t>The bankruptcy of big-bang </a:t>
            </a:r>
            <a:r>
              <a:rPr lang="en-US" sz="3600" dirty="0" smtClean="0">
                <a:solidFill>
                  <a:schemeClr val="bg1"/>
                </a:solidFill>
                <a:latin typeface="Myriad Pro" panose="020B0503030403020204" pitchFamily="34" charset="0"/>
              </a:rPr>
              <a:t>thinking and </a:t>
            </a:r>
            <a:r>
              <a:rPr lang="en-US" sz="3600" dirty="0">
                <a:solidFill>
                  <a:schemeClr val="bg1"/>
                </a:solidFill>
                <a:latin typeface="Myriad Pro" panose="020B0503030403020204" pitchFamily="34" charset="0"/>
              </a:rPr>
              <a:t>its 'dark' fudge </a:t>
            </a:r>
            <a:r>
              <a:rPr lang="en-US" sz="3600" dirty="0" smtClean="0">
                <a:solidFill>
                  <a:schemeClr val="bg1"/>
                </a:solidFill>
                <a:latin typeface="Myriad Pro" panose="020B0503030403020204" pitchFamily="34" charset="0"/>
              </a:rPr>
              <a:t>factors</a:t>
            </a:r>
            <a:endParaRPr lang="en-US" sz="3600" dirty="0">
              <a:solidFill>
                <a:schemeClr val="bg1"/>
              </a:solidFill>
              <a:latin typeface="Myriad Pro" panose="020B0503030403020204" pitchFamily="34" charset="0"/>
            </a:endParaRPr>
          </a:p>
        </p:txBody>
      </p:sp>
      <p:sp>
        <p:nvSpPr>
          <p:cNvPr id="3" name="Rectangle 2"/>
          <p:cNvSpPr/>
          <p:nvPr/>
        </p:nvSpPr>
        <p:spPr>
          <a:xfrm>
            <a:off x="2613057" y="3557488"/>
            <a:ext cx="3643626" cy="553998"/>
          </a:xfrm>
          <a:prstGeom prst="rect">
            <a:avLst/>
          </a:prstGeom>
        </p:spPr>
        <p:txBody>
          <a:bodyPr wrap="none">
            <a:spAutoFit/>
          </a:bodyPr>
          <a:lstStyle/>
          <a:p>
            <a:r>
              <a:rPr lang="en-AU" sz="3000" dirty="0" smtClean="0">
                <a:solidFill>
                  <a:schemeClr val="bg1"/>
                </a:solidFill>
                <a:effectLst>
                  <a:outerShdw blurRad="38100" dist="38100" dir="2700000" algn="tl">
                    <a:srgbClr val="000000">
                      <a:alpha val="43137"/>
                    </a:srgbClr>
                  </a:outerShdw>
                </a:effectLst>
                <a:latin typeface="Myriad Pro" panose="020B0503030403020204" pitchFamily="34" charset="0"/>
              </a:rPr>
              <a:t>John Gideon </a:t>
            </a:r>
            <a:r>
              <a:rPr lang="en-AU" sz="3000" dirty="0">
                <a:solidFill>
                  <a:schemeClr val="bg1"/>
                </a:solidFill>
                <a:effectLst>
                  <a:outerShdw blurRad="38100" dist="38100" dir="2700000" algn="tl">
                    <a:srgbClr val="000000">
                      <a:alpha val="43137"/>
                    </a:srgbClr>
                  </a:outerShdw>
                </a:effectLst>
                <a:latin typeface="Myriad Pro" panose="020B0503030403020204" pitchFamily="34" charset="0"/>
              </a:rPr>
              <a:t>Hartnett</a:t>
            </a:r>
            <a:endParaRPr lang="en-US" sz="3000" dirty="0">
              <a:solidFill>
                <a:schemeClr val="bg1"/>
              </a:solidFill>
              <a:effectLst>
                <a:outerShdw blurRad="38100" dist="38100" dir="2700000" algn="tl">
                  <a:srgbClr val="000000">
                    <a:alpha val="43137"/>
                  </a:srgbClr>
                </a:outerShdw>
              </a:effectLst>
              <a:latin typeface="Myriad Pro" panose="020B0503030403020204" pitchFamily="34" charset="0"/>
            </a:endParaRPr>
          </a:p>
        </p:txBody>
      </p:sp>
    </p:spTree>
    <p:extLst>
      <p:ext uri="{BB962C8B-B14F-4D97-AF65-F5344CB8AC3E}">
        <p14:creationId xmlns:p14="http://schemas.microsoft.com/office/powerpoint/2010/main" val="28814296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13315" name="AutoShape 1"/>
          <p:cNvSpPr>
            <a:spLocks/>
          </p:cNvSpPr>
          <p:nvPr/>
        </p:nvSpPr>
        <p:spPr bwMode="auto">
          <a:xfrm>
            <a:off x="1009650" y="1403350"/>
            <a:ext cx="7318495" cy="3103563"/>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close/>
              </a:path>
            </a:pathLst>
          </a:custGeom>
          <a:noFill/>
          <a:ln w="12700">
            <a:noFill/>
            <a:miter lim="0"/>
            <a:headEnd/>
            <a:tailEnd/>
          </a:ln>
        </p:spPr>
        <p:txBody>
          <a:bodyPr lIns="0" tIns="0" rIns="0" bIns="0" anchor="ctr"/>
          <a:lstStyle/>
          <a:p>
            <a:pPr marL="514350" indent="-514350">
              <a:buFont typeface="+mj-lt"/>
              <a:buAutoNum type="arabicPeriod"/>
            </a:pPr>
            <a:r>
              <a:rPr lang="en-US" sz="2800" b="1" dirty="0" smtClean="0">
                <a:solidFill>
                  <a:prstClr val="white"/>
                </a:solidFill>
                <a:effectLst>
                  <a:outerShdw blurRad="38100" dist="38100" dir="2700000" algn="tl">
                    <a:srgbClr val="000000">
                      <a:alpha val="43137"/>
                    </a:srgbClr>
                  </a:outerShdw>
                </a:effectLst>
              </a:rPr>
              <a:t>Developed by an atheist and a pagan Roman Catholic Jesuit 				</a:t>
            </a:r>
            <a:r>
              <a:rPr lang="en-US" sz="2800" b="1" dirty="0" smtClean="0">
                <a:solidFill>
                  <a:prstClr val="white"/>
                </a:solidFill>
                <a:effectLst>
                  <a:outerShdw blurRad="38100" dist="38100" dir="2700000" algn="tl">
                    <a:srgbClr val="000000">
                      <a:alpha val="43137"/>
                    </a:srgbClr>
                  </a:outerShdw>
                </a:effectLst>
                <a:sym typeface="Symbol" panose="05050102010706020507" pitchFamily="18" charset="2"/>
              </a:rPr>
              <a:t> </a:t>
            </a:r>
            <a:r>
              <a:rPr lang="en-US" sz="2800" b="1" dirty="0" smtClean="0">
                <a:solidFill>
                  <a:prstClr val="white"/>
                </a:solidFill>
                <a:effectLst>
                  <a:outerShdw blurRad="38100" dist="38100" dir="2700000" algn="tl">
                    <a:srgbClr val="000000">
                      <a:alpha val="43137"/>
                    </a:srgbClr>
                  </a:outerShdw>
                </a:effectLst>
              </a:rPr>
              <a:t>		</a:t>
            </a:r>
            <a:endParaRPr lang="en-US" sz="2800" b="1" dirty="0">
              <a:solidFill>
                <a:prstClr val="white"/>
              </a:solidFill>
              <a:effectLst>
                <a:outerShdw blurRad="38100" dist="38100" dir="2700000" algn="tl">
                  <a:srgbClr val="000000">
                    <a:alpha val="43137"/>
                  </a:srgbClr>
                </a:outerShdw>
              </a:effectLst>
            </a:endParaRPr>
          </a:p>
          <a:p>
            <a:pPr marL="514350" indent="-514350">
              <a:buFont typeface="+mj-lt"/>
              <a:buAutoNum type="arabicPeriod"/>
            </a:pPr>
            <a:r>
              <a:rPr lang="en-US" sz="2800" b="1" dirty="0" smtClean="0">
                <a:solidFill>
                  <a:prstClr val="white"/>
                </a:solidFill>
                <a:effectLst>
                  <a:outerShdw blurRad="38100" dist="38100" dir="2700000" algn="tl">
                    <a:srgbClr val="000000">
                      <a:alpha val="43137"/>
                    </a:srgbClr>
                  </a:outerShdw>
                </a:effectLst>
              </a:rPr>
              <a:t>Godless </a:t>
            </a:r>
            <a:r>
              <a:rPr lang="en-US" sz="2800" b="1" dirty="0">
                <a:solidFill>
                  <a:prstClr val="white"/>
                </a:solidFill>
                <a:effectLst>
                  <a:outerShdw blurRad="38100" dist="38100" dir="2700000" algn="tl">
                    <a:srgbClr val="000000">
                      <a:alpha val="43137"/>
                    </a:srgbClr>
                  </a:outerShdw>
                </a:effectLst>
              </a:rPr>
              <a:t>and pagan theory 		</a:t>
            </a:r>
            <a:r>
              <a:rPr lang="en-US" sz="2800" b="1" dirty="0" smtClean="0">
                <a:solidFill>
                  <a:prstClr val="white"/>
                </a:solidFill>
                <a:effectLst>
                  <a:outerShdw blurRad="38100" dist="38100" dir="2700000" algn="tl">
                    <a:srgbClr val="000000">
                      <a:alpha val="43137"/>
                    </a:srgbClr>
                  </a:outerShdw>
                </a:effectLst>
                <a:sym typeface="Symbol" panose="05050102010706020507" pitchFamily="18" charset="2"/>
              </a:rPr>
              <a:t></a:t>
            </a:r>
            <a:endParaRPr lang="en-US" sz="2800" b="1" dirty="0" smtClean="0">
              <a:solidFill>
                <a:prstClr val="white"/>
              </a:solidFill>
              <a:effectLst>
                <a:outerShdw blurRad="38100" dist="38100" dir="2700000" algn="tl">
                  <a:srgbClr val="000000">
                    <a:alpha val="43137"/>
                  </a:srgbClr>
                </a:outerShdw>
              </a:effectLst>
            </a:endParaRPr>
          </a:p>
          <a:p>
            <a:pPr marL="514350" indent="-514350">
              <a:buFont typeface="+mj-lt"/>
              <a:buAutoNum type="arabicPeriod"/>
            </a:pPr>
            <a:r>
              <a:rPr lang="en-US" sz="2800" b="1" dirty="0" smtClean="0">
                <a:effectLst>
                  <a:outerShdw blurRad="38100" dist="38100" dir="2700000" algn="tl">
                    <a:srgbClr val="000000">
                      <a:alpha val="43137"/>
                    </a:srgbClr>
                  </a:outerShdw>
                </a:effectLst>
              </a:rPr>
              <a:t>Contrary to Genesis history 		</a:t>
            </a:r>
            <a:r>
              <a:rPr lang="en-US" sz="2800" b="1" dirty="0" smtClean="0">
                <a:effectLst>
                  <a:outerShdw blurRad="38100" dist="38100" dir="2700000" algn="tl">
                    <a:srgbClr val="000000">
                      <a:alpha val="43137"/>
                    </a:srgbClr>
                  </a:outerShdw>
                </a:effectLst>
                <a:sym typeface="Symbol" panose="05050102010706020507" pitchFamily="18" charset="2"/>
              </a:rPr>
              <a:t></a:t>
            </a:r>
            <a:endParaRPr lang="en-US" sz="2800" b="1" dirty="0" smtClean="0">
              <a:effectLst>
                <a:outerShdw blurRad="38100" dist="38100" dir="2700000" algn="tl">
                  <a:srgbClr val="000000">
                    <a:alpha val="43137"/>
                  </a:srgbClr>
                </a:outerShdw>
              </a:effectLst>
            </a:endParaRPr>
          </a:p>
          <a:p>
            <a:pPr marL="514350" indent="-514350">
              <a:buFont typeface="+mj-lt"/>
              <a:buAutoNum type="arabicPeriod"/>
            </a:pPr>
            <a:r>
              <a:rPr lang="en-US" sz="2800" b="1" dirty="0" smtClean="0">
                <a:effectLst>
                  <a:outerShdw blurRad="38100" dist="38100" dir="2700000" algn="tl">
                    <a:srgbClr val="000000">
                      <a:alpha val="43137"/>
                    </a:srgbClr>
                  </a:outerShdw>
                </a:effectLst>
              </a:rPr>
              <a:t>Beginning in time 						</a:t>
            </a:r>
            <a:r>
              <a:rPr lang="en-US" sz="2800" b="1" dirty="0" smtClean="0">
                <a:effectLst>
                  <a:outerShdw blurRad="38100" dist="38100" dir="2700000" algn="tl">
                    <a:srgbClr val="000000">
                      <a:alpha val="43137"/>
                    </a:srgbClr>
                  </a:outerShdw>
                </a:effectLst>
                <a:sym typeface="Symbol" panose="05050102010706020507" pitchFamily="18" charset="2"/>
              </a:rPr>
              <a:t></a:t>
            </a:r>
            <a:endParaRPr lang="en-US" sz="2800" b="1" dirty="0" smtClean="0">
              <a:effectLst>
                <a:outerShdw blurRad="38100" dist="38100" dir="2700000" algn="tl">
                  <a:srgbClr val="000000">
                    <a:alpha val="43137"/>
                  </a:srgbClr>
                </a:outerShdw>
              </a:effectLst>
            </a:endParaRPr>
          </a:p>
          <a:p>
            <a:pPr marL="514350" indent="-514350">
              <a:buFont typeface="+mj-lt"/>
              <a:buAutoNum type="arabicPeriod"/>
            </a:pPr>
            <a:r>
              <a:rPr lang="en-US" sz="2800" b="1" dirty="0" smtClean="0">
                <a:effectLst>
                  <a:outerShdw blurRad="38100" dist="38100" dir="2700000" algn="tl">
                    <a:srgbClr val="000000">
                      <a:alpha val="43137"/>
                    </a:srgbClr>
                  </a:outerShdw>
                </a:effectLst>
              </a:rPr>
              <a:t>Seeking eternal BB universe  	</a:t>
            </a:r>
            <a:r>
              <a:rPr lang="en-US" sz="2800" b="1" dirty="0" smtClean="0">
                <a:effectLst>
                  <a:outerShdw blurRad="38100" dist="38100" dir="2700000" algn="tl">
                    <a:srgbClr val="000000">
                      <a:alpha val="43137"/>
                    </a:srgbClr>
                  </a:outerShdw>
                </a:effectLst>
                <a:sym typeface="Symbol" panose="05050102010706020507" pitchFamily="18" charset="2"/>
              </a:rPr>
              <a:t></a:t>
            </a:r>
            <a:endParaRPr lang="en-US" sz="2800" b="1" dirty="0" smtClean="0">
              <a:effectLst>
                <a:outerShdw blurRad="38100" dist="38100" dir="2700000" algn="tl">
                  <a:srgbClr val="000000">
                    <a:alpha val="43137"/>
                  </a:srgbClr>
                </a:outerShdw>
              </a:effectLst>
            </a:endParaRPr>
          </a:p>
          <a:p>
            <a:pPr marL="514350" indent="-514350">
              <a:buFont typeface="+mj-lt"/>
              <a:buAutoNum type="arabicPeriod"/>
            </a:pPr>
            <a:endParaRPr lang="en-US" sz="2800" b="1" dirty="0">
              <a:solidFill>
                <a:prstClr val="white"/>
              </a:solidFill>
              <a:effectLst>
                <a:outerShdw blurRad="38100" dist="38100" dir="2700000" algn="tl">
                  <a:srgbClr val="000000">
                    <a:alpha val="43137"/>
                  </a:srgbClr>
                </a:outerShdw>
              </a:effectLst>
            </a:endParaRPr>
          </a:p>
        </p:txBody>
      </p:sp>
      <p:sp>
        <p:nvSpPr>
          <p:cNvPr id="2" name="Rectangle 1"/>
          <p:cNvSpPr/>
          <p:nvPr/>
        </p:nvSpPr>
        <p:spPr>
          <a:xfrm>
            <a:off x="703525" y="472533"/>
            <a:ext cx="7667484" cy="769441"/>
          </a:xfrm>
          <a:prstGeom prst="rect">
            <a:avLst/>
          </a:prstGeom>
        </p:spPr>
        <p:txBody>
          <a:bodyPr wrap="none">
            <a:spAutoFit/>
          </a:bodyPr>
          <a:lstStyle/>
          <a:p>
            <a:r>
              <a:rPr lang="en-AU" sz="4400" b="1" dirty="0" smtClean="0">
                <a:solidFill>
                  <a:prstClr val="white"/>
                </a:solidFill>
                <a:latin typeface="Calibri"/>
                <a:ea typeface="ＭＳ Ｐゴシック" charset="-128"/>
              </a:rPr>
              <a:t>Bankruptcy of big-bang thinking</a:t>
            </a:r>
            <a:endParaRPr lang="en-US" dirty="0">
              <a:solidFill>
                <a:prstClr val="white"/>
              </a:solidFill>
            </a:endParaRPr>
          </a:p>
        </p:txBody>
      </p:sp>
    </p:spTree>
    <p:extLst>
      <p:ext uri="{BB962C8B-B14F-4D97-AF65-F5344CB8AC3E}">
        <p14:creationId xmlns:p14="http://schemas.microsoft.com/office/powerpoint/2010/main" val="642980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animEffect transition="in" filter="circle(in)">
                                      <p:cBhvr>
                                        <p:cTn id="7" dur="500"/>
                                        <p:tgtEl>
                                          <p:spTgt spid="133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3315">
                                            <p:txEl>
                                              <p:pRg st="1" end="1"/>
                                            </p:txEl>
                                          </p:spTgt>
                                        </p:tgtEl>
                                        <p:attrNameLst>
                                          <p:attrName>style.visibility</p:attrName>
                                        </p:attrNameLst>
                                      </p:cBhvr>
                                      <p:to>
                                        <p:strVal val="visible"/>
                                      </p:to>
                                    </p:set>
                                    <p:animEffect transition="in" filter="wipe(down)">
                                      <p:cBhvr>
                                        <p:cTn id="12" dur="500"/>
                                        <p:tgtEl>
                                          <p:spTgt spid="13315">
                                            <p:txEl>
                                              <p:pRg st="1" end="1"/>
                                            </p:txEl>
                                          </p:spTgt>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13315">
                                            <p:txEl>
                                              <p:pRg st="2" end="2"/>
                                            </p:txEl>
                                          </p:spTgt>
                                        </p:tgtEl>
                                        <p:attrNameLst>
                                          <p:attrName>style.visibility</p:attrName>
                                        </p:attrNameLst>
                                      </p:cBhvr>
                                      <p:to>
                                        <p:strVal val="visible"/>
                                      </p:to>
                                    </p:set>
                                    <p:animEffect transition="in" filter="wipe(down)">
                                      <p:cBhvr>
                                        <p:cTn id="15" dur="500"/>
                                        <p:tgtEl>
                                          <p:spTgt spid="13315">
                                            <p:txEl>
                                              <p:pRg st="2" end="2"/>
                                            </p:txEl>
                                          </p:spTgt>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13315">
                                            <p:txEl>
                                              <p:pRg st="3" end="3"/>
                                            </p:txEl>
                                          </p:spTgt>
                                        </p:tgtEl>
                                        <p:attrNameLst>
                                          <p:attrName>style.visibility</p:attrName>
                                        </p:attrNameLst>
                                      </p:cBhvr>
                                      <p:to>
                                        <p:strVal val="visible"/>
                                      </p:to>
                                    </p:set>
                                    <p:animEffect transition="in" filter="wipe(down)">
                                      <p:cBhvr>
                                        <p:cTn id="18" dur="500"/>
                                        <p:tgtEl>
                                          <p:spTgt spid="13315">
                                            <p:txEl>
                                              <p:pRg st="3" end="3"/>
                                            </p:txEl>
                                          </p:spTgt>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13315">
                                            <p:txEl>
                                              <p:pRg st="4" end="4"/>
                                            </p:txEl>
                                          </p:spTgt>
                                        </p:tgtEl>
                                        <p:attrNameLst>
                                          <p:attrName>style.visibility</p:attrName>
                                        </p:attrNameLst>
                                      </p:cBhvr>
                                      <p:to>
                                        <p:strVal val="visible"/>
                                      </p:to>
                                    </p:set>
                                    <p:animEffect transition="in" filter="wipe(down)">
                                      <p:cBhvr>
                                        <p:cTn id="21" dur="500"/>
                                        <p:tgtEl>
                                          <p:spTgt spid="1331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build="p" advAuto="100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6" name="AutoShape 1"/>
          <p:cNvSpPr>
            <a:spLocks/>
          </p:cNvSpPr>
          <p:nvPr/>
        </p:nvSpPr>
        <p:spPr bwMode="auto">
          <a:xfrm>
            <a:off x="3027833" y="501650"/>
            <a:ext cx="5488641" cy="3749675"/>
          </a:xfrm>
          <a:custGeom>
            <a:avLst/>
            <a:gdLst>
              <a:gd name="T0" fmla="*/ 3656013 w 21600"/>
              <a:gd name="T1" fmla="*/ 1874838 h 21600"/>
              <a:gd name="T2" fmla="*/ 3656013 w 21600"/>
              <a:gd name="T3" fmla="*/ 1874838 h 21600"/>
              <a:gd name="T4" fmla="*/ 3656013 w 21600"/>
              <a:gd name="T5" fmla="*/ 1874838 h 21600"/>
              <a:gd name="T6" fmla="*/ 3656013 w 21600"/>
              <a:gd name="T7" fmla="*/ 1874838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close/>
              </a:path>
            </a:pathLst>
          </a:custGeom>
          <a:noFill/>
          <a:ln w="12700">
            <a:noFill/>
            <a:miter lim="0"/>
            <a:headEnd/>
            <a:tailEnd/>
          </a:ln>
          <a:effectLst>
            <a:outerShdw blurRad="88900" dist="38100" dir="2700000" algn="tl" rotWithShape="0">
              <a:prstClr val="black">
                <a:alpha val="90000"/>
              </a:prstClr>
            </a:outerShdw>
          </a:effectLst>
        </p:spPr>
        <p:txBody>
          <a:bodyPr lIns="0" tIns="0" rIns="0" bIns="0" anchor="ctr"/>
          <a:lstStyle/>
          <a:p>
            <a:pPr algn="ctr"/>
            <a:r>
              <a:rPr lang="en-US" sz="3200" b="1" i="1" dirty="0" smtClean="0">
                <a:solidFill>
                  <a:prstClr val="white"/>
                </a:solidFill>
                <a:latin typeface="Myriad Pro" panose="020B0503030403020204" pitchFamily="34" charset="0"/>
              </a:rPr>
              <a:t>‘</a:t>
            </a:r>
            <a:r>
              <a:rPr lang="en-AU" sz="3200" b="1" i="1" dirty="0" smtClean="0">
                <a:solidFill>
                  <a:prstClr val="white"/>
                </a:solidFill>
                <a:latin typeface="Myriad Pro" panose="020B0503030403020204" pitchFamily="34" charset="0"/>
              </a:rPr>
              <a:t>Some </a:t>
            </a:r>
            <a:r>
              <a:rPr lang="en-AU" sz="3200" b="1" i="1" dirty="0">
                <a:solidFill>
                  <a:prstClr val="white"/>
                </a:solidFill>
                <a:latin typeface="Myriad Pro" panose="020B0503030403020204" pitchFamily="34" charset="0"/>
              </a:rPr>
              <a:t>pagan traditions teach that creation began with fire. When you relate to the scientific notion of the big bang it makes sense</a:t>
            </a:r>
            <a:r>
              <a:rPr lang="en-AU" sz="3200" b="1" i="1" dirty="0" smtClean="0">
                <a:solidFill>
                  <a:prstClr val="white"/>
                </a:solidFill>
                <a:latin typeface="Myriad Pro" panose="020B0503030403020204" pitchFamily="34" charset="0"/>
              </a:rPr>
              <a:t>.</a:t>
            </a:r>
            <a:r>
              <a:rPr lang="en-US" sz="3200" b="1" i="1" dirty="0" smtClean="0">
                <a:solidFill>
                  <a:prstClr val="white"/>
                </a:solidFill>
                <a:latin typeface="Myriad Pro" panose="020B0503030403020204" pitchFamily="34" charset="0"/>
              </a:rPr>
              <a:t>’</a:t>
            </a:r>
            <a:endParaRPr lang="en-US" sz="3200" b="1" i="1" dirty="0">
              <a:solidFill>
                <a:prstClr val="white"/>
              </a:solidFill>
              <a:latin typeface="Myriad Pro" panose="020B0503030403020204" pitchFamily="34" charset="0"/>
            </a:endParaRPr>
          </a:p>
        </p:txBody>
      </p:sp>
      <p:sp>
        <p:nvSpPr>
          <p:cNvPr id="4" name="AutoShape 1"/>
          <p:cNvSpPr>
            <a:spLocks/>
          </p:cNvSpPr>
          <p:nvPr/>
        </p:nvSpPr>
        <p:spPr bwMode="auto">
          <a:xfrm>
            <a:off x="753036" y="3826933"/>
            <a:ext cx="7474978" cy="1032934"/>
          </a:xfrm>
          <a:custGeom>
            <a:avLst/>
            <a:gdLst>
              <a:gd name="T0" fmla="*/ 1237631888 w 21600"/>
              <a:gd name="T1" fmla="*/ 1745967 h 21600"/>
              <a:gd name="T2" fmla="*/ 1237631888 w 21600"/>
              <a:gd name="T3" fmla="*/ 1745967 h 21600"/>
              <a:gd name="T4" fmla="*/ 1237631888 w 21600"/>
              <a:gd name="T5" fmla="*/ 1745967 h 21600"/>
              <a:gd name="T6" fmla="*/ 1237631888 w 21600"/>
              <a:gd name="T7" fmla="*/ 174596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close/>
              </a:path>
            </a:pathLst>
          </a:custGeom>
          <a:noFill/>
          <a:ln w="12700">
            <a:noFill/>
            <a:miter lim="0"/>
            <a:headEnd/>
            <a:tailEnd/>
          </a:ln>
          <a:effectLst>
            <a:outerShdw blurRad="88900" dist="38100" dir="2700000" algn="tl" rotWithShape="0">
              <a:prstClr val="black">
                <a:alpha val="90000"/>
              </a:prstClr>
            </a:outerShdw>
          </a:effectLst>
        </p:spPr>
        <p:txBody>
          <a:bodyPr lIns="0" tIns="0" rIns="0" bIns="0" anchor="ctr"/>
          <a:lstStyle/>
          <a:p>
            <a:pPr marL="39688" algn="r" defTabSz="914400">
              <a:lnSpc>
                <a:spcPts val="2300"/>
              </a:lnSpc>
              <a:buClr>
                <a:srgbClr val="FFFFFF"/>
              </a:buClr>
              <a:defRPr/>
            </a:pPr>
            <a:r>
              <a:rPr lang="en-AU" sz="2400" dirty="0" smtClean="0">
                <a:solidFill>
                  <a:prstClr val="white"/>
                </a:solidFill>
                <a:effectLst>
                  <a:outerShdw blurRad="38100" dist="38100" dir="2700000" algn="tl">
                    <a:srgbClr val="000000">
                      <a:alpha val="43137"/>
                    </a:srgbClr>
                  </a:outerShdw>
                </a:effectLst>
                <a:latin typeface="Myriad Pro" panose="020B0503030403020204" pitchFamily="34" charset="0"/>
                <a:ea typeface="Times New Roman" panose="02020603050405020304" pitchFamily="18" charset="0"/>
              </a:rPr>
              <a:t>Carl </a:t>
            </a:r>
            <a:r>
              <a:rPr lang="en-AU" sz="2400" dirty="0" err="1">
                <a:solidFill>
                  <a:prstClr val="white"/>
                </a:solidFill>
                <a:effectLst>
                  <a:outerShdw blurRad="38100" dist="38100" dir="2700000" algn="tl">
                    <a:srgbClr val="000000">
                      <a:alpha val="43137"/>
                    </a:srgbClr>
                  </a:outerShdw>
                </a:effectLst>
                <a:latin typeface="Myriad Pro" panose="020B0503030403020204" pitchFamily="34" charset="0"/>
                <a:ea typeface="Times New Roman" panose="02020603050405020304" pitchFamily="18" charset="0"/>
              </a:rPr>
              <a:t>McColman</a:t>
            </a:r>
            <a:r>
              <a:rPr lang="en-AU" sz="2400" dirty="0">
                <a:solidFill>
                  <a:prstClr val="white"/>
                </a:solidFill>
                <a:effectLst>
                  <a:outerShdw blurRad="38100" dist="38100" dir="2700000" algn="tl">
                    <a:srgbClr val="000000">
                      <a:alpha val="43137"/>
                    </a:srgbClr>
                  </a:outerShdw>
                </a:effectLst>
                <a:latin typeface="Myriad Pro" panose="020B0503030403020204" pitchFamily="34" charset="0"/>
                <a:ea typeface="Times New Roman" panose="02020603050405020304" pitchFamily="18" charset="0"/>
              </a:rPr>
              <a:t>, The Complete Idiot’s Guide to Paganism, Alpha Books, Penguin </a:t>
            </a:r>
            <a:r>
              <a:rPr lang="en-AU" sz="2400" dirty="0" smtClean="0">
                <a:solidFill>
                  <a:prstClr val="white"/>
                </a:solidFill>
                <a:effectLst>
                  <a:outerShdw blurRad="38100" dist="38100" dir="2700000" algn="tl">
                    <a:srgbClr val="000000">
                      <a:alpha val="43137"/>
                    </a:srgbClr>
                  </a:outerShdw>
                </a:effectLst>
                <a:latin typeface="Myriad Pro" panose="020B0503030403020204" pitchFamily="34" charset="0"/>
                <a:ea typeface="Times New Roman" panose="02020603050405020304" pitchFamily="18" charset="0"/>
              </a:rPr>
              <a:t>Group, 2002.</a:t>
            </a:r>
            <a:endParaRPr lang="en-US" sz="2400" dirty="0">
              <a:solidFill>
                <a:prstClr val="white"/>
              </a:solidFill>
              <a:effectLst>
                <a:outerShdw blurRad="38100" dist="38100" dir="2700000" algn="tl">
                  <a:srgbClr val="000000">
                    <a:alpha val="43137"/>
                  </a:srgbClr>
                </a:outerShdw>
              </a:effectLst>
              <a:latin typeface="Myriad Pro" panose="020B0503030403020204" pitchFamily="34" charset="0"/>
            </a:endParaRPr>
          </a:p>
        </p:txBody>
      </p:sp>
      <p:pic>
        <p:nvPicPr>
          <p:cNvPr id="2" name="Picture 1"/>
          <p:cNvPicPr>
            <a:picLocks noChangeAspect="1"/>
          </p:cNvPicPr>
          <p:nvPr/>
        </p:nvPicPr>
        <p:blipFill>
          <a:blip r:embed="rId4"/>
          <a:stretch>
            <a:fillRect/>
          </a:stretch>
        </p:blipFill>
        <p:spPr>
          <a:xfrm>
            <a:off x="753036" y="758693"/>
            <a:ext cx="2273206" cy="2811198"/>
          </a:xfrm>
          <a:prstGeom prst="rect">
            <a:avLst/>
          </a:prstGeom>
        </p:spPr>
      </p:pic>
    </p:spTree>
    <p:extLst>
      <p:ext uri="{BB962C8B-B14F-4D97-AF65-F5344CB8AC3E}">
        <p14:creationId xmlns:p14="http://schemas.microsoft.com/office/powerpoint/2010/main" val="201855072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13315" name="AutoShape 1"/>
          <p:cNvSpPr>
            <a:spLocks/>
          </p:cNvSpPr>
          <p:nvPr/>
        </p:nvSpPr>
        <p:spPr bwMode="auto">
          <a:xfrm>
            <a:off x="1009650" y="1403350"/>
            <a:ext cx="7318495" cy="3103563"/>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close/>
              </a:path>
            </a:pathLst>
          </a:custGeom>
          <a:noFill/>
          <a:ln w="12700">
            <a:noFill/>
            <a:miter lim="0"/>
            <a:headEnd/>
            <a:tailEnd/>
          </a:ln>
        </p:spPr>
        <p:txBody>
          <a:bodyPr lIns="0" tIns="0" rIns="0" bIns="0" anchor="ctr"/>
          <a:lstStyle/>
          <a:p>
            <a:pPr marL="514350" indent="-514350">
              <a:buFont typeface="+mj-lt"/>
              <a:buAutoNum type="arabicPeriod"/>
            </a:pPr>
            <a:r>
              <a:rPr lang="en-US" sz="2800" b="1" dirty="0" smtClean="0">
                <a:solidFill>
                  <a:schemeClr val="bg1"/>
                </a:solidFill>
                <a:effectLst>
                  <a:outerShdw blurRad="38100" dist="38100" dir="2700000" algn="tl">
                    <a:srgbClr val="000000">
                      <a:alpha val="43137"/>
                    </a:srgbClr>
                  </a:outerShdw>
                </a:effectLst>
              </a:rPr>
              <a:t>Developed by an atheist and a pagan Roman Catholic Jesuit 				</a:t>
            </a:r>
            <a:r>
              <a:rPr lang="en-US" sz="2800" b="1" dirty="0" smtClean="0">
                <a:solidFill>
                  <a:schemeClr val="bg1"/>
                </a:solidFill>
                <a:effectLst>
                  <a:outerShdw blurRad="38100" dist="38100" dir="2700000" algn="tl">
                    <a:srgbClr val="000000">
                      <a:alpha val="43137"/>
                    </a:srgbClr>
                  </a:outerShdw>
                </a:effectLst>
                <a:sym typeface="Symbol" panose="05050102010706020507" pitchFamily="18" charset="2"/>
              </a:rPr>
              <a:t></a:t>
            </a:r>
          </a:p>
          <a:p>
            <a:pPr marL="514350" indent="-514350">
              <a:buFont typeface="+mj-lt"/>
              <a:buAutoNum type="arabicPeriod"/>
            </a:pPr>
            <a:r>
              <a:rPr lang="en-US" sz="2800" b="1" dirty="0">
                <a:solidFill>
                  <a:schemeClr val="bg1"/>
                </a:solidFill>
                <a:effectLst>
                  <a:outerShdw blurRad="38100" dist="38100" dir="2700000" algn="tl">
                    <a:srgbClr val="000000">
                      <a:alpha val="43137"/>
                    </a:srgbClr>
                  </a:outerShdw>
                </a:effectLst>
              </a:rPr>
              <a:t>Godless and pagan theory 		</a:t>
            </a:r>
            <a:r>
              <a:rPr lang="en-US" sz="2800" b="1" dirty="0" smtClean="0">
                <a:solidFill>
                  <a:schemeClr val="bg1"/>
                </a:solidFill>
                <a:effectLst>
                  <a:outerShdw blurRad="38100" dist="38100" dir="2700000" algn="tl">
                    <a:srgbClr val="000000">
                      <a:alpha val="43137"/>
                    </a:srgbClr>
                  </a:outerShdw>
                </a:effectLst>
                <a:sym typeface="Symbol" panose="05050102010706020507" pitchFamily="18" charset="2"/>
              </a:rPr>
              <a:t></a:t>
            </a:r>
            <a:endParaRPr lang="en-US" sz="2800" b="1" dirty="0" smtClean="0">
              <a:solidFill>
                <a:schemeClr val="bg1"/>
              </a:solidFill>
              <a:effectLst>
                <a:outerShdw blurRad="38100" dist="38100" dir="2700000" algn="tl">
                  <a:srgbClr val="000000">
                    <a:alpha val="43137"/>
                  </a:srgbClr>
                </a:outerShdw>
              </a:effectLst>
            </a:endParaRPr>
          </a:p>
          <a:p>
            <a:pPr marL="514350" indent="-514350">
              <a:buFont typeface="+mj-lt"/>
              <a:buAutoNum type="arabicPeriod"/>
            </a:pPr>
            <a:r>
              <a:rPr lang="en-US" sz="2800" b="1" dirty="0" smtClean="0">
                <a:solidFill>
                  <a:prstClr val="white"/>
                </a:solidFill>
                <a:effectLst>
                  <a:outerShdw blurRad="38100" dist="38100" dir="2700000" algn="tl">
                    <a:srgbClr val="000000">
                      <a:alpha val="43137"/>
                    </a:srgbClr>
                  </a:outerShdw>
                </a:effectLst>
              </a:rPr>
              <a:t>Contrary to Genesis history 		</a:t>
            </a:r>
            <a:r>
              <a:rPr lang="en-US" sz="2800" b="1" dirty="0" smtClean="0">
                <a:solidFill>
                  <a:prstClr val="white"/>
                </a:solidFill>
                <a:effectLst>
                  <a:outerShdw blurRad="38100" dist="38100" dir="2700000" algn="tl">
                    <a:srgbClr val="000000">
                      <a:alpha val="43137"/>
                    </a:srgbClr>
                  </a:outerShdw>
                </a:effectLst>
                <a:sym typeface="Symbol" panose="05050102010706020507" pitchFamily="18" charset="2"/>
              </a:rPr>
              <a:t></a:t>
            </a:r>
            <a:endParaRPr lang="en-US" sz="2800" b="1" dirty="0" smtClean="0">
              <a:solidFill>
                <a:prstClr val="white"/>
              </a:solidFill>
              <a:effectLst>
                <a:outerShdw blurRad="38100" dist="38100" dir="2700000" algn="tl">
                  <a:srgbClr val="000000">
                    <a:alpha val="43137"/>
                  </a:srgbClr>
                </a:outerShdw>
              </a:effectLst>
            </a:endParaRPr>
          </a:p>
          <a:p>
            <a:pPr marL="514350" indent="-514350">
              <a:buFont typeface="+mj-lt"/>
              <a:buAutoNum type="arabicPeriod"/>
            </a:pPr>
            <a:r>
              <a:rPr lang="en-US" sz="2800" b="1" dirty="0" smtClean="0">
                <a:solidFill>
                  <a:prstClr val="white"/>
                </a:solidFill>
                <a:effectLst>
                  <a:outerShdw blurRad="38100" dist="38100" dir="2700000" algn="tl">
                    <a:srgbClr val="000000">
                      <a:alpha val="43137"/>
                    </a:srgbClr>
                  </a:outerShdw>
                </a:effectLst>
              </a:rPr>
              <a:t>Beginning in time 						</a:t>
            </a:r>
            <a:r>
              <a:rPr lang="en-US" sz="2800" b="1" dirty="0" smtClean="0">
                <a:solidFill>
                  <a:prstClr val="white"/>
                </a:solidFill>
                <a:effectLst>
                  <a:outerShdw blurRad="38100" dist="38100" dir="2700000" algn="tl">
                    <a:srgbClr val="000000">
                      <a:alpha val="43137"/>
                    </a:srgbClr>
                  </a:outerShdw>
                </a:effectLst>
                <a:sym typeface="Symbol" panose="05050102010706020507" pitchFamily="18" charset="2"/>
              </a:rPr>
              <a:t></a:t>
            </a:r>
            <a:endParaRPr lang="en-US" sz="2800" b="1" dirty="0" smtClean="0">
              <a:solidFill>
                <a:prstClr val="white"/>
              </a:solidFill>
              <a:effectLst>
                <a:outerShdw blurRad="38100" dist="38100" dir="2700000" algn="tl">
                  <a:srgbClr val="000000">
                    <a:alpha val="43137"/>
                  </a:srgbClr>
                </a:outerShdw>
              </a:effectLst>
            </a:endParaRPr>
          </a:p>
          <a:p>
            <a:pPr marL="514350" indent="-514350">
              <a:buFont typeface="+mj-lt"/>
              <a:buAutoNum type="arabicPeriod"/>
            </a:pPr>
            <a:r>
              <a:rPr lang="en-US" sz="2800" b="1" dirty="0" smtClean="0">
                <a:solidFill>
                  <a:prstClr val="white"/>
                </a:solidFill>
                <a:effectLst>
                  <a:outerShdw blurRad="38100" dist="38100" dir="2700000" algn="tl">
                    <a:srgbClr val="000000">
                      <a:alpha val="43137"/>
                    </a:srgbClr>
                  </a:outerShdw>
                </a:effectLst>
              </a:rPr>
              <a:t>Seeking eternal BB universe  	</a:t>
            </a:r>
            <a:r>
              <a:rPr lang="en-US" sz="2800" b="1" dirty="0" smtClean="0">
                <a:solidFill>
                  <a:prstClr val="white"/>
                </a:solidFill>
                <a:effectLst>
                  <a:outerShdw blurRad="38100" dist="38100" dir="2700000" algn="tl">
                    <a:srgbClr val="000000">
                      <a:alpha val="43137"/>
                    </a:srgbClr>
                  </a:outerShdw>
                </a:effectLst>
                <a:sym typeface="Symbol" panose="05050102010706020507" pitchFamily="18" charset="2"/>
              </a:rPr>
              <a:t></a:t>
            </a:r>
            <a:endParaRPr lang="en-US" sz="2800" b="1" dirty="0" smtClean="0">
              <a:solidFill>
                <a:prstClr val="white"/>
              </a:solidFill>
              <a:effectLst>
                <a:outerShdw blurRad="38100" dist="38100" dir="2700000" algn="tl">
                  <a:srgbClr val="000000">
                    <a:alpha val="43137"/>
                  </a:srgbClr>
                </a:outerShdw>
              </a:effectLst>
            </a:endParaRPr>
          </a:p>
          <a:p>
            <a:pPr marL="514350" indent="-514350">
              <a:buFont typeface="+mj-lt"/>
              <a:buAutoNum type="arabicPeriod"/>
            </a:pPr>
            <a:endParaRPr lang="en-US" sz="2800" b="1" dirty="0">
              <a:solidFill>
                <a:prstClr val="white"/>
              </a:solidFill>
              <a:effectLst>
                <a:outerShdw blurRad="38100" dist="38100" dir="2700000" algn="tl">
                  <a:srgbClr val="000000">
                    <a:alpha val="43137"/>
                  </a:srgbClr>
                </a:outerShdw>
              </a:effectLst>
            </a:endParaRPr>
          </a:p>
        </p:txBody>
      </p:sp>
      <p:sp>
        <p:nvSpPr>
          <p:cNvPr id="2" name="Rectangle 1"/>
          <p:cNvSpPr/>
          <p:nvPr/>
        </p:nvSpPr>
        <p:spPr>
          <a:xfrm>
            <a:off x="703525" y="472533"/>
            <a:ext cx="7667484" cy="769441"/>
          </a:xfrm>
          <a:prstGeom prst="rect">
            <a:avLst/>
          </a:prstGeom>
        </p:spPr>
        <p:txBody>
          <a:bodyPr wrap="none">
            <a:spAutoFit/>
          </a:bodyPr>
          <a:lstStyle/>
          <a:p>
            <a:r>
              <a:rPr lang="en-AU" sz="4400" b="1" dirty="0" smtClean="0">
                <a:solidFill>
                  <a:prstClr val="white"/>
                </a:solidFill>
                <a:latin typeface="Calibri"/>
                <a:ea typeface="ＭＳ Ｐゴシック" charset="-128"/>
              </a:rPr>
              <a:t>Bankruptcy of big-bang thinking</a:t>
            </a:r>
            <a:endParaRPr lang="en-US" dirty="0">
              <a:solidFill>
                <a:prstClr val="white"/>
              </a:solidFill>
            </a:endParaRPr>
          </a:p>
        </p:txBody>
      </p:sp>
    </p:spTree>
    <p:extLst>
      <p:ext uri="{BB962C8B-B14F-4D97-AF65-F5344CB8AC3E}">
        <p14:creationId xmlns:p14="http://schemas.microsoft.com/office/powerpoint/2010/main" val="1804844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3315">
                                            <p:txEl>
                                              <p:pRg st="2" end="2"/>
                                            </p:txEl>
                                          </p:spTgt>
                                        </p:tgtEl>
                                        <p:attrNameLst>
                                          <p:attrName>style.visibility</p:attrName>
                                        </p:attrNameLst>
                                      </p:cBhvr>
                                      <p:to>
                                        <p:strVal val="visible"/>
                                      </p:to>
                                    </p:set>
                                    <p:animEffect transition="in" filter="wipe(down)">
                                      <p:cBhvr>
                                        <p:cTn id="7" dur="500"/>
                                        <p:tgtEl>
                                          <p:spTgt spid="13315">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3315">
                                            <p:txEl>
                                              <p:pRg st="3" end="3"/>
                                            </p:txEl>
                                          </p:spTgt>
                                        </p:tgtEl>
                                        <p:attrNameLst>
                                          <p:attrName>style.visibility</p:attrName>
                                        </p:attrNameLst>
                                      </p:cBhvr>
                                      <p:to>
                                        <p:strVal val="visible"/>
                                      </p:to>
                                    </p:set>
                                    <p:animEffect transition="in" filter="wipe(down)">
                                      <p:cBhvr>
                                        <p:cTn id="12" dur="500"/>
                                        <p:tgtEl>
                                          <p:spTgt spid="13315">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3315">
                                            <p:txEl>
                                              <p:pRg st="4" end="4"/>
                                            </p:txEl>
                                          </p:spTgt>
                                        </p:tgtEl>
                                        <p:attrNameLst>
                                          <p:attrName>style.visibility</p:attrName>
                                        </p:attrNameLst>
                                      </p:cBhvr>
                                      <p:to>
                                        <p:strVal val="visible"/>
                                      </p:to>
                                    </p:set>
                                    <p:animEffect transition="in" filter="wipe(down)">
                                      <p:cBhvr>
                                        <p:cTn id="17" dur="500"/>
                                        <p:tgtEl>
                                          <p:spTgt spid="1331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build="p" advAuto="100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3" name="AutoShape 1"/>
          <p:cNvSpPr>
            <a:spLocks/>
          </p:cNvSpPr>
          <p:nvPr/>
        </p:nvSpPr>
        <p:spPr bwMode="auto">
          <a:xfrm>
            <a:off x="2125663" y="508000"/>
            <a:ext cx="6083300" cy="4110038"/>
          </a:xfrm>
          <a:custGeom>
            <a:avLst/>
            <a:gdLst>
              <a:gd name="T0" fmla="*/ 3041650 w 21600"/>
              <a:gd name="T1" fmla="*/ 2055019 h 21600"/>
              <a:gd name="T2" fmla="*/ 3041650 w 21600"/>
              <a:gd name="T3" fmla="*/ 2055019 h 21600"/>
              <a:gd name="T4" fmla="*/ 3041650 w 21600"/>
              <a:gd name="T5" fmla="*/ 2055019 h 21600"/>
              <a:gd name="T6" fmla="*/ 3041650 w 21600"/>
              <a:gd name="T7" fmla="*/ 2055019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close/>
              </a:path>
            </a:pathLst>
          </a:custGeom>
          <a:noFill/>
          <a:ln w="12700">
            <a:noFill/>
            <a:miter lim="0"/>
            <a:headEnd/>
            <a:tailEnd/>
          </a:ln>
          <a:effectLst>
            <a:outerShdw blurRad="88900" dist="38100" dir="2700000" algn="tl" rotWithShape="0">
              <a:prstClr val="black">
                <a:alpha val="90000"/>
              </a:prstClr>
            </a:outerShdw>
          </a:effectLst>
        </p:spPr>
        <p:txBody>
          <a:bodyPr lIns="0" tIns="0" rIns="0" bIns="0" anchor="ctr"/>
          <a:lstStyle/>
          <a:p>
            <a:pPr marL="39688" algn="ctr" defTabSz="914400">
              <a:lnSpc>
                <a:spcPct val="70000"/>
              </a:lnSpc>
              <a:buClr>
                <a:srgbClr val="FFFFFF"/>
              </a:buClr>
              <a:buFont typeface="Frutiger 55 Roman" charset="0"/>
              <a:buNone/>
              <a:defRPr/>
            </a:pPr>
            <a:r>
              <a:rPr lang="en-US" sz="4200" b="1" dirty="0" smtClean="0">
                <a:solidFill>
                  <a:srgbClr val="FFFFFF"/>
                </a:solidFill>
                <a:latin typeface="Myriad Pro" charset="0"/>
                <a:sym typeface="Verlag Black" charset="0"/>
              </a:rPr>
              <a:t>Psalm 119:105</a:t>
            </a:r>
            <a:endParaRPr lang="en-US" sz="4200" b="1" dirty="0">
              <a:solidFill>
                <a:srgbClr val="FFFFFF"/>
              </a:solidFill>
              <a:latin typeface="Myriad Pro" charset="0"/>
              <a:sym typeface="Verlag Book" charset="0"/>
            </a:endParaRPr>
          </a:p>
          <a:p>
            <a:pPr marL="39688" defTabSz="914400">
              <a:lnSpc>
                <a:spcPct val="40000"/>
              </a:lnSpc>
              <a:buClr>
                <a:srgbClr val="FFFFFF"/>
              </a:buClr>
              <a:buFont typeface="Frutiger 55 Roman" charset="0"/>
              <a:buNone/>
              <a:defRPr/>
            </a:pPr>
            <a:endParaRPr lang="en-US" sz="3600" dirty="0">
              <a:solidFill>
                <a:srgbClr val="FFFFFF"/>
              </a:solidFill>
              <a:latin typeface="Myriad Pro" charset="0"/>
              <a:sym typeface="Verlag Book" charset="0"/>
            </a:endParaRPr>
          </a:p>
          <a:p>
            <a:pPr marL="39688" defTabSz="914400">
              <a:lnSpc>
                <a:spcPts val="3800"/>
              </a:lnSpc>
              <a:spcAft>
                <a:spcPts val="600"/>
              </a:spcAft>
              <a:buClr>
                <a:srgbClr val="FFFFFF"/>
              </a:buClr>
              <a:buFont typeface="Frutiger 55 Roman" charset="0"/>
              <a:buNone/>
              <a:defRPr/>
            </a:pPr>
            <a:r>
              <a:rPr lang="en-US" sz="3400" baseline="32000" dirty="0" smtClean="0">
                <a:solidFill>
                  <a:srgbClr val="FFFFFF"/>
                </a:solidFill>
                <a:latin typeface="Myriad Pro" charset="0"/>
                <a:sym typeface="Verlag Book" charset="0"/>
              </a:rPr>
              <a:t>105</a:t>
            </a:r>
            <a:r>
              <a:rPr lang="en-US" sz="3400" dirty="0" smtClean="0">
                <a:solidFill>
                  <a:srgbClr val="FFFFFF"/>
                </a:solidFill>
                <a:latin typeface="Myriad Pro" charset="0"/>
                <a:sym typeface="Verlag Book" charset="0"/>
              </a:rPr>
              <a:t> </a:t>
            </a:r>
            <a:r>
              <a:rPr lang="en-AU" sz="3400" dirty="0" smtClean="0">
                <a:solidFill>
                  <a:srgbClr val="FFFFFF"/>
                </a:solidFill>
                <a:latin typeface="Myriad Pro" charset="0"/>
                <a:sym typeface="Verlag Book" charset="0"/>
              </a:rPr>
              <a:t>Your word is a lamp to my feet, and a light to my path.</a:t>
            </a:r>
            <a:endParaRPr lang="en-AU" sz="3400" dirty="0">
              <a:solidFill>
                <a:srgbClr val="FFFFFF"/>
              </a:solidFill>
              <a:latin typeface="Myriad Pro" charset="0"/>
              <a:sym typeface="Verlag Book" charset="0"/>
            </a:endParaRPr>
          </a:p>
        </p:txBody>
      </p:sp>
      <p:sp>
        <p:nvSpPr>
          <p:cNvPr id="4" name="TextBox 3"/>
          <p:cNvSpPr txBox="1"/>
          <p:nvPr/>
        </p:nvSpPr>
        <p:spPr>
          <a:xfrm>
            <a:off x="814385" y="2196989"/>
            <a:ext cx="928688" cy="830997"/>
          </a:xfrm>
          <a:prstGeom prst="rect">
            <a:avLst/>
          </a:prstGeom>
          <a:noFill/>
        </p:spPr>
        <p:txBody>
          <a:bodyPr wrap="square" rtlCol="0">
            <a:spAutoFit/>
          </a:bodyPr>
          <a:lstStyle/>
          <a:p>
            <a:r>
              <a:rPr lang="en-AU" sz="2400" b="1" dirty="0" smtClean="0">
                <a:solidFill>
                  <a:schemeClr val="bg1"/>
                </a:solidFill>
                <a:effectLst>
                  <a:outerShdw blurRad="38100" dist="38100" dir="2700000" algn="tl">
                    <a:srgbClr val="000000">
                      <a:alpha val="43137"/>
                    </a:srgbClr>
                  </a:outerShdw>
                </a:effectLst>
                <a:latin typeface="Myriad Pro"/>
              </a:rPr>
              <a:t>Holy Bible</a:t>
            </a:r>
            <a:endParaRPr lang="en-AU" sz="2400" b="1" dirty="0">
              <a:solidFill>
                <a:schemeClr val="bg1"/>
              </a:solidFill>
              <a:effectLst>
                <a:outerShdw blurRad="38100" dist="38100" dir="2700000" algn="tl">
                  <a:srgbClr val="000000">
                    <a:alpha val="43137"/>
                  </a:srgbClr>
                </a:outerShdw>
              </a:effectLst>
              <a:latin typeface="Myriad Pro"/>
            </a:endParaRPr>
          </a:p>
        </p:txBody>
      </p:sp>
    </p:spTree>
    <p:extLst>
      <p:ext uri="{BB962C8B-B14F-4D97-AF65-F5344CB8AC3E}">
        <p14:creationId xmlns:p14="http://schemas.microsoft.com/office/powerpoint/2010/main" val="302723464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3" name="AutoShape 1"/>
          <p:cNvSpPr>
            <a:spLocks/>
          </p:cNvSpPr>
          <p:nvPr/>
        </p:nvSpPr>
        <p:spPr bwMode="auto">
          <a:xfrm>
            <a:off x="2125663" y="508000"/>
            <a:ext cx="6083300" cy="4110038"/>
          </a:xfrm>
          <a:custGeom>
            <a:avLst/>
            <a:gdLst>
              <a:gd name="T0" fmla="*/ 3041650 w 21600"/>
              <a:gd name="T1" fmla="*/ 2055019 h 21600"/>
              <a:gd name="T2" fmla="*/ 3041650 w 21600"/>
              <a:gd name="T3" fmla="*/ 2055019 h 21600"/>
              <a:gd name="T4" fmla="*/ 3041650 w 21600"/>
              <a:gd name="T5" fmla="*/ 2055019 h 21600"/>
              <a:gd name="T6" fmla="*/ 3041650 w 21600"/>
              <a:gd name="T7" fmla="*/ 2055019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close/>
              </a:path>
            </a:pathLst>
          </a:custGeom>
          <a:noFill/>
          <a:ln w="12700">
            <a:noFill/>
            <a:miter lim="0"/>
            <a:headEnd/>
            <a:tailEnd/>
          </a:ln>
          <a:effectLst>
            <a:outerShdw blurRad="88900" dist="38100" dir="2700000" algn="tl" rotWithShape="0">
              <a:prstClr val="black">
                <a:alpha val="90000"/>
              </a:prstClr>
            </a:outerShdw>
          </a:effectLst>
        </p:spPr>
        <p:txBody>
          <a:bodyPr lIns="0" tIns="0" rIns="0" bIns="0" anchor="ctr"/>
          <a:lstStyle/>
          <a:p>
            <a:pPr marL="39688" algn="ctr" defTabSz="914400">
              <a:lnSpc>
                <a:spcPct val="70000"/>
              </a:lnSpc>
              <a:buClr>
                <a:srgbClr val="FFFFFF"/>
              </a:buClr>
              <a:buFont typeface="Frutiger 55 Roman" charset="0"/>
              <a:buNone/>
              <a:defRPr/>
            </a:pPr>
            <a:r>
              <a:rPr lang="en-US" sz="4200" b="1" dirty="0" smtClean="0">
                <a:solidFill>
                  <a:srgbClr val="FFFFFF"/>
                </a:solidFill>
                <a:latin typeface="Myriad Pro" charset="0"/>
                <a:sym typeface="Verlag Black" charset="0"/>
              </a:rPr>
              <a:t>1 John 5:19</a:t>
            </a:r>
            <a:endParaRPr lang="en-US" sz="4200" b="1" dirty="0">
              <a:solidFill>
                <a:srgbClr val="FFFFFF"/>
              </a:solidFill>
              <a:latin typeface="Myriad Pro" charset="0"/>
              <a:sym typeface="Verlag Book" charset="0"/>
            </a:endParaRPr>
          </a:p>
          <a:p>
            <a:pPr marL="39688" defTabSz="914400">
              <a:lnSpc>
                <a:spcPct val="40000"/>
              </a:lnSpc>
              <a:buClr>
                <a:srgbClr val="FFFFFF"/>
              </a:buClr>
              <a:buFont typeface="Frutiger 55 Roman" charset="0"/>
              <a:buNone/>
              <a:defRPr/>
            </a:pPr>
            <a:endParaRPr lang="en-US" sz="3600" dirty="0">
              <a:solidFill>
                <a:srgbClr val="FFFFFF"/>
              </a:solidFill>
              <a:latin typeface="Myriad Pro" charset="0"/>
              <a:sym typeface="Verlag Book" charset="0"/>
            </a:endParaRPr>
          </a:p>
          <a:p>
            <a:pPr marL="39688" defTabSz="914400">
              <a:lnSpc>
                <a:spcPts val="3800"/>
              </a:lnSpc>
              <a:spcAft>
                <a:spcPts val="600"/>
              </a:spcAft>
              <a:buClr>
                <a:srgbClr val="FFFFFF"/>
              </a:buClr>
              <a:buFont typeface="Frutiger 55 Roman" charset="0"/>
              <a:buNone/>
              <a:defRPr/>
            </a:pPr>
            <a:r>
              <a:rPr lang="en-US" sz="3400" baseline="32000" dirty="0" smtClean="0">
                <a:solidFill>
                  <a:srgbClr val="FFFFFF"/>
                </a:solidFill>
                <a:latin typeface="Myriad Pro" charset="0"/>
                <a:sym typeface="Verlag Book" charset="0"/>
              </a:rPr>
              <a:t>19</a:t>
            </a:r>
            <a:r>
              <a:rPr lang="en-US" sz="3400" dirty="0" smtClean="0">
                <a:solidFill>
                  <a:srgbClr val="FFFFFF"/>
                </a:solidFill>
                <a:latin typeface="Myriad Pro" charset="0"/>
                <a:sym typeface="Verlag Book" charset="0"/>
              </a:rPr>
              <a:t> </a:t>
            </a:r>
            <a:r>
              <a:rPr lang="en-AU" sz="3400" dirty="0">
                <a:solidFill>
                  <a:srgbClr val="FFFFFF"/>
                </a:solidFill>
                <a:latin typeface="Myriad Pro" charset="0"/>
                <a:sym typeface="Verlag Book" charset="0"/>
              </a:rPr>
              <a:t>And we know that we are of God, and the whole world </a:t>
            </a:r>
            <a:r>
              <a:rPr lang="en-AU" sz="3400" dirty="0" smtClean="0">
                <a:solidFill>
                  <a:srgbClr val="FFFFFF"/>
                </a:solidFill>
                <a:latin typeface="Myriad Pro" charset="0"/>
                <a:sym typeface="Verlag Book" charset="0"/>
              </a:rPr>
              <a:t>lies </a:t>
            </a:r>
            <a:r>
              <a:rPr lang="en-AU" sz="3400" dirty="0">
                <a:solidFill>
                  <a:srgbClr val="FFFFFF"/>
                </a:solidFill>
                <a:latin typeface="Myriad Pro" charset="0"/>
                <a:sym typeface="Verlag Book" charset="0"/>
              </a:rPr>
              <a:t>in </a:t>
            </a:r>
            <a:r>
              <a:rPr lang="en-AU" sz="3400" dirty="0" smtClean="0">
                <a:solidFill>
                  <a:srgbClr val="FFFFFF"/>
                </a:solidFill>
                <a:latin typeface="Myriad Pro" charset="0"/>
                <a:sym typeface="Verlag Book" charset="0"/>
              </a:rPr>
              <a:t>[darkness] wickedness.</a:t>
            </a:r>
            <a:endParaRPr lang="en-AU" sz="3400" dirty="0">
              <a:solidFill>
                <a:srgbClr val="FFFFFF"/>
              </a:solidFill>
              <a:latin typeface="Myriad Pro" charset="0"/>
              <a:sym typeface="Verlag Book" charset="0"/>
            </a:endParaRPr>
          </a:p>
        </p:txBody>
      </p:sp>
      <p:sp>
        <p:nvSpPr>
          <p:cNvPr id="4" name="TextBox 3"/>
          <p:cNvSpPr txBox="1"/>
          <p:nvPr/>
        </p:nvSpPr>
        <p:spPr>
          <a:xfrm>
            <a:off x="814385" y="2159411"/>
            <a:ext cx="928688" cy="830997"/>
          </a:xfrm>
          <a:prstGeom prst="rect">
            <a:avLst/>
          </a:prstGeom>
          <a:noFill/>
        </p:spPr>
        <p:txBody>
          <a:bodyPr wrap="square" rtlCol="0">
            <a:spAutoFit/>
          </a:bodyPr>
          <a:lstStyle/>
          <a:p>
            <a:r>
              <a:rPr lang="en-AU" sz="2400" b="1" dirty="0" smtClean="0">
                <a:solidFill>
                  <a:schemeClr val="bg1"/>
                </a:solidFill>
                <a:effectLst>
                  <a:outerShdw blurRad="38100" dist="38100" dir="2700000" algn="tl">
                    <a:srgbClr val="000000">
                      <a:alpha val="43137"/>
                    </a:srgbClr>
                  </a:outerShdw>
                </a:effectLst>
                <a:latin typeface="Myriad Pro"/>
              </a:rPr>
              <a:t>Holy Bible</a:t>
            </a:r>
            <a:endParaRPr lang="en-AU" sz="2400" b="1" dirty="0">
              <a:solidFill>
                <a:schemeClr val="bg1"/>
              </a:solidFill>
              <a:effectLst>
                <a:outerShdw blurRad="38100" dist="38100" dir="2700000" algn="tl">
                  <a:srgbClr val="000000">
                    <a:alpha val="43137"/>
                  </a:srgbClr>
                </a:outerShdw>
              </a:effectLst>
              <a:latin typeface="Myriad Pro"/>
            </a:endParaRPr>
          </a:p>
        </p:txBody>
      </p:sp>
    </p:spTree>
    <p:extLst>
      <p:ext uri="{BB962C8B-B14F-4D97-AF65-F5344CB8AC3E}">
        <p14:creationId xmlns:p14="http://schemas.microsoft.com/office/powerpoint/2010/main" val="37503512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6" name="AutoShape 1"/>
          <p:cNvSpPr>
            <a:spLocks/>
          </p:cNvSpPr>
          <p:nvPr/>
        </p:nvSpPr>
        <p:spPr bwMode="auto">
          <a:xfrm>
            <a:off x="706440" y="1019175"/>
            <a:ext cx="4941326" cy="3079750"/>
          </a:xfrm>
          <a:custGeom>
            <a:avLst/>
            <a:gdLst>
              <a:gd name="T0" fmla="*/ 3656013 w 21600"/>
              <a:gd name="T1" fmla="*/ 1874838 h 21600"/>
              <a:gd name="T2" fmla="*/ 3656013 w 21600"/>
              <a:gd name="T3" fmla="*/ 1874838 h 21600"/>
              <a:gd name="T4" fmla="*/ 3656013 w 21600"/>
              <a:gd name="T5" fmla="*/ 1874838 h 21600"/>
              <a:gd name="T6" fmla="*/ 3656013 w 21600"/>
              <a:gd name="T7" fmla="*/ 1874838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close/>
              </a:path>
            </a:pathLst>
          </a:custGeom>
          <a:noFill/>
          <a:ln w="12700">
            <a:noFill/>
            <a:miter lim="0"/>
            <a:headEnd/>
            <a:tailEnd/>
          </a:ln>
          <a:effectLst>
            <a:outerShdw blurRad="88900" dist="38100" dir="2700000" algn="tl" rotWithShape="0">
              <a:prstClr val="black">
                <a:alpha val="90000"/>
              </a:prstClr>
            </a:outerShdw>
          </a:effectLst>
        </p:spPr>
        <p:txBody>
          <a:bodyPr lIns="0" tIns="0" rIns="0" bIns="0" anchor="ctr"/>
          <a:lstStyle/>
          <a:p>
            <a:pPr marL="39688" defTabSz="914400">
              <a:lnSpc>
                <a:spcPts val="3800"/>
              </a:lnSpc>
              <a:spcAft>
                <a:spcPts val="600"/>
              </a:spcAft>
              <a:buClr>
                <a:srgbClr val="FFFFFF"/>
              </a:buClr>
              <a:defRPr/>
            </a:pPr>
            <a:r>
              <a:rPr lang="en-US" sz="3500" b="1" i="1" dirty="0" smtClean="0">
                <a:solidFill>
                  <a:srgbClr val="FFFFFF"/>
                </a:solidFill>
                <a:latin typeface="Myriad Pro"/>
                <a:sym typeface="Verlag Book" charset="0"/>
              </a:rPr>
              <a:t>“</a:t>
            </a:r>
            <a:r>
              <a:rPr lang="en-AU" sz="3200" b="1" i="1" dirty="0">
                <a:solidFill>
                  <a:prstClr val="white"/>
                </a:solidFill>
                <a:latin typeface="Myriad Pro"/>
              </a:rPr>
              <a:t>Forget Jesus, the stars died so you could be </a:t>
            </a:r>
            <a:r>
              <a:rPr lang="en-AU" sz="3200" b="1" i="1" dirty="0" smtClean="0">
                <a:solidFill>
                  <a:prstClr val="white"/>
                </a:solidFill>
                <a:latin typeface="Myriad Pro"/>
              </a:rPr>
              <a:t>born</a:t>
            </a:r>
            <a:r>
              <a:rPr lang="en-US" sz="3600" b="1" i="1" dirty="0" smtClean="0">
                <a:solidFill>
                  <a:prstClr val="white"/>
                </a:solidFill>
                <a:latin typeface="Myriad Pro"/>
              </a:rPr>
              <a:t>.</a:t>
            </a:r>
            <a:r>
              <a:rPr lang="en-US" sz="3500" b="1" i="1" dirty="0" smtClean="0">
                <a:solidFill>
                  <a:srgbClr val="FFFFFF"/>
                </a:solidFill>
                <a:latin typeface="Myriad Pro"/>
                <a:sym typeface="Verlag Book" charset="0"/>
              </a:rPr>
              <a:t>”</a:t>
            </a:r>
            <a:endParaRPr lang="en-US" sz="3500" b="1" i="1" dirty="0">
              <a:solidFill>
                <a:srgbClr val="FFFFFF"/>
              </a:solidFill>
              <a:latin typeface="Myriad Pro"/>
              <a:sym typeface="Verlag Book" charset="0"/>
            </a:endParaRPr>
          </a:p>
        </p:txBody>
      </p:sp>
      <p:sp>
        <p:nvSpPr>
          <p:cNvPr id="4" name="AutoShape 1"/>
          <p:cNvSpPr>
            <a:spLocks/>
          </p:cNvSpPr>
          <p:nvPr/>
        </p:nvSpPr>
        <p:spPr bwMode="auto">
          <a:xfrm>
            <a:off x="522514" y="4424517"/>
            <a:ext cx="7705499" cy="274637"/>
          </a:xfrm>
          <a:custGeom>
            <a:avLst/>
            <a:gdLst>
              <a:gd name="T0" fmla="*/ 1237631888 w 21600"/>
              <a:gd name="T1" fmla="*/ 1745967 h 21600"/>
              <a:gd name="T2" fmla="*/ 1237631888 w 21600"/>
              <a:gd name="T3" fmla="*/ 1745967 h 21600"/>
              <a:gd name="T4" fmla="*/ 1237631888 w 21600"/>
              <a:gd name="T5" fmla="*/ 1745967 h 21600"/>
              <a:gd name="T6" fmla="*/ 1237631888 w 21600"/>
              <a:gd name="T7" fmla="*/ 174596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close/>
              </a:path>
            </a:pathLst>
          </a:custGeom>
          <a:noFill/>
          <a:ln w="12700">
            <a:noFill/>
            <a:miter lim="0"/>
            <a:headEnd/>
            <a:tailEnd/>
          </a:ln>
          <a:effectLst>
            <a:outerShdw blurRad="88900" dist="38100" dir="2700000" algn="tl" rotWithShape="0">
              <a:prstClr val="black">
                <a:alpha val="90000"/>
              </a:prstClr>
            </a:outerShdw>
          </a:effectLst>
        </p:spPr>
        <p:txBody>
          <a:bodyPr lIns="0" tIns="0" rIns="0" bIns="0" anchor="ctr"/>
          <a:lstStyle/>
          <a:p>
            <a:pPr marL="39688" algn="r" defTabSz="914400">
              <a:lnSpc>
                <a:spcPts val="1600"/>
              </a:lnSpc>
              <a:buClr>
                <a:srgbClr val="FFFFFF"/>
              </a:buClr>
              <a:defRPr/>
            </a:pPr>
            <a:r>
              <a:rPr lang="en-AU" sz="2400" dirty="0" smtClean="0">
                <a:solidFill>
                  <a:prstClr val="white"/>
                </a:solidFill>
                <a:latin typeface="Myriad Pro"/>
              </a:rPr>
              <a:t>Lawrence Krauss</a:t>
            </a:r>
            <a:r>
              <a:rPr lang="en-US" sz="2400" dirty="0" smtClean="0">
                <a:solidFill>
                  <a:prstClr val="white"/>
                </a:solidFill>
                <a:latin typeface="Myriad Pro" charset="0"/>
                <a:sym typeface="Verlag Book" charset="0"/>
              </a:rPr>
              <a:t> </a:t>
            </a:r>
          </a:p>
          <a:p>
            <a:pPr marL="39688" algn="r" defTabSz="914400">
              <a:lnSpc>
                <a:spcPts val="1600"/>
              </a:lnSpc>
              <a:buClr>
                <a:srgbClr val="FFFFFF"/>
              </a:buClr>
              <a:defRPr/>
            </a:pPr>
            <a:r>
              <a:rPr lang="en-AU" dirty="0" smtClean="0">
                <a:solidFill>
                  <a:prstClr val="white"/>
                </a:solidFill>
                <a:latin typeface="Myriad Pro"/>
              </a:rPr>
              <a:t>A </a:t>
            </a:r>
            <a:r>
              <a:rPr lang="en-AU" dirty="0">
                <a:solidFill>
                  <a:prstClr val="white"/>
                </a:solidFill>
                <a:latin typeface="Myriad Pro"/>
              </a:rPr>
              <a:t>Universe from Nothing: Why There Is Something Rather Than </a:t>
            </a:r>
            <a:r>
              <a:rPr lang="en-AU" dirty="0" smtClean="0">
                <a:solidFill>
                  <a:prstClr val="white"/>
                </a:solidFill>
                <a:latin typeface="Myriad Pro"/>
              </a:rPr>
              <a:t>Nothing, Atria </a:t>
            </a:r>
            <a:r>
              <a:rPr lang="en-AU" dirty="0">
                <a:solidFill>
                  <a:prstClr val="white"/>
                </a:solidFill>
                <a:latin typeface="Myriad Pro"/>
              </a:rPr>
              <a:t>Books </a:t>
            </a:r>
            <a:r>
              <a:rPr lang="en-AU" dirty="0" smtClean="0">
                <a:solidFill>
                  <a:prstClr val="white"/>
                </a:solidFill>
                <a:latin typeface="Myriad Pro"/>
              </a:rPr>
              <a:t>2012 </a:t>
            </a:r>
            <a:endParaRPr lang="en-US" dirty="0">
              <a:solidFill>
                <a:prstClr val="white"/>
              </a:solidFill>
              <a:latin typeface="Myriad Pro"/>
            </a:endParaRPr>
          </a:p>
        </p:txBody>
      </p:sp>
      <p:pic>
        <p:nvPicPr>
          <p:cNvPr id="2" name="Picture 1"/>
          <p:cNvPicPr>
            <a:picLocks noChangeAspect="1"/>
          </p:cNvPicPr>
          <p:nvPr/>
        </p:nvPicPr>
        <p:blipFill rotWithShape="1">
          <a:blip r:embed="rId4"/>
          <a:srcRect t="12272" r="15245"/>
          <a:stretch/>
        </p:blipFill>
        <p:spPr>
          <a:xfrm>
            <a:off x="5946026" y="934496"/>
            <a:ext cx="2122802" cy="2930612"/>
          </a:xfrm>
          <a:prstGeom prst="rect">
            <a:avLst/>
          </a:prstGeom>
          <a:ln w="44450">
            <a:solidFill>
              <a:schemeClr val="bg1"/>
            </a:solidFill>
          </a:ln>
        </p:spPr>
      </p:pic>
    </p:spTree>
    <p:extLst>
      <p:ext uri="{BB962C8B-B14F-4D97-AF65-F5344CB8AC3E}">
        <p14:creationId xmlns:p14="http://schemas.microsoft.com/office/powerpoint/2010/main" val="4094702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13315" name="AutoShape 1"/>
          <p:cNvSpPr>
            <a:spLocks/>
          </p:cNvSpPr>
          <p:nvPr/>
        </p:nvSpPr>
        <p:spPr bwMode="auto">
          <a:xfrm>
            <a:off x="1009650" y="1403350"/>
            <a:ext cx="7318495" cy="3103563"/>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close/>
              </a:path>
            </a:pathLst>
          </a:custGeom>
          <a:noFill/>
          <a:ln w="12700">
            <a:noFill/>
            <a:miter lim="0"/>
            <a:headEnd/>
            <a:tailEnd/>
          </a:ln>
        </p:spPr>
        <p:txBody>
          <a:bodyPr lIns="0" tIns="0" rIns="0" bIns="0" anchor="ctr"/>
          <a:lstStyle/>
          <a:p>
            <a:pPr marL="514350" indent="-514350">
              <a:buFont typeface="+mj-lt"/>
              <a:buAutoNum type="arabicPeriod"/>
            </a:pPr>
            <a:r>
              <a:rPr lang="en-AU" sz="2800" b="1" dirty="0" smtClean="0">
                <a:solidFill>
                  <a:prstClr val="white"/>
                </a:solidFill>
                <a:effectLst>
                  <a:outerShdw blurRad="38100" dist="38100" dir="2700000" algn="tl">
                    <a:srgbClr val="000000">
                      <a:alpha val="43137"/>
                    </a:srgbClr>
                  </a:outerShdw>
                </a:effectLst>
              </a:rPr>
              <a:t>Where </a:t>
            </a:r>
            <a:r>
              <a:rPr lang="en-AU" sz="2800" b="1" dirty="0">
                <a:solidFill>
                  <a:prstClr val="white"/>
                </a:solidFill>
                <a:effectLst>
                  <a:outerShdw blurRad="38100" dist="38100" dir="2700000" algn="tl">
                    <a:srgbClr val="000000">
                      <a:alpha val="43137"/>
                    </a:srgbClr>
                  </a:outerShdw>
                </a:effectLst>
              </a:rPr>
              <a:t>did the Universe come from</a:t>
            </a:r>
            <a:r>
              <a:rPr lang="en-AU" sz="2800" b="1" dirty="0" smtClean="0">
                <a:solidFill>
                  <a:prstClr val="white"/>
                </a:solidFill>
                <a:effectLst>
                  <a:outerShdw blurRad="38100" dist="38100" dir="2700000" algn="tl">
                    <a:srgbClr val="000000">
                      <a:alpha val="43137"/>
                    </a:srgbClr>
                  </a:outerShdw>
                </a:effectLst>
              </a:rPr>
              <a:t>?</a:t>
            </a:r>
            <a:endParaRPr lang="en-US" sz="2800" b="1" dirty="0" smtClean="0">
              <a:solidFill>
                <a:prstClr val="white"/>
              </a:solidFill>
              <a:effectLst>
                <a:outerShdw blurRad="38100" dist="38100" dir="2700000" algn="tl">
                  <a:srgbClr val="000000">
                    <a:alpha val="43137"/>
                  </a:srgbClr>
                </a:outerShdw>
              </a:effectLst>
            </a:endParaRPr>
          </a:p>
          <a:p>
            <a:pPr marL="514350" indent="-514350">
              <a:buFont typeface="+mj-lt"/>
              <a:buAutoNum type="arabicPeriod"/>
            </a:pPr>
            <a:r>
              <a:rPr lang="en-US" sz="2800" b="1" dirty="0" smtClean="0">
                <a:solidFill>
                  <a:prstClr val="white"/>
                </a:solidFill>
                <a:effectLst>
                  <a:outerShdw blurRad="38100" dist="38100" dir="2700000" algn="tl">
                    <a:srgbClr val="000000">
                      <a:alpha val="43137"/>
                    </a:srgbClr>
                  </a:outerShdw>
                </a:effectLst>
                <a:sym typeface="Symbol" panose="05050102010706020507" pitchFamily="18" charset="2"/>
              </a:rPr>
              <a:t>How </a:t>
            </a:r>
            <a:r>
              <a:rPr lang="en-US" sz="2800" b="1" dirty="0">
                <a:solidFill>
                  <a:prstClr val="white"/>
                </a:solidFill>
                <a:effectLst>
                  <a:outerShdw blurRad="38100" dist="38100" dir="2700000" algn="tl">
                    <a:srgbClr val="000000">
                      <a:alpha val="43137"/>
                    </a:srgbClr>
                  </a:outerShdw>
                </a:effectLst>
                <a:sym typeface="Symbol" panose="05050102010706020507" pitchFamily="18" charset="2"/>
              </a:rPr>
              <a:t>did nothing explode</a:t>
            </a:r>
            <a:r>
              <a:rPr lang="en-US" sz="2800" b="1" dirty="0" smtClean="0">
                <a:solidFill>
                  <a:prstClr val="white"/>
                </a:solidFill>
                <a:effectLst>
                  <a:outerShdw blurRad="38100" dist="38100" dir="2700000" algn="tl">
                    <a:srgbClr val="000000">
                      <a:alpha val="43137"/>
                    </a:srgbClr>
                  </a:outerShdw>
                </a:effectLst>
                <a:sym typeface="Symbol" panose="05050102010706020507" pitchFamily="18" charset="2"/>
              </a:rPr>
              <a:t>?</a:t>
            </a:r>
            <a:endParaRPr lang="en-US" sz="2800" b="1" dirty="0" smtClean="0">
              <a:solidFill>
                <a:prstClr val="white"/>
              </a:solidFill>
              <a:effectLst>
                <a:outerShdw blurRad="38100" dist="38100" dir="2700000" algn="tl">
                  <a:srgbClr val="000000">
                    <a:alpha val="43137"/>
                  </a:srgbClr>
                </a:outerShdw>
              </a:effectLst>
            </a:endParaRPr>
          </a:p>
          <a:p>
            <a:pPr marL="514350" indent="-514350">
              <a:buFont typeface="+mj-lt"/>
              <a:buAutoNum type="arabicPeriod"/>
            </a:pPr>
            <a:r>
              <a:rPr lang="en-AU" sz="2800" b="1" dirty="0">
                <a:solidFill>
                  <a:prstClr val="white"/>
                </a:solidFill>
                <a:effectLst>
                  <a:outerShdw blurRad="38100" dist="38100" dir="2700000" algn="tl">
                    <a:srgbClr val="000000">
                      <a:alpha val="43137"/>
                    </a:srgbClr>
                  </a:outerShdw>
                </a:effectLst>
              </a:rPr>
              <a:t>How did stars and galaxies form</a:t>
            </a:r>
            <a:r>
              <a:rPr lang="en-AU" sz="2800" b="1" dirty="0" smtClean="0">
                <a:solidFill>
                  <a:prstClr val="white"/>
                </a:solidFill>
                <a:effectLst>
                  <a:outerShdw blurRad="38100" dist="38100" dir="2700000" algn="tl">
                    <a:srgbClr val="000000">
                      <a:alpha val="43137"/>
                    </a:srgbClr>
                  </a:outerShdw>
                </a:effectLst>
              </a:rPr>
              <a:t>?</a:t>
            </a:r>
          </a:p>
          <a:p>
            <a:pPr marL="514350" indent="-514350">
              <a:buFont typeface="+mj-lt"/>
              <a:buAutoNum type="arabicPeriod"/>
            </a:pPr>
            <a:r>
              <a:rPr lang="en-AU" sz="2800" b="1" dirty="0" smtClean="0">
                <a:solidFill>
                  <a:prstClr val="white"/>
                </a:solidFill>
                <a:effectLst>
                  <a:outerShdw blurRad="38100" dist="38100" dir="2700000" algn="tl">
                    <a:srgbClr val="000000">
                      <a:alpha val="43137"/>
                    </a:srgbClr>
                  </a:outerShdw>
                </a:effectLst>
              </a:rPr>
              <a:t>Why does CMB ‘light’ cast </a:t>
            </a:r>
            <a:r>
              <a:rPr lang="en-AU" sz="2800" b="1" dirty="0">
                <a:solidFill>
                  <a:prstClr val="white"/>
                </a:solidFill>
                <a:effectLst>
                  <a:outerShdw blurRad="38100" dist="38100" dir="2700000" algn="tl">
                    <a:srgbClr val="000000">
                      <a:alpha val="43137"/>
                    </a:srgbClr>
                  </a:outerShdw>
                </a:effectLst>
              </a:rPr>
              <a:t>no shadows? </a:t>
            </a:r>
            <a:endParaRPr lang="en-AU" sz="2800" b="1" dirty="0" smtClean="0">
              <a:solidFill>
                <a:prstClr val="white"/>
              </a:solidFill>
              <a:effectLst>
                <a:outerShdw blurRad="38100" dist="38100" dir="2700000" algn="tl">
                  <a:srgbClr val="000000">
                    <a:alpha val="43137"/>
                  </a:srgbClr>
                </a:outerShdw>
              </a:effectLst>
            </a:endParaRPr>
          </a:p>
          <a:p>
            <a:pPr marL="514350" indent="-514350">
              <a:buFont typeface="+mj-lt"/>
              <a:buAutoNum type="arabicPeriod"/>
            </a:pPr>
            <a:r>
              <a:rPr lang="en-AU" sz="2800" b="1" dirty="0" smtClean="0">
                <a:solidFill>
                  <a:prstClr val="white"/>
                </a:solidFill>
                <a:effectLst>
                  <a:outerShdw blurRad="38100" dist="38100" dir="2700000" algn="tl">
                    <a:srgbClr val="000000">
                      <a:alpha val="43137"/>
                    </a:srgbClr>
                  </a:outerShdw>
                </a:effectLst>
              </a:rPr>
              <a:t>Why the </a:t>
            </a:r>
            <a:r>
              <a:rPr lang="en-AU" sz="2800" b="1" dirty="0">
                <a:solidFill>
                  <a:prstClr val="white"/>
                </a:solidFill>
                <a:effectLst>
                  <a:outerShdw blurRad="38100" dist="38100" dir="2700000" algn="tl">
                    <a:srgbClr val="000000">
                      <a:alpha val="43137"/>
                    </a:srgbClr>
                  </a:outerShdw>
                </a:effectLst>
              </a:rPr>
              <a:t>‘Axis of Evil</a:t>
            </a:r>
            <a:r>
              <a:rPr lang="en-AU" sz="2800" b="1" dirty="0" smtClean="0">
                <a:solidFill>
                  <a:prstClr val="white"/>
                </a:solidFill>
                <a:effectLst>
                  <a:outerShdw blurRad="38100" dist="38100" dir="2700000" algn="tl">
                    <a:srgbClr val="000000">
                      <a:alpha val="43137"/>
                    </a:srgbClr>
                  </a:outerShdw>
                </a:effectLst>
              </a:rPr>
              <a:t>’?</a:t>
            </a:r>
          </a:p>
          <a:p>
            <a:pPr marL="514350" indent="-514350">
              <a:buFont typeface="+mj-lt"/>
              <a:buAutoNum type="arabicPeriod"/>
            </a:pPr>
            <a:r>
              <a:rPr lang="en-AU" sz="2800" b="1" dirty="0" smtClean="0">
                <a:solidFill>
                  <a:prstClr val="white"/>
                </a:solidFill>
                <a:effectLst>
                  <a:outerShdw blurRad="38100" dist="38100" dir="2700000" algn="tl">
                    <a:srgbClr val="000000">
                      <a:alpha val="43137"/>
                    </a:srgbClr>
                  </a:outerShdw>
                </a:effectLst>
              </a:rPr>
              <a:t>What about expansion </a:t>
            </a:r>
            <a:r>
              <a:rPr lang="en-AU" sz="2800" b="1" dirty="0">
                <a:solidFill>
                  <a:prstClr val="white"/>
                </a:solidFill>
                <a:effectLst>
                  <a:outerShdw blurRad="38100" dist="38100" dir="2700000" algn="tl">
                    <a:srgbClr val="000000">
                      <a:alpha val="43137"/>
                    </a:srgbClr>
                  </a:outerShdw>
                </a:effectLst>
              </a:rPr>
              <a:t>of </a:t>
            </a:r>
            <a:r>
              <a:rPr lang="en-AU" sz="2800" b="1" dirty="0" smtClean="0">
                <a:solidFill>
                  <a:prstClr val="white"/>
                </a:solidFill>
                <a:effectLst>
                  <a:outerShdw blurRad="38100" dist="38100" dir="2700000" algn="tl">
                    <a:srgbClr val="000000">
                      <a:alpha val="43137"/>
                    </a:srgbClr>
                  </a:outerShdw>
                </a:effectLst>
              </a:rPr>
              <a:t>space?</a:t>
            </a:r>
          </a:p>
          <a:p>
            <a:pPr marL="514350" indent="-514350">
              <a:buFont typeface="+mj-lt"/>
              <a:buAutoNum type="arabicPeriod"/>
            </a:pPr>
            <a:r>
              <a:rPr lang="en-AU" sz="2800" b="1" dirty="0" smtClean="0">
                <a:solidFill>
                  <a:prstClr val="white"/>
                </a:solidFill>
                <a:effectLst>
                  <a:outerShdw blurRad="38100" dist="38100" dir="2700000" algn="tl">
                    <a:srgbClr val="000000">
                      <a:alpha val="43137"/>
                    </a:srgbClr>
                  </a:outerShdw>
                </a:effectLst>
              </a:rPr>
              <a:t>...</a:t>
            </a:r>
            <a:endParaRPr lang="en-AU" sz="2800" b="1" dirty="0">
              <a:solidFill>
                <a:prstClr val="white"/>
              </a:solidFill>
              <a:effectLst>
                <a:outerShdw blurRad="38100" dist="38100" dir="2700000" algn="tl">
                  <a:srgbClr val="000000">
                    <a:alpha val="43137"/>
                  </a:srgbClr>
                </a:outerShdw>
              </a:effectLst>
            </a:endParaRPr>
          </a:p>
        </p:txBody>
      </p:sp>
      <p:sp>
        <p:nvSpPr>
          <p:cNvPr id="2" name="Rectangle 1"/>
          <p:cNvSpPr/>
          <p:nvPr/>
        </p:nvSpPr>
        <p:spPr>
          <a:xfrm>
            <a:off x="1389324" y="472533"/>
            <a:ext cx="6448881" cy="769441"/>
          </a:xfrm>
          <a:prstGeom prst="rect">
            <a:avLst/>
          </a:prstGeom>
        </p:spPr>
        <p:txBody>
          <a:bodyPr wrap="none">
            <a:spAutoFit/>
          </a:bodyPr>
          <a:lstStyle/>
          <a:p>
            <a:r>
              <a:rPr lang="en-AU" sz="4400" b="1" dirty="0" smtClean="0">
                <a:solidFill>
                  <a:prstClr val="white"/>
                </a:solidFill>
                <a:latin typeface="Calibri"/>
                <a:ea typeface="ＭＳ Ｐゴシック" charset="-128"/>
              </a:rPr>
              <a:t>Darkness </a:t>
            </a:r>
            <a:r>
              <a:rPr lang="en-AU" sz="4400" b="1" dirty="0" smtClean="0">
                <a:solidFill>
                  <a:prstClr val="white"/>
                </a:solidFill>
                <a:latin typeface="Calibri"/>
                <a:ea typeface="ＭＳ Ｐゴシック" charset="-128"/>
                <a:sym typeface="Symbol" panose="05050102010706020507" pitchFamily="18" charset="2"/>
              </a:rPr>
              <a:t> fudge factors</a:t>
            </a:r>
            <a:r>
              <a:rPr lang="en-AU" sz="4400" b="1" dirty="0" smtClean="0">
                <a:solidFill>
                  <a:prstClr val="white"/>
                </a:solidFill>
                <a:latin typeface="Calibri"/>
                <a:ea typeface="ＭＳ Ｐゴシック" charset="-128"/>
              </a:rPr>
              <a:t> </a:t>
            </a:r>
            <a:endParaRPr lang="en-US" dirty="0">
              <a:solidFill>
                <a:prstClr val="white"/>
              </a:solidFill>
            </a:endParaRPr>
          </a:p>
        </p:txBody>
      </p:sp>
    </p:spTree>
    <p:extLst>
      <p:ext uri="{BB962C8B-B14F-4D97-AF65-F5344CB8AC3E}">
        <p14:creationId xmlns:p14="http://schemas.microsoft.com/office/powerpoint/2010/main" val="15284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animEffect transition="in" filter="wipe(down)">
                                      <p:cBhvr>
                                        <p:cTn id="7" dur="500"/>
                                        <p:tgtEl>
                                          <p:spTgt spid="133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3315">
                                            <p:txEl>
                                              <p:pRg st="1" end="1"/>
                                            </p:txEl>
                                          </p:spTgt>
                                        </p:tgtEl>
                                        <p:attrNameLst>
                                          <p:attrName>style.visibility</p:attrName>
                                        </p:attrNameLst>
                                      </p:cBhvr>
                                      <p:to>
                                        <p:strVal val="visible"/>
                                      </p:to>
                                    </p:set>
                                    <p:animEffect transition="in" filter="wipe(down)">
                                      <p:cBhvr>
                                        <p:cTn id="12" dur="500"/>
                                        <p:tgtEl>
                                          <p:spTgt spid="1331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3315">
                                            <p:txEl>
                                              <p:pRg st="2" end="2"/>
                                            </p:txEl>
                                          </p:spTgt>
                                        </p:tgtEl>
                                        <p:attrNameLst>
                                          <p:attrName>style.visibility</p:attrName>
                                        </p:attrNameLst>
                                      </p:cBhvr>
                                      <p:to>
                                        <p:strVal val="visible"/>
                                      </p:to>
                                    </p:set>
                                    <p:animEffect transition="in" filter="wipe(down)">
                                      <p:cBhvr>
                                        <p:cTn id="17" dur="500"/>
                                        <p:tgtEl>
                                          <p:spTgt spid="1331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3315">
                                            <p:txEl>
                                              <p:pRg st="3" end="3"/>
                                            </p:txEl>
                                          </p:spTgt>
                                        </p:tgtEl>
                                        <p:attrNameLst>
                                          <p:attrName>style.visibility</p:attrName>
                                        </p:attrNameLst>
                                      </p:cBhvr>
                                      <p:to>
                                        <p:strVal val="visible"/>
                                      </p:to>
                                    </p:set>
                                    <p:animEffect transition="in" filter="wipe(down)">
                                      <p:cBhvr>
                                        <p:cTn id="22" dur="500"/>
                                        <p:tgtEl>
                                          <p:spTgt spid="1331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3315">
                                            <p:txEl>
                                              <p:pRg st="4" end="4"/>
                                            </p:txEl>
                                          </p:spTgt>
                                        </p:tgtEl>
                                        <p:attrNameLst>
                                          <p:attrName>style.visibility</p:attrName>
                                        </p:attrNameLst>
                                      </p:cBhvr>
                                      <p:to>
                                        <p:strVal val="visible"/>
                                      </p:to>
                                    </p:set>
                                    <p:animEffect transition="in" filter="wipe(down)">
                                      <p:cBhvr>
                                        <p:cTn id="27" dur="500"/>
                                        <p:tgtEl>
                                          <p:spTgt spid="1331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3315">
                                            <p:txEl>
                                              <p:pRg st="5" end="5"/>
                                            </p:txEl>
                                          </p:spTgt>
                                        </p:tgtEl>
                                        <p:attrNameLst>
                                          <p:attrName>style.visibility</p:attrName>
                                        </p:attrNameLst>
                                      </p:cBhvr>
                                      <p:to>
                                        <p:strVal val="visible"/>
                                      </p:to>
                                    </p:set>
                                    <p:animEffect transition="in" filter="wipe(down)">
                                      <p:cBhvr>
                                        <p:cTn id="32" dur="500"/>
                                        <p:tgtEl>
                                          <p:spTgt spid="1331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3315">
                                            <p:txEl>
                                              <p:pRg st="6" end="6"/>
                                            </p:txEl>
                                          </p:spTgt>
                                        </p:tgtEl>
                                        <p:attrNameLst>
                                          <p:attrName>style.visibility</p:attrName>
                                        </p:attrNameLst>
                                      </p:cBhvr>
                                      <p:to>
                                        <p:strVal val="visible"/>
                                      </p:to>
                                    </p:set>
                                    <p:animEffect transition="in" filter="wipe(down)">
                                      <p:cBhvr>
                                        <p:cTn id="37" dur="500"/>
                                        <p:tgtEl>
                                          <p:spTgt spid="1331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build="p" advAuto="100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6" name="AutoShape 1"/>
          <p:cNvSpPr>
            <a:spLocks/>
          </p:cNvSpPr>
          <p:nvPr/>
        </p:nvSpPr>
        <p:spPr bwMode="auto">
          <a:xfrm>
            <a:off x="915988" y="501650"/>
            <a:ext cx="7312025" cy="3749675"/>
          </a:xfrm>
          <a:custGeom>
            <a:avLst/>
            <a:gdLst>
              <a:gd name="T0" fmla="*/ 3656013 w 21600"/>
              <a:gd name="T1" fmla="*/ 1874838 h 21600"/>
              <a:gd name="T2" fmla="*/ 3656013 w 21600"/>
              <a:gd name="T3" fmla="*/ 1874838 h 21600"/>
              <a:gd name="T4" fmla="*/ 3656013 w 21600"/>
              <a:gd name="T5" fmla="*/ 1874838 h 21600"/>
              <a:gd name="T6" fmla="*/ 3656013 w 21600"/>
              <a:gd name="T7" fmla="*/ 1874838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close/>
              </a:path>
            </a:pathLst>
          </a:custGeom>
          <a:noFill/>
          <a:ln w="12700">
            <a:noFill/>
            <a:miter lim="0"/>
            <a:headEnd/>
            <a:tailEnd/>
          </a:ln>
          <a:effectLst>
            <a:outerShdw blurRad="88900" dist="38100" dir="2700000" algn="tl" rotWithShape="0">
              <a:prstClr val="black">
                <a:alpha val="90000"/>
              </a:prstClr>
            </a:outerShdw>
          </a:effectLst>
        </p:spPr>
        <p:txBody>
          <a:bodyPr lIns="0" tIns="0" rIns="0" bIns="0" anchor="ctr"/>
          <a:lstStyle/>
          <a:p>
            <a:pPr marL="39688" algn="ctr" defTabSz="914400">
              <a:lnSpc>
                <a:spcPts val="3800"/>
              </a:lnSpc>
              <a:spcAft>
                <a:spcPts val="600"/>
              </a:spcAft>
              <a:buClr>
                <a:srgbClr val="FFFFFF"/>
              </a:buClr>
              <a:buFont typeface="Frutiger 55 Roman" charset="0"/>
              <a:buNone/>
              <a:defRPr/>
            </a:pPr>
            <a:r>
              <a:rPr lang="en-US" sz="3600" b="1" dirty="0">
                <a:solidFill>
                  <a:schemeClr val="bg1"/>
                </a:solidFill>
                <a:latin typeface="Myriad Pro" panose="020B0503030403020204" pitchFamily="34" charset="0"/>
              </a:rPr>
              <a:t>1. Where did the Universe come from?</a:t>
            </a:r>
            <a:endParaRPr lang="en-US" sz="3500" dirty="0">
              <a:solidFill>
                <a:schemeClr val="bg1"/>
              </a:solidFill>
              <a:latin typeface="Myriad Pro" panose="020B0503030403020204" pitchFamily="34" charset="0"/>
              <a:sym typeface="Verlag Book" charset="0"/>
            </a:endParaRPr>
          </a:p>
        </p:txBody>
      </p:sp>
    </p:spTree>
    <p:extLst>
      <p:ext uri="{BB962C8B-B14F-4D97-AF65-F5344CB8AC3E}">
        <p14:creationId xmlns:p14="http://schemas.microsoft.com/office/powerpoint/2010/main" val="322983896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6" name="AutoShape 1"/>
          <p:cNvSpPr>
            <a:spLocks/>
          </p:cNvSpPr>
          <p:nvPr/>
        </p:nvSpPr>
        <p:spPr bwMode="auto">
          <a:xfrm>
            <a:off x="3314700" y="501650"/>
            <a:ext cx="4913313" cy="3749675"/>
          </a:xfrm>
          <a:custGeom>
            <a:avLst/>
            <a:gdLst>
              <a:gd name="T0" fmla="*/ 3656013 w 21600"/>
              <a:gd name="T1" fmla="*/ 1874838 h 21600"/>
              <a:gd name="T2" fmla="*/ 3656013 w 21600"/>
              <a:gd name="T3" fmla="*/ 1874838 h 21600"/>
              <a:gd name="T4" fmla="*/ 3656013 w 21600"/>
              <a:gd name="T5" fmla="*/ 1874838 h 21600"/>
              <a:gd name="T6" fmla="*/ 3656013 w 21600"/>
              <a:gd name="T7" fmla="*/ 1874838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close/>
              </a:path>
            </a:pathLst>
          </a:custGeom>
          <a:noFill/>
          <a:ln w="12700">
            <a:noFill/>
            <a:miter lim="0"/>
            <a:headEnd/>
            <a:tailEnd/>
          </a:ln>
          <a:effectLst>
            <a:outerShdw blurRad="88900" dist="38100" dir="2700000" algn="tl" rotWithShape="0">
              <a:prstClr val="black">
                <a:alpha val="90000"/>
              </a:prstClr>
            </a:outerShdw>
          </a:effectLst>
        </p:spPr>
        <p:txBody>
          <a:bodyPr lIns="0" tIns="0" rIns="0" bIns="0" anchor="ctr"/>
          <a:lstStyle/>
          <a:p>
            <a:pPr marL="0" indent="0" algn="ctr">
              <a:buNone/>
            </a:pPr>
            <a:r>
              <a:rPr lang="en-US" sz="3200" b="1" i="1" dirty="0" smtClean="0">
                <a:solidFill>
                  <a:schemeClr val="bg1"/>
                </a:solidFill>
                <a:latin typeface="Myriad Pro" panose="020B0503030403020204" pitchFamily="34" charset="0"/>
              </a:rPr>
              <a:t>‘</a:t>
            </a:r>
            <a:r>
              <a:rPr lang="en-US" sz="3200" b="1" i="1" dirty="0">
                <a:solidFill>
                  <a:schemeClr val="bg1"/>
                </a:solidFill>
                <a:latin typeface="Myriad Pro" panose="020B0503030403020204" pitchFamily="34" charset="0"/>
              </a:rPr>
              <a:t>We’ve done the </a:t>
            </a:r>
            <a:r>
              <a:rPr lang="en-US" sz="3200" b="1" i="1" dirty="0" smtClean="0">
                <a:solidFill>
                  <a:schemeClr val="bg1"/>
                </a:solidFill>
                <a:latin typeface="Myriad Pro" panose="020B0503030403020204" pitchFamily="34" charset="0"/>
              </a:rPr>
              <a:t>measurement … It’s </a:t>
            </a:r>
            <a:r>
              <a:rPr lang="en-US" sz="3200" b="1" i="1" dirty="0">
                <a:solidFill>
                  <a:schemeClr val="bg1"/>
                </a:solidFill>
                <a:latin typeface="Myriad Pro" panose="020B0503030403020204" pitchFamily="34" charset="0"/>
              </a:rPr>
              <a:t>not going to get any better.’</a:t>
            </a:r>
          </a:p>
        </p:txBody>
      </p:sp>
      <p:sp>
        <p:nvSpPr>
          <p:cNvPr id="4" name="AutoShape 1"/>
          <p:cNvSpPr>
            <a:spLocks/>
          </p:cNvSpPr>
          <p:nvPr/>
        </p:nvSpPr>
        <p:spPr bwMode="auto">
          <a:xfrm>
            <a:off x="915988" y="4085282"/>
            <a:ext cx="7312025" cy="1032934"/>
          </a:xfrm>
          <a:custGeom>
            <a:avLst/>
            <a:gdLst>
              <a:gd name="T0" fmla="*/ 1237631888 w 21600"/>
              <a:gd name="T1" fmla="*/ 1745967 h 21600"/>
              <a:gd name="T2" fmla="*/ 1237631888 w 21600"/>
              <a:gd name="T3" fmla="*/ 1745967 h 21600"/>
              <a:gd name="T4" fmla="*/ 1237631888 w 21600"/>
              <a:gd name="T5" fmla="*/ 1745967 h 21600"/>
              <a:gd name="T6" fmla="*/ 1237631888 w 21600"/>
              <a:gd name="T7" fmla="*/ 174596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close/>
              </a:path>
            </a:pathLst>
          </a:custGeom>
          <a:noFill/>
          <a:ln w="12700">
            <a:noFill/>
            <a:miter lim="0"/>
            <a:headEnd/>
            <a:tailEnd/>
          </a:ln>
          <a:effectLst>
            <a:outerShdw blurRad="88900" dist="38100" dir="2700000" algn="tl" rotWithShape="0">
              <a:prstClr val="black">
                <a:alpha val="90000"/>
              </a:prstClr>
            </a:outerShdw>
          </a:effectLst>
        </p:spPr>
        <p:txBody>
          <a:bodyPr lIns="0" tIns="0" rIns="0" bIns="0" anchor="ctr"/>
          <a:lstStyle/>
          <a:p>
            <a:pPr marL="39688" algn="r" defTabSz="914400">
              <a:lnSpc>
                <a:spcPts val="2300"/>
              </a:lnSpc>
              <a:buClr>
                <a:srgbClr val="FFFFFF"/>
              </a:buClr>
              <a:defRPr/>
            </a:pPr>
            <a:r>
              <a:rPr lang="en-US" sz="2400" dirty="0" err="1">
                <a:solidFill>
                  <a:schemeClr val="bg1"/>
                </a:solidFill>
                <a:effectLst>
                  <a:outerShdw blurRad="38100" dist="38100" dir="2700000" algn="tl">
                    <a:srgbClr val="000000">
                      <a:alpha val="43137"/>
                    </a:srgbClr>
                  </a:outerShdw>
                </a:effectLst>
                <a:latin typeface="Myriad Pro" panose="020B0503030403020204" pitchFamily="34" charset="0"/>
                <a:cs typeface="Arial" charset="0"/>
              </a:rPr>
              <a:t>Dr</a:t>
            </a:r>
            <a:r>
              <a:rPr lang="en-US" sz="2400" dirty="0">
                <a:solidFill>
                  <a:schemeClr val="bg1"/>
                </a:solidFill>
                <a:effectLst>
                  <a:outerShdw blurRad="38100" dist="38100" dir="2700000" algn="tl">
                    <a:srgbClr val="000000">
                      <a:alpha val="43137"/>
                    </a:srgbClr>
                  </a:outerShdw>
                </a:effectLst>
                <a:latin typeface="Myriad Pro" panose="020B0503030403020204" pitchFamily="34" charset="0"/>
                <a:cs typeface="Arial" charset="0"/>
              </a:rPr>
              <a:t> </a:t>
            </a:r>
            <a:r>
              <a:rPr lang="en-AU" sz="2400" dirty="0">
                <a:solidFill>
                  <a:schemeClr val="bg1"/>
                </a:solidFill>
                <a:effectLst>
                  <a:outerShdw blurRad="38100" dist="38100" dir="2700000" algn="tl">
                    <a:srgbClr val="000000">
                      <a:alpha val="43137"/>
                    </a:srgbClr>
                  </a:outerShdw>
                </a:effectLst>
                <a:latin typeface="Myriad Pro" panose="020B0503030403020204" pitchFamily="34" charset="0"/>
              </a:rPr>
              <a:t>Charles L. Bennett</a:t>
            </a:r>
            <a:r>
              <a:rPr lang="en-US" sz="2400" dirty="0">
                <a:solidFill>
                  <a:schemeClr val="bg1"/>
                </a:solidFill>
                <a:effectLst>
                  <a:outerShdw blurRad="38100" dist="38100" dir="2700000" algn="tl">
                    <a:srgbClr val="000000">
                      <a:alpha val="43137"/>
                    </a:srgbClr>
                  </a:outerShdw>
                </a:effectLst>
                <a:latin typeface="Myriad Pro" panose="020B0503030403020204" pitchFamily="34" charset="0"/>
                <a:cs typeface="Arial" charset="0"/>
              </a:rPr>
              <a:t>, </a:t>
            </a:r>
            <a:r>
              <a:rPr lang="en-US" sz="2400" dirty="0" smtClean="0">
                <a:solidFill>
                  <a:schemeClr val="bg1"/>
                </a:solidFill>
                <a:effectLst>
                  <a:outerShdw blurRad="38100" dist="38100" dir="2700000" algn="tl">
                    <a:srgbClr val="000000">
                      <a:alpha val="43137"/>
                    </a:srgbClr>
                  </a:outerShdw>
                </a:effectLst>
                <a:latin typeface="Myriad Pro" panose="020B0503030403020204" pitchFamily="34" charset="0"/>
                <a:cs typeface="Arial" charset="0"/>
              </a:rPr>
              <a:t>astrophysicist; quoted in </a:t>
            </a:r>
            <a:r>
              <a:rPr lang="en-US" sz="2400" dirty="0" smtClean="0">
                <a:solidFill>
                  <a:schemeClr val="bg1"/>
                </a:solidFill>
                <a:effectLst>
                  <a:outerShdw blurRad="38100" dist="38100" dir="2700000" algn="tl">
                    <a:srgbClr val="000000">
                      <a:alpha val="43137"/>
                    </a:srgbClr>
                  </a:outerShdw>
                </a:effectLst>
                <a:latin typeface="Myriad Pro" panose="020B0503030403020204" pitchFamily="34" charset="0"/>
                <a:ea typeface="Times New Roman" panose="02020603050405020304" pitchFamily="18" charset="0"/>
              </a:rPr>
              <a:t>Cho</a:t>
            </a:r>
            <a:r>
              <a:rPr lang="en-US" sz="2400" dirty="0">
                <a:solidFill>
                  <a:schemeClr val="bg1"/>
                </a:solidFill>
                <a:effectLst>
                  <a:outerShdw blurRad="38100" dist="38100" dir="2700000" algn="tl">
                    <a:srgbClr val="000000">
                      <a:alpha val="43137"/>
                    </a:srgbClr>
                  </a:outerShdw>
                </a:effectLst>
                <a:latin typeface="Myriad Pro" panose="020B0503030403020204" pitchFamily="34" charset="0"/>
                <a:ea typeface="Times New Roman" panose="02020603050405020304" pitchFamily="18" charset="0"/>
              </a:rPr>
              <a:t>, A., </a:t>
            </a:r>
            <a:r>
              <a:rPr lang="en-US" sz="2400" i="1" dirty="0" smtClean="0">
                <a:solidFill>
                  <a:schemeClr val="bg1"/>
                </a:solidFill>
                <a:effectLst>
                  <a:outerShdw blurRad="38100" dist="38100" dir="2700000" algn="tl">
                    <a:srgbClr val="000000">
                      <a:alpha val="43137"/>
                    </a:srgbClr>
                  </a:outerShdw>
                </a:effectLst>
                <a:latin typeface="Myriad Pro" panose="020B0503030403020204" pitchFamily="34" charset="0"/>
                <a:ea typeface="Times New Roman" panose="02020603050405020304" pitchFamily="18" charset="0"/>
              </a:rPr>
              <a:t>Science</a:t>
            </a:r>
            <a:r>
              <a:rPr lang="en-US" sz="2400" dirty="0" smtClean="0">
                <a:solidFill>
                  <a:schemeClr val="bg1"/>
                </a:solidFill>
                <a:effectLst>
                  <a:outerShdw blurRad="38100" dist="38100" dir="2700000" algn="tl">
                    <a:srgbClr val="000000">
                      <a:alpha val="43137"/>
                    </a:srgbClr>
                  </a:outerShdw>
                </a:effectLst>
                <a:latin typeface="Myriad Pro" panose="020B0503030403020204" pitchFamily="34" charset="0"/>
                <a:ea typeface="Times New Roman" panose="02020603050405020304" pitchFamily="18" charset="0"/>
              </a:rPr>
              <a:t> </a:t>
            </a:r>
            <a:r>
              <a:rPr lang="en-US" sz="2400" b="1" dirty="0">
                <a:solidFill>
                  <a:schemeClr val="bg1"/>
                </a:solidFill>
                <a:effectLst>
                  <a:outerShdw blurRad="38100" dist="38100" dir="2700000" algn="tl">
                    <a:srgbClr val="000000">
                      <a:alpha val="43137"/>
                    </a:srgbClr>
                  </a:outerShdw>
                </a:effectLst>
                <a:latin typeface="Myriad Pro" panose="020B0503030403020204" pitchFamily="34" charset="0"/>
                <a:ea typeface="Times New Roman" panose="02020603050405020304" pitchFamily="18" charset="0"/>
              </a:rPr>
              <a:t>317</a:t>
            </a:r>
            <a:r>
              <a:rPr lang="en-US" sz="2400" dirty="0">
                <a:solidFill>
                  <a:schemeClr val="bg1"/>
                </a:solidFill>
                <a:effectLst>
                  <a:outerShdw blurRad="38100" dist="38100" dir="2700000" algn="tl">
                    <a:srgbClr val="000000">
                      <a:alpha val="43137"/>
                    </a:srgbClr>
                  </a:outerShdw>
                </a:effectLst>
                <a:latin typeface="Myriad Pro" panose="020B0503030403020204" pitchFamily="34" charset="0"/>
                <a:ea typeface="Times New Roman" panose="02020603050405020304" pitchFamily="18" charset="0"/>
              </a:rPr>
              <a:t>:1848–1850, 28 Sept 2007</a:t>
            </a:r>
            <a:endParaRPr lang="en-US" sz="2400" dirty="0">
              <a:solidFill>
                <a:schemeClr val="bg1"/>
              </a:solidFill>
              <a:effectLst>
                <a:outerShdw blurRad="38100" dist="38100" dir="2700000" algn="tl">
                  <a:srgbClr val="000000">
                    <a:alpha val="43137"/>
                  </a:srgbClr>
                </a:outerShdw>
              </a:effectLst>
              <a:latin typeface="Myriad Pro" panose="020B0503030403020204" pitchFamily="34" charset="0"/>
            </a:endParaRPr>
          </a:p>
          <a:p>
            <a:pPr marL="39688" algn="r" defTabSz="914400">
              <a:lnSpc>
                <a:spcPts val="2300"/>
              </a:lnSpc>
              <a:buClr>
                <a:srgbClr val="FFFFFF"/>
              </a:buClr>
              <a:defRPr/>
            </a:pPr>
            <a:endParaRPr lang="en-US" sz="2400" dirty="0">
              <a:solidFill>
                <a:schemeClr val="bg1"/>
              </a:solidFill>
              <a:effectLst>
                <a:outerShdw blurRad="38100" dist="38100" dir="2700000" algn="tl">
                  <a:srgbClr val="000000">
                    <a:alpha val="43137"/>
                  </a:srgbClr>
                </a:outerShdw>
              </a:effectLst>
              <a:latin typeface="Myriad Pro" panose="020B0503030403020204" pitchFamily="34" charset="0"/>
            </a:endParaRPr>
          </a:p>
        </p:txBody>
      </p:sp>
      <p:pic>
        <p:nvPicPr>
          <p:cNvPr id="5" name="Picture 4"/>
          <p:cNvPicPr>
            <a:picLocks noChangeAspect="1"/>
          </p:cNvPicPr>
          <p:nvPr/>
        </p:nvPicPr>
        <p:blipFill rotWithShape="1">
          <a:blip r:embed="rId4"/>
          <a:srcRect t="7453" b="19218"/>
          <a:stretch/>
        </p:blipFill>
        <p:spPr>
          <a:xfrm>
            <a:off x="1219200" y="1220547"/>
            <a:ext cx="2095500" cy="2311879"/>
          </a:xfrm>
          <a:prstGeom prst="rect">
            <a:avLst/>
          </a:prstGeom>
        </p:spPr>
      </p:pic>
    </p:spTree>
    <p:extLst>
      <p:ext uri="{BB962C8B-B14F-4D97-AF65-F5344CB8AC3E}">
        <p14:creationId xmlns:p14="http://schemas.microsoft.com/office/powerpoint/2010/main" val="385946352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6" name="AutoShape 1"/>
          <p:cNvSpPr>
            <a:spLocks/>
          </p:cNvSpPr>
          <p:nvPr/>
        </p:nvSpPr>
        <p:spPr bwMode="auto">
          <a:xfrm>
            <a:off x="3427434" y="1253018"/>
            <a:ext cx="4913313" cy="2372421"/>
          </a:xfrm>
          <a:custGeom>
            <a:avLst/>
            <a:gdLst>
              <a:gd name="T0" fmla="*/ 3656013 w 21600"/>
              <a:gd name="T1" fmla="*/ 1874838 h 21600"/>
              <a:gd name="T2" fmla="*/ 3656013 w 21600"/>
              <a:gd name="T3" fmla="*/ 1874838 h 21600"/>
              <a:gd name="T4" fmla="*/ 3656013 w 21600"/>
              <a:gd name="T5" fmla="*/ 1874838 h 21600"/>
              <a:gd name="T6" fmla="*/ 3656013 w 21600"/>
              <a:gd name="T7" fmla="*/ 1874838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close/>
              </a:path>
            </a:pathLst>
          </a:custGeom>
          <a:noFill/>
          <a:ln w="12700">
            <a:noFill/>
            <a:miter lim="0"/>
            <a:headEnd/>
            <a:tailEnd/>
          </a:ln>
          <a:effectLst>
            <a:outerShdw blurRad="88900" dist="38100" dir="2700000" algn="tl" rotWithShape="0">
              <a:prstClr val="black">
                <a:alpha val="90000"/>
              </a:prstClr>
            </a:outerShdw>
          </a:effectLst>
        </p:spPr>
        <p:txBody>
          <a:bodyPr lIns="0" tIns="0" rIns="0" bIns="0" anchor="ctr"/>
          <a:lstStyle/>
          <a:p>
            <a:pPr algn="ctr"/>
            <a:r>
              <a:rPr lang="en-US" sz="3200" b="1" i="1" dirty="0" smtClean="0">
                <a:solidFill>
                  <a:prstClr val="white"/>
                </a:solidFill>
                <a:latin typeface="Myriad Pro" panose="020B0503030403020204" pitchFamily="34" charset="0"/>
              </a:rPr>
              <a:t>‘</a:t>
            </a:r>
            <a:r>
              <a:rPr lang="en-AU" sz="3200" b="1" i="1" dirty="0">
                <a:solidFill>
                  <a:prstClr val="white"/>
                </a:solidFill>
                <a:latin typeface="Myriad Pro" panose="020B0503030403020204" pitchFamily="34" charset="0"/>
              </a:rPr>
              <a:t>Cosmology may look like a science, but it isn’t a science</a:t>
            </a:r>
            <a:r>
              <a:rPr lang="en-US" sz="3200" b="1" i="1" dirty="0" smtClean="0">
                <a:solidFill>
                  <a:prstClr val="white"/>
                </a:solidFill>
                <a:latin typeface="Myriad Pro" panose="020B0503030403020204" pitchFamily="34" charset="0"/>
              </a:rPr>
              <a:t>.’</a:t>
            </a:r>
            <a:endParaRPr lang="en-US" sz="3200" b="1" i="1" dirty="0">
              <a:solidFill>
                <a:prstClr val="white"/>
              </a:solidFill>
              <a:latin typeface="Myriad Pro" panose="020B0503030403020204" pitchFamily="34" charset="0"/>
            </a:endParaRPr>
          </a:p>
        </p:txBody>
      </p:sp>
      <p:pic>
        <p:nvPicPr>
          <p:cNvPr id="7" name="Picture 6"/>
          <p:cNvPicPr>
            <a:picLocks noChangeAspect="1"/>
          </p:cNvPicPr>
          <p:nvPr/>
        </p:nvPicPr>
        <p:blipFill>
          <a:blip r:embed="rId4"/>
          <a:stretch>
            <a:fillRect/>
          </a:stretch>
        </p:blipFill>
        <p:spPr>
          <a:xfrm>
            <a:off x="909828" y="1479339"/>
            <a:ext cx="2392393" cy="1794295"/>
          </a:xfrm>
          <a:prstGeom prst="rect">
            <a:avLst/>
          </a:prstGeom>
        </p:spPr>
      </p:pic>
      <p:pic>
        <p:nvPicPr>
          <p:cNvPr id="2" name="Picture 1"/>
          <p:cNvPicPr>
            <a:picLocks noChangeAspect="1"/>
          </p:cNvPicPr>
          <p:nvPr/>
        </p:nvPicPr>
        <p:blipFill>
          <a:blip r:embed="rId5"/>
          <a:stretch>
            <a:fillRect/>
          </a:stretch>
        </p:blipFill>
        <p:spPr>
          <a:xfrm>
            <a:off x="564812" y="3698623"/>
            <a:ext cx="8340051" cy="1444877"/>
          </a:xfrm>
          <a:prstGeom prst="rect">
            <a:avLst/>
          </a:prstGeom>
        </p:spPr>
      </p:pic>
    </p:spTree>
    <p:extLst>
      <p:ext uri="{BB962C8B-B14F-4D97-AF65-F5344CB8AC3E}">
        <p14:creationId xmlns:p14="http://schemas.microsoft.com/office/powerpoint/2010/main" val="164291393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6" name="AutoShape 1"/>
          <p:cNvSpPr>
            <a:spLocks/>
          </p:cNvSpPr>
          <p:nvPr/>
        </p:nvSpPr>
        <p:spPr bwMode="auto">
          <a:xfrm>
            <a:off x="3427434" y="1253018"/>
            <a:ext cx="4913313" cy="2372421"/>
          </a:xfrm>
          <a:custGeom>
            <a:avLst/>
            <a:gdLst>
              <a:gd name="T0" fmla="*/ 3656013 w 21600"/>
              <a:gd name="T1" fmla="*/ 1874838 h 21600"/>
              <a:gd name="T2" fmla="*/ 3656013 w 21600"/>
              <a:gd name="T3" fmla="*/ 1874838 h 21600"/>
              <a:gd name="T4" fmla="*/ 3656013 w 21600"/>
              <a:gd name="T5" fmla="*/ 1874838 h 21600"/>
              <a:gd name="T6" fmla="*/ 3656013 w 21600"/>
              <a:gd name="T7" fmla="*/ 1874838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close/>
              </a:path>
            </a:pathLst>
          </a:custGeom>
          <a:noFill/>
          <a:ln w="12700">
            <a:noFill/>
            <a:miter lim="0"/>
            <a:headEnd/>
            <a:tailEnd/>
          </a:ln>
          <a:effectLst>
            <a:outerShdw blurRad="88900" dist="38100" dir="2700000" algn="tl" rotWithShape="0">
              <a:prstClr val="black">
                <a:alpha val="90000"/>
              </a:prstClr>
            </a:outerShdw>
          </a:effectLst>
        </p:spPr>
        <p:txBody>
          <a:bodyPr lIns="0" tIns="0" rIns="0" bIns="0" anchor="ctr"/>
          <a:lstStyle/>
          <a:p>
            <a:pPr algn="ctr"/>
            <a:r>
              <a:rPr lang="en-US" sz="3200" b="1" i="1" dirty="0" smtClean="0">
                <a:solidFill>
                  <a:prstClr val="white"/>
                </a:solidFill>
                <a:latin typeface="Myriad Pro" panose="020B0503030403020204" pitchFamily="34" charset="0"/>
              </a:rPr>
              <a:t>‘</a:t>
            </a:r>
            <a:r>
              <a:rPr lang="en-US" sz="3200" b="1" i="1" dirty="0">
                <a:solidFill>
                  <a:prstClr val="white"/>
                </a:solidFill>
                <a:latin typeface="Myriad Pro" panose="020B0503030403020204" pitchFamily="34" charset="0"/>
              </a:rPr>
              <a:t>A basic tenet of science is that you can do repeatable experiments, and you can’t do that in cosmology</a:t>
            </a:r>
            <a:r>
              <a:rPr lang="en-US" sz="3200" b="1" i="1" dirty="0" smtClean="0">
                <a:solidFill>
                  <a:prstClr val="white"/>
                </a:solidFill>
                <a:latin typeface="Myriad Pro" panose="020B0503030403020204" pitchFamily="34" charset="0"/>
              </a:rPr>
              <a:t>.’</a:t>
            </a:r>
            <a:endParaRPr lang="en-US" sz="3200" b="1" i="1" dirty="0">
              <a:solidFill>
                <a:prstClr val="white"/>
              </a:solidFill>
              <a:latin typeface="Myriad Pro" panose="020B0503030403020204" pitchFamily="34" charset="0"/>
            </a:endParaRPr>
          </a:p>
        </p:txBody>
      </p:sp>
      <p:pic>
        <p:nvPicPr>
          <p:cNvPr id="7" name="Picture 6"/>
          <p:cNvPicPr>
            <a:picLocks noChangeAspect="1"/>
          </p:cNvPicPr>
          <p:nvPr/>
        </p:nvPicPr>
        <p:blipFill>
          <a:blip r:embed="rId4"/>
          <a:stretch>
            <a:fillRect/>
          </a:stretch>
        </p:blipFill>
        <p:spPr>
          <a:xfrm>
            <a:off x="909828" y="1479339"/>
            <a:ext cx="2392393" cy="1794295"/>
          </a:xfrm>
          <a:prstGeom prst="rect">
            <a:avLst/>
          </a:prstGeom>
        </p:spPr>
      </p:pic>
      <p:pic>
        <p:nvPicPr>
          <p:cNvPr id="2" name="Picture 1"/>
          <p:cNvPicPr>
            <a:picLocks noChangeAspect="1"/>
          </p:cNvPicPr>
          <p:nvPr/>
        </p:nvPicPr>
        <p:blipFill>
          <a:blip r:embed="rId5"/>
          <a:stretch>
            <a:fillRect/>
          </a:stretch>
        </p:blipFill>
        <p:spPr>
          <a:xfrm>
            <a:off x="564812" y="3698623"/>
            <a:ext cx="8340051" cy="1444877"/>
          </a:xfrm>
          <a:prstGeom prst="rect">
            <a:avLst/>
          </a:prstGeom>
        </p:spPr>
      </p:pic>
    </p:spTree>
    <p:extLst>
      <p:ext uri="{BB962C8B-B14F-4D97-AF65-F5344CB8AC3E}">
        <p14:creationId xmlns:p14="http://schemas.microsoft.com/office/powerpoint/2010/main" val="335587586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6" name="AutoShape 1"/>
          <p:cNvSpPr>
            <a:spLocks/>
          </p:cNvSpPr>
          <p:nvPr/>
        </p:nvSpPr>
        <p:spPr bwMode="auto">
          <a:xfrm>
            <a:off x="3314700" y="501650"/>
            <a:ext cx="4913313" cy="3749675"/>
          </a:xfrm>
          <a:custGeom>
            <a:avLst/>
            <a:gdLst>
              <a:gd name="T0" fmla="*/ 3656013 w 21600"/>
              <a:gd name="T1" fmla="*/ 1874838 h 21600"/>
              <a:gd name="T2" fmla="*/ 3656013 w 21600"/>
              <a:gd name="T3" fmla="*/ 1874838 h 21600"/>
              <a:gd name="T4" fmla="*/ 3656013 w 21600"/>
              <a:gd name="T5" fmla="*/ 1874838 h 21600"/>
              <a:gd name="T6" fmla="*/ 3656013 w 21600"/>
              <a:gd name="T7" fmla="*/ 1874838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close/>
              </a:path>
            </a:pathLst>
          </a:custGeom>
          <a:noFill/>
          <a:ln w="12700">
            <a:noFill/>
            <a:miter lim="0"/>
            <a:headEnd/>
            <a:tailEnd/>
          </a:ln>
          <a:effectLst>
            <a:outerShdw blurRad="88900" dist="38100" dir="2700000" algn="tl" rotWithShape="0">
              <a:prstClr val="black">
                <a:alpha val="90000"/>
              </a:prstClr>
            </a:outerShdw>
          </a:effectLst>
        </p:spPr>
        <p:txBody>
          <a:bodyPr lIns="0" tIns="0" rIns="0" bIns="0" anchor="ctr"/>
          <a:lstStyle/>
          <a:p>
            <a:pPr marL="0" indent="0" algn="ctr">
              <a:buNone/>
            </a:pPr>
            <a:r>
              <a:rPr lang="en-US" sz="3200" b="1" i="1" dirty="0">
                <a:solidFill>
                  <a:schemeClr val="bg1"/>
                </a:solidFill>
                <a:latin typeface="Myriad Pro" panose="020B0503030403020204"/>
              </a:rPr>
              <a:t>‘The goal of physics is to understand the basic dynamics of the universe</a:t>
            </a:r>
            <a:r>
              <a:rPr lang="en-US" sz="3200" b="1" i="1" dirty="0" smtClean="0">
                <a:solidFill>
                  <a:schemeClr val="bg1"/>
                </a:solidFill>
                <a:latin typeface="Myriad Pro" panose="020B0503030403020204"/>
              </a:rPr>
              <a:t>,’</a:t>
            </a:r>
            <a:endParaRPr lang="en-US" sz="3200" b="1" i="1" dirty="0">
              <a:solidFill>
                <a:schemeClr val="bg1"/>
              </a:solidFill>
              <a:latin typeface="Myriad Pro" panose="020B0503030403020204"/>
            </a:endParaRPr>
          </a:p>
        </p:txBody>
      </p:sp>
      <p:pic>
        <p:nvPicPr>
          <p:cNvPr id="7" name="Picture 6"/>
          <p:cNvPicPr>
            <a:picLocks noChangeAspect="1"/>
          </p:cNvPicPr>
          <p:nvPr/>
        </p:nvPicPr>
        <p:blipFill rotWithShape="1">
          <a:blip r:embed="rId4"/>
          <a:srcRect l="12675" t="20812" r="4939" b="-771"/>
          <a:stretch/>
        </p:blipFill>
        <p:spPr>
          <a:xfrm>
            <a:off x="1000179" y="1081054"/>
            <a:ext cx="2175680" cy="2255629"/>
          </a:xfrm>
          <a:prstGeom prst="rect">
            <a:avLst/>
          </a:prstGeom>
        </p:spPr>
      </p:pic>
      <p:sp>
        <p:nvSpPr>
          <p:cNvPr id="5" name="AutoShape 1"/>
          <p:cNvSpPr>
            <a:spLocks/>
          </p:cNvSpPr>
          <p:nvPr/>
        </p:nvSpPr>
        <p:spPr bwMode="auto">
          <a:xfrm>
            <a:off x="463463" y="3826933"/>
            <a:ext cx="8166970" cy="1032934"/>
          </a:xfrm>
          <a:custGeom>
            <a:avLst/>
            <a:gdLst>
              <a:gd name="T0" fmla="*/ 1237631888 w 21600"/>
              <a:gd name="T1" fmla="*/ 1745967 h 21600"/>
              <a:gd name="T2" fmla="*/ 1237631888 w 21600"/>
              <a:gd name="T3" fmla="*/ 1745967 h 21600"/>
              <a:gd name="T4" fmla="*/ 1237631888 w 21600"/>
              <a:gd name="T5" fmla="*/ 1745967 h 21600"/>
              <a:gd name="T6" fmla="*/ 1237631888 w 21600"/>
              <a:gd name="T7" fmla="*/ 174596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close/>
              </a:path>
            </a:pathLst>
          </a:custGeom>
          <a:noFill/>
          <a:ln w="12700">
            <a:noFill/>
            <a:miter lim="0"/>
            <a:headEnd/>
            <a:tailEnd/>
          </a:ln>
          <a:effectLst>
            <a:outerShdw blurRad="88900" dist="38100" dir="2700000" algn="tl" rotWithShape="0">
              <a:prstClr val="black">
                <a:alpha val="90000"/>
              </a:prstClr>
            </a:outerShdw>
          </a:effectLst>
        </p:spPr>
        <p:txBody>
          <a:bodyPr lIns="0" tIns="0" rIns="0" bIns="0" anchor="ctr"/>
          <a:lstStyle/>
          <a:p>
            <a:pPr marL="39688" algn="r" defTabSz="914400">
              <a:lnSpc>
                <a:spcPts val="2300"/>
              </a:lnSpc>
              <a:buClr>
                <a:srgbClr val="FFFFFF"/>
              </a:buClr>
              <a:defRPr/>
            </a:pPr>
            <a:r>
              <a:rPr lang="en-US" sz="2400" dirty="0" err="1">
                <a:solidFill>
                  <a:prstClr val="white"/>
                </a:solidFill>
                <a:latin typeface="Myriad Pro" panose="020B0503030403020204"/>
                <a:cs typeface="Arial" charset="0"/>
              </a:rPr>
              <a:t>Dr</a:t>
            </a:r>
            <a:r>
              <a:rPr lang="en-US" sz="2400" dirty="0">
                <a:solidFill>
                  <a:prstClr val="white"/>
                </a:solidFill>
                <a:latin typeface="Myriad Pro" panose="020B0503030403020204"/>
                <a:cs typeface="Arial" charset="0"/>
              </a:rPr>
              <a:t> </a:t>
            </a:r>
            <a:r>
              <a:rPr lang="en-US" sz="2400" dirty="0">
                <a:solidFill>
                  <a:prstClr val="white"/>
                </a:solidFill>
                <a:latin typeface="Myriad Pro" panose="020B0503030403020204"/>
              </a:rPr>
              <a:t>Michael S. Turner</a:t>
            </a:r>
            <a:r>
              <a:rPr lang="en-US" sz="2400" dirty="0">
                <a:solidFill>
                  <a:prstClr val="white"/>
                </a:solidFill>
                <a:latin typeface="Myriad Pro" panose="020B0503030403020204"/>
                <a:cs typeface="Arial" charset="0"/>
              </a:rPr>
              <a:t>, theoretical </a:t>
            </a:r>
            <a:r>
              <a:rPr lang="en-US" sz="2400" dirty="0" smtClean="0">
                <a:solidFill>
                  <a:prstClr val="white"/>
                </a:solidFill>
                <a:latin typeface="Myriad Pro" panose="020B0503030403020204"/>
                <a:cs typeface="Arial" charset="0"/>
              </a:rPr>
              <a:t>cosmologist</a:t>
            </a:r>
            <a:r>
              <a:rPr lang="en-US" sz="2400" dirty="0" smtClean="0">
                <a:solidFill>
                  <a:prstClr val="white"/>
                </a:solidFill>
                <a:effectLst>
                  <a:outerShdw blurRad="38100" dist="38100" dir="2700000" algn="tl">
                    <a:srgbClr val="000000">
                      <a:alpha val="43137"/>
                    </a:srgbClr>
                  </a:outerShdw>
                </a:effectLst>
                <a:latin typeface="Myriad Pro" panose="020B0503030403020204"/>
                <a:cs typeface="Arial" charset="0"/>
              </a:rPr>
              <a:t>; quoted in </a:t>
            </a:r>
            <a:r>
              <a:rPr lang="en-US" sz="2400" dirty="0" smtClean="0">
                <a:solidFill>
                  <a:prstClr val="white"/>
                </a:solidFill>
                <a:effectLst>
                  <a:outerShdw blurRad="38100" dist="38100" dir="2700000" algn="tl">
                    <a:srgbClr val="000000">
                      <a:alpha val="43137"/>
                    </a:srgbClr>
                  </a:outerShdw>
                </a:effectLst>
                <a:latin typeface="Myriad Pro" panose="020B0503030403020204"/>
                <a:ea typeface="Times New Roman" panose="02020603050405020304" pitchFamily="18" charset="0"/>
              </a:rPr>
              <a:t>Cho</a:t>
            </a:r>
            <a:r>
              <a:rPr lang="en-US" sz="2400" dirty="0">
                <a:solidFill>
                  <a:prstClr val="white"/>
                </a:solidFill>
                <a:effectLst>
                  <a:outerShdw blurRad="38100" dist="38100" dir="2700000" algn="tl">
                    <a:srgbClr val="000000">
                      <a:alpha val="43137"/>
                    </a:srgbClr>
                  </a:outerShdw>
                </a:effectLst>
                <a:latin typeface="Myriad Pro" panose="020B0503030403020204"/>
                <a:ea typeface="Times New Roman" panose="02020603050405020304" pitchFamily="18" charset="0"/>
              </a:rPr>
              <a:t>, </a:t>
            </a:r>
            <a:r>
              <a:rPr lang="en-US" sz="2400" dirty="0" smtClean="0">
                <a:solidFill>
                  <a:prstClr val="white"/>
                </a:solidFill>
                <a:effectLst>
                  <a:outerShdw blurRad="38100" dist="38100" dir="2700000" algn="tl">
                    <a:srgbClr val="000000">
                      <a:alpha val="43137"/>
                    </a:srgbClr>
                  </a:outerShdw>
                </a:effectLst>
                <a:latin typeface="Myriad Pro" panose="020B0503030403020204"/>
                <a:ea typeface="Times New Roman" panose="02020603050405020304" pitchFamily="18" charset="0"/>
              </a:rPr>
              <a:t>A., </a:t>
            </a:r>
            <a:r>
              <a:rPr lang="en-US" sz="2400" i="1" dirty="0">
                <a:solidFill>
                  <a:prstClr val="white"/>
                </a:solidFill>
                <a:effectLst>
                  <a:outerShdw blurRad="38100" dist="38100" dir="2700000" algn="tl">
                    <a:srgbClr val="000000">
                      <a:alpha val="43137"/>
                    </a:srgbClr>
                  </a:outerShdw>
                </a:effectLst>
                <a:latin typeface="Myriad Pro" panose="020B0503030403020204"/>
                <a:ea typeface="Times New Roman" panose="02020603050405020304" pitchFamily="18" charset="0"/>
              </a:rPr>
              <a:t>Science</a:t>
            </a:r>
            <a:r>
              <a:rPr lang="en-US" sz="2400" dirty="0">
                <a:solidFill>
                  <a:prstClr val="white"/>
                </a:solidFill>
                <a:effectLst>
                  <a:outerShdw blurRad="38100" dist="38100" dir="2700000" algn="tl">
                    <a:srgbClr val="000000">
                      <a:alpha val="43137"/>
                    </a:srgbClr>
                  </a:outerShdw>
                </a:effectLst>
                <a:latin typeface="Myriad Pro" panose="020B0503030403020204"/>
                <a:ea typeface="Times New Roman" panose="02020603050405020304" pitchFamily="18" charset="0"/>
              </a:rPr>
              <a:t> </a:t>
            </a:r>
            <a:r>
              <a:rPr lang="en-US" sz="2400" b="1" dirty="0">
                <a:solidFill>
                  <a:prstClr val="white"/>
                </a:solidFill>
                <a:effectLst>
                  <a:outerShdw blurRad="38100" dist="38100" dir="2700000" algn="tl">
                    <a:srgbClr val="000000">
                      <a:alpha val="43137"/>
                    </a:srgbClr>
                  </a:outerShdw>
                </a:effectLst>
                <a:latin typeface="Myriad Pro" panose="020B0503030403020204"/>
                <a:ea typeface="Times New Roman" panose="02020603050405020304" pitchFamily="18" charset="0"/>
              </a:rPr>
              <a:t>317</a:t>
            </a:r>
            <a:r>
              <a:rPr lang="en-US" sz="2400" dirty="0">
                <a:solidFill>
                  <a:prstClr val="white"/>
                </a:solidFill>
                <a:effectLst>
                  <a:outerShdw blurRad="38100" dist="38100" dir="2700000" algn="tl">
                    <a:srgbClr val="000000">
                      <a:alpha val="43137"/>
                    </a:srgbClr>
                  </a:outerShdw>
                </a:effectLst>
                <a:latin typeface="Myriad Pro" panose="020B0503030403020204"/>
                <a:ea typeface="Times New Roman" panose="02020603050405020304" pitchFamily="18" charset="0"/>
              </a:rPr>
              <a:t>:1848–1850, 28 Sept 2007</a:t>
            </a:r>
            <a:endParaRPr lang="en-US" sz="2400" dirty="0">
              <a:solidFill>
                <a:prstClr val="white"/>
              </a:solidFill>
              <a:effectLst>
                <a:outerShdw blurRad="38100" dist="38100" dir="2700000" algn="tl">
                  <a:srgbClr val="000000">
                    <a:alpha val="43137"/>
                  </a:srgbClr>
                </a:outerShdw>
              </a:effectLst>
              <a:latin typeface="Myriad Pro" panose="020B0503030403020204"/>
            </a:endParaRPr>
          </a:p>
          <a:p>
            <a:pPr marL="39688" algn="r" defTabSz="914400">
              <a:lnSpc>
                <a:spcPts val="2300"/>
              </a:lnSpc>
              <a:buClr>
                <a:srgbClr val="FFFFFF"/>
              </a:buClr>
              <a:defRPr/>
            </a:pPr>
            <a:endParaRPr lang="en-US" sz="2400" dirty="0">
              <a:solidFill>
                <a:prstClr val="white"/>
              </a:solidFill>
              <a:effectLst>
                <a:outerShdw blurRad="38100" dist="38100" dir="2700000" algn="tl">
                  <a:srgbClr val="000000">
                    <a:alpha val="43137"/>
                  </a:srgbClr>
                </a:outerShdw>
              </a:effectLst>
              <a:latin typeface="Myriad Pro" panose="020B0503030403020204" pitchFamily="34" charset="0"/>
            </a:endParaRPr>
          </a:p>
        </p:txBody>
      </p:sp>
    </p:spTree>
    <p:extLst>
      <p:ext uri="{BB962C8B-B14F-4D97-AF65-F5344CB8AC3E}">
        <p14:creationId xmlns:p14="http://schemas.microsoft.com/office/powerpoint/2010/main" val="171801398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6" name="AutoShape 1"/>
          <p:cNvSpPr>
            <a:spLocks/>
          </p:cNvSpPr>
          <p:nvPr/>
        </p:nvSpPr>
        <p:spPr bwMode="auto">
          <a:xfrm>
            <a:off x="3314700" y="501650"/>
            <a:ext cx="4913313" cy="3749675"/>
          </a:xfrm>
          <a:custGeom>
            <a:avLst/>
            <a:gdLst>
              <a:gd name="T0" fmla="*/ 3656013 w 21600"/>
              <a:gd name="T1" fmla="*/ 1874838 h 21600"/>
              <a:gd name="T2" fmla="*/ 3656013 w 21600"/>
              <a:gd name="T3" fmla="*/ 1874838 h 21600"/>
              <a:gd name="T4" fmla="*/ 3656013 w 21600"/>
              <a:gd name="T5" fmla="*/ 1874838 h 21600"/>
              <a:gd name="T6" fmla="*/ 3656013 w 21600"/>
              <a:gd name="T7" fmla="*/ 1874838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close/>
              </a:path>
            </a:pathLst>
          </a:custGeom>
          <a:noFill/>
          <a:ln w="12700">
            <a:noFill/>
            <a:miter lim="0"/>
            <a:headEnd/>
            <a:tailEnd/>
          </a:ln>
          <a:effectLst>
            <a:outerShdw blurRad="88900" dist="38100" dir="2700000" algn="tl" rotWithShape="0">
              <a:prstClr val="black">
                <a:alpha val="90000"/>
              </a:prstClr>
            </a:outerShdw>
          </a:effectLst>
        </p:spPr>
        <p:txBody>
          <a:bodyPr lIns="0" tIns="0" rIns="0" bIns="0" anchor="ctr"/>
          <a:lstStyle/>
          <a:p>
            <a:pPr algn="ctr"/>
            <a:r>
              <a:rPr lang="en-US" sz="3200" b="1" i="1" dirty="0" smtClean="0">
                <a:solidFill>
                  <a:prstClr val="white"/>
                </a:solidFill>
                <a:latin typeface="Myriad Pro" panose="020B0503030403020204"/>
              </a:rPr>
              <a:t>‘</a:t>
            </a:r>
            <a:r>
              <a:rPr lang="en-US" sz="3200" b="1" i="1" dirty="0">
                <a:solidFill>
                  <a:prstClr val="white"/>
                </a:solidFill>
                <a:latin typeface="Myriad Pro" panose="020B0503030403020204"/>
              </a:rPr>
              <a:t>Cosmology is a little different. The goal is to reconstruct the history of the universe</a:t>
            </a:r>
            <a:r>
              <a:rPr lang="en-US" sz="3200" b="1" i="1" dirty="0" smtClean="0">
                <a:solidFill>
                  <a:prstClr val="white"/>
                </a:solidFill>
                <a:latin typeface="Myriad Pro" panose="020B0503030403020204"/>
              </a:rPr>
              <a:t>.’</a:t>
            </a:r>
            <a:endParaRPr lang="en-US" sz="3200" b="1" i="1" dirty="0">
              <a:solidFill>
                <a:prstClr val="white"/>
              </a:solidFill>
              <a:latin typeface="Myriad Pro" panose="020B0503030403020204"/>
            </a:endParaRPr>
          </a:p>
        </p:txBody>
      </p:sp>
      <p:sp>
        <p:nvSpPr>
          <p:cNvPr id="4" name="AutoShape 1"/>
          <p:cNvSpPr>
            <a:spLocks/>
          </p:cNvSpPr>
          <p:nvPr/>
        </p:nvSpPr>
        <p:spPr bwMode="auto">
          <a:xfrm>
            <a:off x="463463" y="3826933"/>
            <a:ext cx="8166970" cy="1032934"/>
          </a:xfrm>
          <a:custGeom>
            <a:avLst/>
            <a:gdLst>
              <a:gd name="T0" fmla="*/ 1237631888 w 21600"/>
              <a:gd name="T1" fmla="*/ 1745967 h 21600"/>
              <a:gd name="T2" fmla="*/ 1237631888 w 21600"/>
              <a:gd name="T3" fmla="*/ 1745967 h 21600"/>
              <a:gd name="T4" fmla="*/ 1237631888 w 21600"/>
              <a:gd name="T5" fmla="*/ 1745967 h 21600"/>
              <a:gd name="T6" fmla="*/ 1237631888 w 21600"/>
              <a:gd name="T7" fmla="*/ 174596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close/>
              </a:path>
            </a:pathLst>
          </a:custGeom>
          <a:noFill/>
          <a:ln w="12700">
            <a:noFill/>
            <a:miter lim="0"/>
            <a:headEnd/>
            <a:tailEnd/>
          </a:ln>
          <a:effectLst>
            <a:outerShdw blurRad="88900" dist="38100" dir="2700000" algn="tl" rotWithShape="0">
              <a:prstClr val="black">
                <a:alpha val="90000"/>
              </a:prstClr>
            </a:outerShdw>
          </a:effectLst>
        </p:spPr>
        <p:txBody>
          <a:bodyPr lIns="0" tIns="0" rIns="0" bIns="0" anchor="ctr"/>
          <a:lstStyle/>
          <a:p>
            <a:pPr marL="39688" algn="r" defTabSz="914400">
              <a:lnSpc>
                <a:spcPts val="2300"/>
              </a:lnSpc>
              <a:buClr>
                <a:srgbClr val="FFFFFF"/>
              </a:buClr>
              <a:defRPr/>
            </a:pPr>
            <a:r>
              <a:rPr lang="en-US" sz="2400" dirty="0" err="1">
                <a:solidFill>
                  <a:prstClr val="white"/>
                </a:solidFill>
                <a:latin typeface="Myriad Pro" panose="020B0503030403020204"/>
                <a:cs typeface="Arial" charset="0"/>
              </a:rPr>
              <a:t>Dr</a:t>
            </a:r>
            <a:r>
              <a:rPr lang="en-US" sz="2400" dirty="0">
                <a:solidFill>
                  <a:prstClr val="white"/>
                </a:solidFill>
                <a:latin typeface="Myriad Pro" panose="020B0503030403020204"/>
                <a:cs typeface="Arial" charset="0"/>
              </a:rPr>
              <a:t> </a:t>
            </a:r>
            <a:r>
              <a:rPr lang="en-US" sz="2400" dirty="0">
                <a:solidFill>
                  <a:prstClr val="white"/>
                </a:solidFill>
                <a:latin typeface="Myriad Pro" panose="020B0503030403020204"/>
              </a:rPr>
              <a:t>Michael S. Turner</a:t>
            </a:r>
            <a:r>
              <a:rPr lang="en-US" sz="2400" dirty="0">
                <a:solidFill>
                  <a:prstClr val="white"/>
                </a:solidFill>
                <a:latin typeface="Myriad Pro" panose="020B0503030403020204"/>
                <a:cs typeface="Arial" charset="0"/>
              </a:rPr>
              <a:t>, theoretical </a:t>
            </a:r>
            <a:r>
              <a:rPr lang="en-US" sz="2400" dirty="0" smtClean="0">
                <a:solidFill>
                  <a:prstClr val="white"/>
                </a:solidFill>
                <a:latin typeface="Myriad Pro" panose="020B0503030403020204"/>
                <a:cs typeface="Arial" charset="0"/>
              </a:rPr>
              <a:t>cosmologist</a:t>
            </a:r>
            <a:r>
              <a:rPr lang="en-US" sz="2400" dirty="0" smtClean="0">
                <a:solidFill>
                  <a:prstClr val="white"/>
                </a:solidFill>
                <a:effectLst>
                  <a:outerShdw blurRad="38100" dist="38100" dir="2700000" algn="tl">
                    <a:srgbClr val="000000">
                      <a:alpha val="43137"/>
                    </a:srgbClr>
                  </a:outerShdw>
                </a:effectLst>
                <a:latin typeface="Myriad Pro" panose="020B0503030403020204"/>
                <a:cs typeface="Arial" charset="0"/>
              </a:rPr>
              <a:t>; quoted in </a:t>
            </a:r>
            <a:r>
              <a:rPr lang="en-US" sz="2400" dirty="0" smtClean="0">
                <a:solidFill>
                  <a:prstClr val="white"/>
                </a:solidFill>
                <a:effectLst>
                  <a:outerShdw blurRad="38100" dist="38100" dir="2700000" algn="tl">
                    <a:srgbClr val="000000">
                      <a:alpha val="43137"/>
                    </a:srgbClr>
                  </a:outerShdw>
                </a:effectLst>
                <a:latin typeface="Myriad Pro" panose="020B0503030403020204"/>
                <a:ea typeface="Times New Roman" panose="02020603050405020304" pitchFamily="18" charset="0"/>
              </a:rPr>
              <a:t>Cho</a:t>
            </a:r>
            <a:r>
              <a:rPr lang="en-US" sz="2400" dirty="0">
                <a:solidFill>
                  <a:prstClr val="white"/>
                </a:solidFill>
                <a:effectLst>
                  <a:outerShdw blurRad="38100" dist="38100" dir="2700000" algn="tl">
                    <a:srgbClr val="000000">
                      <a:alpha val="43137"/>
                    </a:srgbClr>
                  </a:outerShdw>
                </a:effectLst>
                <a:latin typeface="Myriad Pro" panose="020B0503030403020204"/>
                <a:ea typeface="Times New Roman" panose="02020603050405020304" pitchFamily="18" charset="0"/>
              </a:rPr>
              <a:t>, </a:t>
            </a:r>
            <a:r>
              <a:rPr lang="en-US" sz="2400" dirty="0" smtClean="0">
                <a:solidFill>
                  <a:prstClr val="white"/>
                </a:solidFill>
                <a:effectLst>
                  <a:outerShdw blurRad="38100" dist="38100" dir="2700000" algn="tl">
                    <a:srgbClr val="000000">
                      <a:alpha val="43137"/>
                    </a:srgbClr>
                  </a:outerShdw>
                </a:effectLst>
                <a:latin typeface="Myriad Pro" panose="020B0503030403020204"/>
                <a:ea typeface="Times New Roman" panose="02020603050405020304" pitchFamily="18" charset="0"/>
              </a:rPr>
              <a:t>A., </a:t>
            </a:r>
            <a:r>
              <a:rPr lang="en-US" sz="2400" i="1" dirty="0">
                <a:solidFill>
                  <a:prstClr val="white"/>
                </a:solidFill>
                <a:effectLst>
                  <a:outerShdw blurRad="38100" dist="38100" dir="2700000" algn="tl">
                    <a:srgbClr val="000000">
                      <a:alpha val="43137"/>
                    </a:srgbClr>
                  </a:outerShdw>
                </a:effectLst>
                <a:latin typeface="Myriad Pro" panose="020B0503030403020204"/>
                <a:ea typeface="Times New Roman" panose="02020603050405020304" pitchFamily="18" charset="0"/>
              </a:rPr>
              <a:t>Science</a:t>
            </a:r>
            <a:r>
              <a:rPr lang="en-US" sz="2400" dirty="0">
                <a:solidFill>
                  <a:prstClr val="white"/>
                </a:solidFill>
                <a:effectLst>
                  <a:outerShdw blurRad="38100" dist="38100" dir="2700000" algn="tl">
                    <a:srgbClr val="000000">
                      <a:alpha val="43137"/>
                    </a:srgbClr>
                  </a:outerShdw>
                </a:effectLst>
                <a:latin typeface="Myriad Pro" panose="020B0503030403020204"/>
                <a:ea typeface="Times New Roman" panose="02020603050405020304" pitchFamily="18" charset="0"/>
              </a:rPr>
              <a:t> </a:t>
            </a:r>
            <a:r>
              <a:rPr lang="en-US" sz="2400" b="1" dirty="0">
                <a:solidFill>
                  <a:prstClr val="white"/>
                </a:solidFill>
                <a:effectLst>
                  <a:outerShdw blurRad="38100" dist="38100" dir="2700000" algn="tl">
                    <a:srgbClr val="000000">
                      <a:alpha val="43137"/>
                    </a:srgbClr>
                  </a:outerShdw>
                </a:effectLst>
                <a:latin typeface="Myriad Pro" panose="020B0503030403020204"/>
                <a:ea typeface="Times New Roman" panose="02020603050405020304" pitchFamily="18" charset="0"/>
              </a:rPr>
              <a:t>317</a:t>
            </a:r>
            <a:r>
              <a:rPr lang="en-US" sz="2400" dirty="0">
                <a:solidFill>
                  <a:prstClr val="white"/>
                </a:solidFill>
                <a:effectLst>
                  <a:outerShdw blurRad="38100" dist="38100" dir="2700000" algn="tl">
                    <a:srgbClr val="000000">
                      <a:alpha val="43137"/>
                    </a:srgbClr>
                  </a:outerShdw>
                </a:effectLst>
                <a:latin typeface="Myriad Pro" panose="020B0503030403020204"/>
                <a:ea typeface="Times New Roman" panose="02020603050405020304" pitchFamily="18" charset="0"/>
              </a:rPr>
              <a:t>:1848–1850, 28 Sept 2007</a:t>
            </a:r>
            <a:endParaRPr lang="en-US" sz="2400" dirty="0">
              <a:solidFill>
                <a:prstClr val="white"/>
              </a:solidFill>
              <a:effectLst>
                <a:outerShdw blurRad="38100" dist="38100" dir="2700000" algn="tl">
                  <a:srgbClr val="000000">
                    <a:alpha val="43137"/>
                  </a:srgbClr>
                </a:outerShdw>
              </a:effectLst>
              <a:latin typeface="Myriad Pro" panose="020B0503030403020204"/>
            </a:endParaRPr>
          </a:p>
          <a:p>
            <a:pPr marL="39688" algn="r" defTabSz="914400">
              <a:lnSpc>
                <a:spcPts val="2300"/>
              </a:lnSpc>
              <a:buClr>
                <a:srgbClr val="FFFFFF"/>
              </a:buClr>
              <a:defRPr/>
            </a:pPr>
            <a:endParaRPr lang="en-US" sz="2400" dirty="0">
              <a:solidFill>
                <a:prstClr val="white"/>
              </a:solidFill>
              <a:effectLst>
                <a:outerShdw blurRad="38100" dist="38100" dir="2700000" algn="tl">
                  <a:srgbClr val="000000">
                    <a:alpha val="43137"/>
                  </a:srgbClr>
                </a:outerShdw>
              </a:effectLst>
              <a:latin typeface="Myriad Pro" panose="020B0503030403020204" pitchFamily="34" charset="0"/>
            </a:endParaRPr>
          </a:p>
        </p:txBody>
      </p:sp>
      <p:pic>
        <p:nvPicPr>
          <p:cNvPr id="7" name="Picture 6"/>
          <p:cNvPicPr>
            <a:picLocks noChangeAspect="1"/>
          </p:cNvPicPr>
          <p:nvPr/>
        </p:nvPicPr>
        <p:blipFill rotWithShape="1">
          <a:blip r:embed="rId4"/>
          <a:srcRect l="12675" t="20812" r="4939" b="-771"/>
          <a:stretch/>
        </p:blipFill>
        <p:spPr>
          <a:xfrm>
            <a:off x="1000179" y="1081054"/>
            <a:ext cx="2175680" cy="2255629"/>
          </a:xfrm>
          <a:prstGeom prst="rect">
            <a:avLst/>
          </a:prstGeom>
        </p:spPr>
      </p:pic>
    </p:spTree>
    <p:extLst>
      <p:ext uri="{BB962C8B-B14F-4D97-AF65-F5344CB8AC3E}">
        <p14:creationId xmlns:p14="http://schemas.microsoft.com/office/powerpoint/2010/main" val="35704985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6" name="AutoShape 1"/>
          <p:cNvSpPr>
            <a:spLocks/>
          </p:cNvSpPr>
          <p:nvPr/>
        </p:nvSpPr>
        <p:spPr bwMode="auto">
          <a:xfrm>
            <a:off x="3314700" y="-195942"/>
            <a:ext cx="4913313" cy="4447268"/>
          </a:xfrm>
          <a:custGeom>
            <a:avLst/>
            <a:gdLst>
              <a:gd name="T0" fmla="*/ 3656013 w 21600"/>
              <a:gd name="T1" fmla="*/ 1874838 h 21600"/>
              <a:gd name="T2" fmla="*/ 3656013 w 21600"/>
              <a:gd name="T3" fmla="*/ 1874838 h 21600"/>
              <a:gd name="T4" fmla="*/ 3656013 w 21600"/>
              <a:gd name="T5" fmla="*/ 1874838 h 21600"/>
              <a:gd name="T6" fmla="*/ 3656013 w 21600"/>
              <a:gd name="T7" fmla="*/ 1874838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close/>
              </a:path>
            </a:pathLst>
          </a:custGeom>
          <a:noFill/>
          <a:ln w="12700">
            <a:noFill/>
            <a:miter lim="0"/>
            <a:headEnd/>
            <a:tailEnd/>
          </a:ln>
          <a:effectLst>
            <a:outerShdw blurRad="88900" dist="38100" dir="2700000" algn="tl" rotWithShape="0">
              <a:prstClr val="black">
                <a:alpha val="90000"/>
              </a:prstClr>
            </a:outerShdw>
          </a:effectLst>
        </p:spPr>
        <p:txBody>
          <a:bodyPr lIns="0" tIns="0" rIns="0" bIns="0" anchor="ctr"/>
          <a:lstStyle/>
          <a:p>
            <a:pPr marL="0" indent="0" algn="ctr">
              <a:buNone/>
            </a:pPr>
            <a:r>
              <a:rPr lang="en-AU" sz="3200" b="1" i="1" dirty="0" smtClean="0">
                <a:solidFill>
                  <a:schemeClr val="bg1"/>
                </a:solidFill>
                <a:latin typeface="Myriad Pro" panose="020B0503030403020204" pitchFamily="34" charset="0"/>
              </a:rPr>
              <a:t>Cosmology </a:t>
            </a:r>
            <a:r>
              <a:rPr lang="en-AU" sz="3200" b="1" i="1" dirty="0">
                <a:solidFill>
                  <a:schemeClr val="bg1"/>
                </a:solidFill>
                <a:latin typeface="Myriad Pro" panose="020B0503030403020204" pitchFamily="34" charset="0"/>
              </a:rPr>
              <a:t>is not even astrophysics</a:t>
            </a:r>
            <a:r>
              <a:rPr lang="en-AU" sz="3200" b="1" i="1" dirty="0" smtClean="0">
                <a:solidFill>
                  <a:schemeClr val="bg1"/>
                </a:solidFill>
                <a:latin typeface="Myriad Pro" panose="020B0503030403020204" pitchFamily="34" charset="0"/>
              </a:rPr>
              <a:t>:</a:t>
            </a:r>
            <a:endParaRPr lang="en-US" sz="3200" b="1" i="1" dirty="0">
              <a:solidFill>
                <a:schemeClr val="bg1"/>
              </a:solidFill>
              <a:latin typeface="Myriad Pro" panose="020B0503030403020204" pitchFamily="34" charset="0"/>
            </a:endParaRPr>
          </a:p>
        </p:txBody>
      </p:sp>
      <p:sp>
        <p:nvSpPr>
          <p:cNvPr id="4" name="AutoShape 1"/>
          <p:cNvSpPr>
            <a:spLocks/>
          </p:cNvSpPr>
          <p:nvPr/>
        </p:nvSpPr>
        <p:spPr bwMode="auto">
          <a:xfrm>
            <a:off x="428625" y="3826933"/>
            <a:ext cx="8164229" cy="1032934"/>
          </a:xfrm>
          <a:custGeom>
            <a:avLst/>
            <a:gdLst>
              <a:gd name="T0" fmla="*/ 1237631888 w 21600"/>
              <a:gd name="T1" fmla="*/ 1745967 h 21600"/>
              <a:gd name="T2" fmla="*/ 1237631888 w 21600"/>
              <a:gd name="T3" fmla="*/ 1745967 h 21600"/>
              <a:gd name="T4" fmla="*/ 1237631888 w 21600"/>
              <a:gd name="T5" fmla="*/ 1745967 h 21600"/>
              <a:gd name="T6" fmla="*/ 1237631888 w 21600"/>
              <a:gd name="T7" fmla="*/ 174596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close/>
              </a:path>
            </a:pathLst>
          </a:custGeom>
          <a:noFill/>
          <a:ln w="12700">
            <a:noFill/>
            <a:miter lim="0"/>
            <a:headEnd/>
            <a:tailEnd/>
          </a:ln>
          <a:effectLst>
            <a:outerShdw blurRad="88900" dist="38100" dir="2700000" algn="tl" rotWithShape="0">
              <a:prstClr val="black">
                <a:alpha val="90000"/>
              </a:prstClr>
            </a:outerShdw>
          </a:effectLst>
        </p:spPr>
        <p:txBody>
          <a:bodyPr lIns="0" tIns="0" rIns="0" bIns="0" anchor="ctr"/>
          <a:lstStyle/>
          <a:p>
            <a:pPr algn="r" defTabSz="914400" fontAlgn="auto">
              <a:spcBef>
                <a:spcPts val="0"/>
              </a:spcBef>
              <a:spcAft>
                <a:spcPts val="0"/>
              </a:spcAft>
              <a:defRPr/>
            </a:pPr>
            <a:r>
              <a:rPr lang="en-US" sz="2400" dirty="0" err="1">
                <a:solidFill>
                  <a:schemeClr val="bg1"/>
                </a:solidFill>
                <a:latin typeface="Myriad Pro" panose="020B0503030403020204"/>
                <a:cs typeface="Arial" charset="0"/>
              </a:rPr>
              <a:t>Dr</a:t>
            </a:r>
            <a:r>
              <a:rPr lang="en-US" sz="2400" dirty="0">
                <a:solidFill>
                  <a:schemeClr val="bg1"/>
                </a:solidFill>
                <a:latin typeface="Myriad Pro" panose="020B0503030403020204"/>
                <a:cs typeface="Arial" charset="0"/>
              </a:rPr>
              <a:t> Richard </a:t>
            </a:r>
            <a:r>
              <a:rPr lang="en-US" sz="2400" dirty="0" smtClean="0">
                <a:solidFill>
                  <a:schemeClr val="bg1"/>
                </a:solidFill>
                <a:latin typeface="Myriad Pro" panose="020B0503030403020204"/>
                <a:cs typeface="Arial" charset="0"/>
              </a:rPr>
              <a:t>Lieu, </a:t>
            </a:r>
            <a:r>
              <a:rPr lang="en-US" sz="2400" dirty="0">
                <a:solidFill>
                  <a:schemeClr val="bg1"/>
                </a:solidFill>
                <a:latin typeface="Symbol" panose="05050102010706020507" pitchFamily="18" charset="2"/>
                <a:cs typeface="Arial" charset="0"/>
              </a:rPr>
              <a:t>L</a:t>
            </a:r>
            <a:r>
              <a:rPr lang="en-US" sz="2400" dirty="0">
                <a:solidFill>
                  <a:schemeClr val="bg1"/>
                </a:solidFill>
                <a:latin typeface="Myriad Pro" panose="020B0503030403020204"/>
                <a:cs typeface="Arial" charset="0"/>
              </a:rPr>
              <a:t>CDM </a:t>
            </a:r>
            <a:r>
              <a:rPr lang="en-US" sz="2400" dirty="0" smtClean="0">
                <a:solidFill>
                  <a:schemeClr val="bg1"/>
                </a:solidFill>
                <a:latin typeface="Myriad Pro" panose="020B0503030403020204"/>
                <a:cs typeface="Arial" charset="0"/>
              </a:rPr>
              <a:t>cosmology: how </a:t>
            </a:r>
            <a:r>
              <a:rPr lang="en-US" sz="2400" dirty="0">
                <a:solidFill>
                  <a:schemeClr val="bg1"/>
                </a:solidFill>
                <a:latin typeface="Myriad Pro" panose="020B0503030403020204"/>
                <a:cs typeface="Arial" charset="0"/>
              </a:rPr>
              <a:t>much suppression of credible evidence, and does the model really lead its competitors, using all evidence? </a:t>
            </a:r>
            <a:endParaRPr lang="en-US" sz="2400" dirty="0" smtClean="0">
              <a:solidFill>
                <a:schemeClr val="bg1"/>
              </a:solidFill>
              <a:latin typeface="Myriad Pro" panose="020B0503030403020204"/>
              <a:cs typeface="Arial" charset="0"/>
            </a:endParaRPr>
          </a:p>
          <a:p>
            <a:pPr algn="r" defTabSz="914400" fontAlgn="auto">
              <a:spcBef>
                <a:spcPts val="0"/>
              </a:spcBef>
              <a:spcAft>
                <a:spcPts val="0"/>
              </a:spcAft>
              <a:defRPr/>
            </a:pPr>
            <a:r>
              <a:rPr lang="en-US" sz="2400" dirty="0" smtClean="0">
                <a:solidFill>
                  <a:schemeClr val="bg1"/>
                </a:solidFill>
                <a:latin typeface="Myriad Pro" panose="020B0503030403020204"/>
                <a:cs typeface="Arial" charset="0"/>
              </a:rPr>
              <a:t>17 </a:t>
            </a:r>
            <a:r>
              <a:rPr lang="en-US" sz="2400" dirty="0">
                <a:solidFill>
                  <a:schemeClr val="bg1"/>
                </a:solidFill>
                <a:latin typeface="Myriad Pro" panose="020B0503030403020204"/>
                <a:cs typeface="Arial" charset="0"/>
              </a:rPr>
              <a:t>May 2007, </a:t>
            </a:r>
            <a:endParaRPr lang="en-US" sz="2400" dirty="0">
              <a:solidFill>
                <a:schemeClr val="bg1"/>
              </a:solidFill>
              <a:latin typeface="Myriad Pro" panose="020B0503030403020204"/>
            </a:endParaRPr>
          </a:p>
          <a:p>
            <a:pPr marL="39688" algn="r" defTabSz="914400">
              <a:lnSpc>
                <a:spcPts val="2300"/>
              </a:lnSpc>
              <a:buClr>
                <a:srgbClr val="FFFFFF"/>
              </a:buClr>
              <a:defRPr/>
            </a:pPr>
            <a:endParaRPr lang="en-US" sz="2400" dirty="0">
              <a:solidFill>
                <a:prstClr val="white"/>
              </a:solidFill>
              <a:effectLst>
                <a:outerShdw blurRad="38100" dist="38100" dir="2700000" algn="tl">
                  <a:srgbClr val="000000">
                    <a:alpha val="43137"/>
                  </a:srgbClr>
                </a:outerShdw>
              </a:effectLst>
              <a:latin typeface="Myriad Pro" panose="020B0503030403020204" pitchFamily="34" charset="0"/>
            </a:endParaRPr>
          </a:p>
        </p:txBody>
      </p:sp>
      <p:pic>
        <p:nvPicPr>
          <p:cNvPr id="5" name="Picture 2"/>
          <p:cNvPicPr>
            <a:picLocks noChangeAspect="1" noChangeArrowheads="1"/>
          </p:cNvPicPr>
          <p:nvPr/>
        </p:nvPicPr>
        <p:blipFill>
          <a:blip r:embed="rId4" cstate="print"/>
          <a:srcRect l="48910" t="14667" r="29483" b="47627"/>
          <a:stretch>
            <a:fillRect/>
          </a:stretch>
        </p:blipFill>
        <p:spPr bwMode="auto">
          <a:xfrm>
            <a:off x="1103479" y="1096589"/>
            <a:ext cx="1699592" cy="2224559"/>
          </a:xfrm>
          <a:prstGeom prst="rect">
            <a:avLst/>
          </a:prstGeom>
          <a:noFill/>
          <a:ln w="9525">
            <a:noFill/>
            <a:miter lim="800000"/>
            <a:headEnd/>
            <a:tailEnd/>
          </a:ln>
        </p:spPr>
      </p:pic>
    </p:spTree>
    <p:extLst>
      <p:ext uri="{BB962C8B-B14F-4D97-AF65-F5344CB8AC3E}">
        <p14:creationId xmlns:p14="http://schemas.microsoft.com/office/powerpoint/2010/main" val="29163530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6" name="AutoShape 1"/>
          <p:cNvSpPr>
            <a:spLocks/>
          </p:cNvSpPr>
          <p:nvPr/>
        </p:nvSpPr>
        <p:spPr bwMode="auto">
          <a:xfrm>
            <a:off x="2935705" y="579701"/>
            <a:ext cx="5563402" cy="2994339"/>
          </a:xfrm>
          <a:custGeom>
            <a:avLst/>
            <a:gdLst>
              <a:gd name="T0" fmla="*/ 3656013 w 21600"/>
              <a:gd name="T1" fmla="*/ 1874838 h 21600"/>
              <a:gd name="T2" fmla="*/ 3656013 w 21600"/>
              <a:gd name="T3" fmla="*/ 1874838 h 21600"/>
              <a:gd name="T4" fmla="*/ 3656013 w 21600"/>
              <a:gd name="T5" fmla="*/ 1874838 h 21600"/>
              <a:gd name="T6" fmla="*/ 3656013 w 21600"/>
              <a:gd name="T7" fmla="*/ 1874838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close/>
              </a:path>
            </a:pathLst>
          </a:custGeom>
          <a:noFill/>
          <a:ln w="12700">
            <a:noFill/>
            <a:miter lim="0"/>
            <a:headEnd/>
            <a:tailEnd/>
          </a:ln>
          <a:effectLst>
            <a:outerShdw blurRad="88900" dist="38100" dir="2700000" algn="tl" rotWithShape="0">
              <a:prstClr val="black">
                <a:alpha val="90000"/>
              </a:prstClr>
            </a:outerShdw>
          </a:effectLst>
        </p:spPr>
        <p:txBody>
          <a:bodyPr lIns="0" tIns="0" rIns="0" bIns="0" anchor="ctr"/>
          <a:lstStyle/>
          <a:p>
            <a:pPr algn="ctr"/>
            <a:r>
              <a:rPr lang="en-AU" sz="3200" b="1" i="1" dirty="0" smtClean="0">
                <a:solidFill>
                  <a:prstClr val="white"/>
                </a:solidFill>
                <a:latin typeface="Myriad Pro" panose="020B0503030403020204" pitchFamily="34" charset="0"/>
              </a:rPr>
              <a:t>all </a:t>
            </a:r>
            <a:r>
              <a:rPr lang="en-AU" sz="3200" b="1" i="1" dirty="0">
                <a:solidFill>
                  <a:prstClr val="white"/>
                </a:solidFill>
                <a:latin typeface="Myriad Pro" panose="020B0503030403020204" pitchFamily="34" charset="0"/>
              </a:rPr>
              <a:t>the principal assumptions in this field are unverified (or unverifiable) in the laboratory…</a:t>
            </a:r>
            <a:endParaRPr lang="en-US" sz="3200" b="1" i="1" dirty="0">
              <a:solidFill>
                <a:prstClr val="white"/>
              </a:solidFill>
              <a:latin typeface="Myriad Pro" panose="020B0503030403020204" pitchFamily="34" charset="0"/>
            </a:endParaRPr>
          </a:p>
        </p:txBody>
      </p:sp>
      <p:pic>
        <p:nvPicPr>
          <p:cNvPr id="5" name="Picture 2"/>
          <p:cNvPicPr>
            <a:picLocks noChangeAspect="1" noChangeArrowheads="1"/>
          </p:cNvPicPr>
          <p:nvPr/>
        </p:nvPicPr>
        <p:blipFill>
          <a:blip r:embed="rId4" cstate="print"/>
          <a:srcRect l="48910" t="14667" r="29483" b="47627"/>
          <a:stretch>
            <a:fillRect/>
          </a:stretch>
        </p:blipFill>
        <p:spPr bwMode="auto">
          <a:xfrm>
            <a:off x="1103479" y="1096589"/>
            <a:ext cx="1699592" cy="2224559"/>
          </a:xfrm>
          <a:prstGeom prst="rect">
            <a:avLst/>
          </a:prstGeom>
          <a:noFill/>
          <a:ln w="9525">
            <a:noFill/>
            <a:miter lim="800000"/>
            <a:headEnd/>
            <a:tailEnd/>
          </a:ln>
        </p:spPr>
      </p:pic>
      <p:sp>
        <p:nvSpPr>
          <p:cNvPr id="7" name="AutoShape 1"/>
          <p:cNvSpPr>
            <a:spLocks/>
          </p:cNvSpPr>
          <p:nvPr/>
        </p:nvSpPr>
        <p:spPr bwMode="auto">
          <a:xfrm>
            <a:off x="428625" y="3826933"/>
            <a:ext cx="8164229" cy="1032934"/>
          </a:xfrm>
          <a:custGeom>
            <a:avLst/>
            <a:gdLst>
              <a:gd name="T0" fmla="*/ 1237631888 w 21600"/>
              <a:gd name="T1" fmla="*/ 1745967 h 21600"/>
              <a:gd name="T2" fmla="*/ 1237631888 w 21600"/>
              <a:gd name="T3" fmla="*/ 1745967 h 21600"/>
              <a:gd name="T4" fmla="*/ 1237631888 w 21600"/>
              <a:gd name="T5" fmla="*/ 1745967 h 21600"/>
              <a:gd name="T6" fmla="*/ 1237631888 w 21600"/>
              <a:gd name="T7" fmla="*/ 174596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close/>
              </a:path>
            </a:pathLst>
          </a:custGeom>
          <a:noFill/>
          <a:ln w="12700">
            <a:noFill/>
            <a:miter lim="0"/>
            <a:headEnd/>
            <a:tailEnd/>
          </a:ln>
          <a:effectLst>
            <a:outerShdw blurRad="88900" dist="38100" dir="2700000" algn="tl" rotWithShape="0">
              <a:prstClr val="black">
                <a:alpha val="90000"/>
              </a:prstClr>
            </a:outerShdw>
          </a:effectLst>
        </p:spPr>
        <p:txBody>
          <a:bodyPr lIns="0" tIns="0" rIns="0" bIns="0" anchor="ctr"/>
          <a:lstStyle/>
          <a:p>
            <a:pPr algn="r" defTabSz="914400" fontAlgn="auto">
              <a:spcBef>
                <a:spcPts val="0"/>
              </a:spcBef>
              <a:spcAft>
                <a:spcPts val="0"/>
              </a:spcAft>
              <a:defRPr/>
            </a:pPr>
            <a:r>
              <a:rPr lang="en-US" sz="2400" dirty="0" err="1">
                <a:solidFill>
                  <a:schemeClr val="bg1"/>
                </a:solidFill>
                <a:latin typeface="Myriad Pro" panose="020B0503030403020204"/>
                <a:cs typeface="Arial" charset="0"/>
              </a:rPr>
              <a:t>Dr</a:t>
            </a:r>
            <a:r>
              <a:rPr lang="en-US" sz="2400" dirty="0">
                <a:solidFill>
                  <a:schemeClr val="bg1"/>
                </a:solidFill>
                <a:latin typeface="Myriad Pro" panose="020B0503030403020204"/>
                <a:cs typeface="Arial" charset="0"/>
              </a:rPr>
              <a:t> Richard </a:t>
            </a:r>
            <a:r>
              <a:rPr lang="en-US" sz="2400" dirty="0" smtClean="0">
                <a:solidFill>
                  <a:schemeClr val="bg1"/>
                </a:solidFill>
                <a:latin typeface="Myriad Pro" panose="020B0503030403020204"/>
                <a:cs typeface="Arial" charset="0"/>
              </a:rPr>
              <a:t>Lieu, </a:t>
            </a:r>
            <a:r>
              <a:rPr lang="en-US" sz="2400" dirty="0">
                <a:solidFill>
                  <a:schemeClr val="bg1"/>
                </a:solidFill>
                <a:latin typeface="Symbol" panose="05050102010706020507" pitchFamily="18" charset="2"/>
                <a:cs typeface="Arial" charset="0"/>
              </a:rPr>
              <a:t>L</a:t>
            </a:r>
            <a:r>
              <a:rPr lang="en-US" sz="2400" dirty="0">
                <a:solidFill>
                  <a:schemeClr val="bg1"/>
                </a:solidFill>
                <a:latin typeface="Myriad Pro" panose="020B0503030403020204"/>
                <a:cs typeface="Arial" charset="0"/>
              </a:rPr>
              <a:t>CDM </a:t>
            </a:r>
            <a:r>
              <a:rPr lang="en-US" sz="2400" dirty="0" smtClean="0">
                <a:solidFill>
                  <a:schemeClr val="bg1"/>
                </a:solidFill>
                <a:latin typeface="Myriad Pro" panose="020B0503030403020204"/>
                <a:cs typeface="Arial" charset="0"/>
              </a:rPr>
              <a:t>cosmology: how </a:t>
            </a:r>
            <a:r>
              <a:rPr lang="en-US" sz="2400" dirty="0">
                <a:solidFill>
                  <a:schemeClr val="bg1"/>
                </a:solidFill>
                <a:latin typeface="Myriad Pro" panose="020B0503030403020204"/>
                <a:cs typeface="Arial" charset="0"/>
              </a:rPr>
              <a:t>much suppression of credible evidence, and does the model really lead its competitors, using all evidence? </a:t>
            </a:r>
            <a:endParaRPr lang="en-US" sz="2400" dirty="0" smtClean="0">
              <a:solidFill>
                <a:schemeClr val="bg1"/>
              </a:solidFill>
              <a:latin typeface="Myriad Pro" panose="020B0503030403020204"/>
              <a:cs typeface="Arial" charset="0"/>
            </a:endParaRPr>
          </a:p>
          <a:p>
            <a:pPr algn="r" defTabSz="914400" fontAlgn="auto">
              <a:spcBef>
                <a:spcPts val="0"/>
              </a:spcBef>
              <a:spcAft>
                <a:spcPts val="0"/>
              </a:spcAft>
              <a:defRPr/>
            </a:pPr>
            <a:r>
              <a:rPr lang="en-US" sz="2400" dirty="0" smtClean="0">
                <a:solidFill>
                  <a:schemeClr val="bg1"/>
                </a:solidFill>
                <a:latin typeface="Myriad Pro" panose="020B0503030403020204"/>
                <a:cs typeface="Arial" charset="0"/>
              </a:rPr>
              <a:t>17 </a:t>
            </a:r>
            <a:r>
              <a:rPr lang="en-US" sz="2400" dirty="0">
                <a:solidFill>
                  <a:schemeClr val="bg1"/>
                </a:solidFill>
                <a:latin typeface="Myriad Pro" panose="020B0503030403020204"/>
                <a:cs typeface="Arial" charset="0"/>
              </a:rPr>
              <a:t>May 2007, </a:t>
            </a:r>
            <a:endParaRPr lang="en-US" sz="2400" dirty="0">
              <a:solidFill>
                <a:schemeClr val="bg1"/>
              </a:solidFill>
              <a:latin typeface="Myriad Pro" panose="020B0503030403020204"/>
            </a:endParaRPr>
          </a:p>
          <a:p>
            <a:pPr marL="39688" algn="r" defTabSz="914400">
              <a:lnSpc>
                <a:spcPts val="2300"/>
              </a:lnSpc>
              <a:buClr>
                <a:srgbClr val="FFFFFF"/>
              </a:buClr>
              <a:defRPr/>
            </a:pPr>
            <a:endParaRPr lang="en-US" sz="2400" dirty="0">
              <a:solidFill>
                <a:prstClr val="white"/>
              </a:solidFill>
              <a:effectLst>
                <a:outerShdw blurRad="38100" dist="38100" dir="2700000" algn="tl">
                  <a:srgbClr val="000000">
                    <a:alpha val="43137"/>
                  </a:srgbClr>
                </a:outerShdw>
              </a:effectLst>
              <a:latin typeface="Myriad Pro" panose="020B0503030403020204" pitchFamily="34" charset="0"/>
            </a:endParaRPr>
          </a:p>
        </p:txBody>
      </p:sp>
    </p:spTree>
    <p:extLst>
      <p:ext uri="{BB962C8B-B14F-4D97-AF65-F5344CB8AC3E}">
        <p14:creationId xmlns:p14="http://schemas.microsoft.com/office/powerpoint/2010/main" val="307643795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6" name="AutoShape 1"/>
          <p:cNvSpPr>
            <a:spLocks/>
          </p:cNvSpPr>
          <p:nvPr/>
        </p:nvSpPr>
        <p:spPr bwMode="auto">
          <a:xfrm>
            <a:off x="3228073" y="686866"/>
            <a:ext cx="4913313" cy="2634282"/>
          </a:xfrm>
          <a:custGeom>
            <a:avLst/>
            <a:gdLst>
              <a:gd name="T0" fmla="*/ 3656013 w 21600"/>
              <a:gd name="T1" fmla="*/ 1874838 h 21600"/>
              <a:gd name="T2" fmla="*/ 3656013 w 21600"/>
              <a:gd name="T3" fmla="*/ 1874838 h 21600"/>
              <a:gd name="T4" fmla="*/ 3656013 w 21600"/>
              <a:gd name="T5" fmla="*/ 1874838 h 21600"/>
              <a:gd name="T6" fmla="*/ 3656013 w 21600"/>
              <a:gd name="T7" fmla="*/ 1874838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close/>
              </a:path>
            </a:pathLst>
          </a:custGeom>
          <a:noFill/>
          <a:ln w="12700">
            <a:noFill/>
            <a:miter lim="0"/>
            <a:headEnd/>
            <a:tailEnd/>
          </a:ln>
          <a:effectLst>
            <a:outerShdw blurRad="88900" dist="38100" dir="2700000" algn="tl" rotWithShape="0">
              <a:prstClr val="black">
                <a:alpha val="90000"/>
              </a:prstClr>
            </a:outerShdw>
          </a:effectLst>
        </p:spPr>
        <p:txBody>
          <a:bodyPr lIns="0" tIns="0" rIns="0" bIns="0" anchor="ctr"/>
          <a:lstStyle/>
          <a:p>
            <a:pPr marL="0" indent="0" algn="ctr">
              <a:buNone/>
            </a:pPr>
            <a:r>
              <a:rPr lang="en-AU" sz="3200" b="1" i="1" dirty="0">
                <a:solidFill>
                  <a:schemeClr val="bg1"/>
                </a:solidFill>
                <a:latin typeface="Myriad Pro" panose="020B0503030403020204"/>
              </a:rPr>
              <a:t>…comfortable with inventing unknowns to explain the unknown</a:t>
            </a:r>
            <a:r>
              <a:rPr lang="en-US" sz="3200" b="1" i="1" dirty="0">
                <a:solidFill>
                  <a:schemeClr val="bg1"/>
                </a:solidFill>
                <a:latin typeface="Myriad Pro" panose="020B0503030403020204"/>
              </a:rPr>
              <a:t>.</a:t>
            </a:r>
          </a:p>
        </p:txBody>
      </p:sp>
      <p:pic>
        <p:nvPicPr>
          <p:cNvPr id="5" name="Picture 2"/>
          <p:cNvPicPr>
            <a:picLocks noChangeAspect="1" noChangeArrowheads="1"/>
          </p:cNvPicPr>
          <p:nvPr/>
        </p:nvPicPr>
        <p:blipFill>
          <a:blip r:embed="rId4" cstate="print"/>
          <a:srcRect l="48910" t="14667" r="29483" b="47627"/>
          <a:stretch>
            <a:fillRect/>
          </a:stretch>
        </p:blipFill>
        <p:spPr bwMode="auto">
          <a:xfrm>
            <a:off x="1103479" y="1096589"/>
            <a:ext cx="1699592" cy="2224559"/>
          </a:xfrm>
          <a:prstGeom prst="rect">
            <a:avLst/>
          </a:prstGeom>
          <a:noFill/>
          <a:ln w="9525">
            <a:noFill/>
            <a:miter lim="800000"/>
            <a:headEnd/>
            <a:tailEnd/>
          </a:ln>
        </p:spPr>
      </p:pic>
      <p:sp>
        <p:nvSpPr>
          <p:cNvPr id="7" name="AutoShape 1"/>
          <p:cNvSpPr>
            <a:spLocks/>
          </p:cNvSpPr>
          <p:nvPr/>
        </p:nvSpPr>
        <p:spPr bwMode="auto">
          <a:xfrm>
            <a:off x="428625" y="3826933"/>
            <a:ext cx="8164229" cy="1032934"/>
          </a:xfrm>
          <a:custGeom>
            <a:avLst/>
            <a:gdLst>
              <a:gd name="T0" fmla="*/ 1237631888 w 21600"/>
              <a:gd name="T1" fmla="*/ 1745967 h 21600"/>
              <a:gd name="T2" fmla="*/ 1237631888 w 21600"/>
              <a:gd name="T3" fmla="*/ 1745967 h 21600"/>
              <a:gd name="T4" fmla="*/ 1237631888 w 21600"/>
              <a:gd name="T5" fmla="*/ 1745967 h 21600"/>
              <a:gd name="T6" fmla="*/ 1237631888 w 21600"/>
              <a:gd name="T7" fmla="*/ 174596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close/>
              </a:path>
            </a:pathLst>
          </a:custGeom>
          <a:noFill/>
          <a:ln w="12700">
            <a:noFill/>
            <a:miter lim="0"/>
            <a:headEnd/>
            <a:tailEnd/>
          </a:ln>
          <a:effectLst>
            <a:outerShdw blurRad="88900" dist="38100" dir="2700000" algn="tl" rotWithShape="0">
              <a:prstClr val="black">
                <a:alpha val="90000"/>
              </a:prstClr>
            </a:outerShdw>
          </a:effectLst>
        </p:spPr>
        <p:txBody>
          <a:bodyPr lIns="0" tIns="0" rIns="0" bIns="0" anchor="ctr"/>
          <a:lstStyle/>
          <a:p>
            <a:pPr algn="r" defTabSz="914400" fontAlgn="auto">
              <a:spcBef>
                <a:spcPts val="0"/>
              </a:spcBef>
              <a:spcAft>
                <a:spcPts val="0"/>
              </a:spcAft>
              <a:defRPr/>
            </a:pPr>
            <a:r>
              <a:rPr lang="en-US" sz="2400" dirty="0" err="1">
                <a:solidFill>
                  <a:schemeClr val="bg1"/>
                </a:solidFill>
                <a:latin typeface="Myriad Pro" panose="020B0503030403020204"/>
                <a:cs typeface="Arial" charset="0"/>
              </a:rPr>
              <a:t>Dr</a:t>
            </a:r>
            <a:r>
              <a:rPr lang="en-US" sz="2400" dirty="0">
                <a:solidFill>
                  <a:schemeClr val="bg1"/>
                </a:solidFill>
                <a:latin typeface="Myriad Pro" panose="020B0503030403020204"/>
                <a:cs typeface="Arial" charset="0"/>
              </a:rPr>
              <a:t> Richard </a:t>
            </a:r>
            <a:r>
              <a:rPr lang="en-US" sz="2400" dirty="0" smtClean="0">
                <a:solidFill>
                  <a:schemeClr val="bg1"/>
                </a:solidFill>
                <a:latin typeface="Myriad Pro" panose="020B0503030403020204"/>
                <a:cs typeface="Arial" charset="0"/>
              </a:rPr>
              <a:t>Lieu, </a:t>
            </a:r>
            <a:r>
              <a:rPr lang="en-US" sz="2400" dirty="0">
                <a:solidFill>
                  <a:schemeClr val="bg1"/>
                </a:solidFill>
                <a:latin typeface="Symbol" panose="05050102010706020507" pitchFamily="18" charset="2"/>
                <a:cs typeface="Arial" charset="0"/>
              </a:rPr>
              <a:t>L</a:t>
            </a:r>
            <a:r>
              <a:rPr lang="en-US" sz="2400" dirty="0">
                <a:solidFill>
                  <a:schemeClr val="bg1"/>
                </a:solidFill>
                <a:latin typeface="Myriad Pro" panose="020B0503030403020204"/>
                <a:cs typeface="Arial" charset="0"/>
              </a:rPr>
              <a:t>CDM </a:t>
            </a:r>
            <a:r>
              <a:rPr lang="en-US" sz="2400" dirty="0" smtClean="0">
                <a:solidFill>
                  <a:schemeClr val="bg1"/>
                </a:solidFill>
                <a:latin typeface="Myriad Pro" panose="020B0503030403020204"/>
                <a:cs typeface="Arial" charset="0"/>
              </a:rPr>
              <a:t>cosmology: how </a:t>
            </a:r>
            <a:r>
              <a:rPr lang="en-US" sz="2400" dirty="0">
                <a:solidFill>
                  <a:schemeClr val="bg1"/>
                </a:solidFill>
                <a:latin typeface="Myriad Pro" panose="020B0503030403020204"/>
                <a:cs typeface="Arial" charset="0"/>
              </a:rPr>
              <a:t>much suppression of credible evidence, and does the model really lead its competitors, using all evidence? </a:t>
            </a:r>
            <a:endParaRPr lang="en-US" sz="2400" dirty="0" smtClean="0">
              <a:solidFill>
                <a:schemeClr val="bg1"/>
              </a:solidFill>
              <a:latin typeface="Myriad Pro" panose="020B0503030403020204"/>
              <a:cs typeface="Arial" charset="0"/>
            </a:endParaRPr>
          </a:p>
          <a:p>
            <a:pPr algn="r" defTabSz="914400" fontAlgn="auto">
              <a:spcBef>
                <a:spcPts val="0"/>
              </a:spcBef>
              <a:spcAft>
                <a:spcPts val="0"/>
              </a:spcAft>
              <a:defRPr/>
            </a:pPr>
            <a:r>
              <a:rPr lang="en-US" sz="2400" dirty="0" smtClean="0">
                <a:solidFill>
                  <a:schemeClr val="bg1"/>
                </a:solidFill>
                <a:latin typeface="Myriad Pro" panose="020B0503030403020204"/>
                <a:cs typeface="Arial" charset="0"/>
              </a:rPr>
              <a:t>17 </a:t>
            </a:r>
            <a:r>
              <a:rPr lang="en-US" sz="2400" dirty="0">
                <a:solidFill>
                  <a:schemeClr val="bg1"/>
                </a:solidFill>
                <a:latin typeface="Myriad Pro" panose="020B0503030403020204"/>
                <a:cs typeface="Arial" charset="0"/>
              </a:rPr>
              <a:t>May 2007, </a:t>
            </a:r>
            <a:endParaRPr lang="en-US" sz="2400" dirty="0">
              <a:solidFill>
                <a:schemeClr val="bg1"/>
              </a:solidFill>
              <a:latin typeface="Myriad Pro" panose="020B0503030403020204"/>
            </a:endParaRPr>
          </a:p>
          <a:p>
            <a:pPr marL="39688" algn="r" defTabSz="914400">
              <a:lnSpc>
                <a:spcPts val="2300"/>
              </a:lnSpc>
              <a:buClr>
                <a:srgbClr val="FFFFFF"/>
              </a:buClr>
              <a:defRPr/>
            </a:pPr>
            <a:endParaRPr lang="en-US" sz="2400" dirty="0">
              <a:solidFill>
                <a:prstClr val="white"/>
              </a:solidFill>
              <a:effectLst>
                <a:outerShdw blurRad="38100" dist="38100" dir="2700000" algn="tl">
                  <a:srgbClr val="000000">
                    <a:alpha val="43137"/>
                  </a:srgbClr>
                </a:outerShdw>
              </a:effectLst>
              <a:latin typeface="Myriad Pro" panose="020B0503030403020204" pitchFamily="34" charset="0"/>
            </a:endParaRPr>
          </a:p>
        </p:txBody>
      </p:sp>
    </p:spTree>
    <p:extLst>
      <p:ext uri="{BB962C8B-B14F-4D97-AF65-F5344CB8AC3E}">
        <p14:creationId xmlns:p14="http://schemas.microsoft.com/office/powerpoint/2010/main" val="170678248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pic>
        <p:nvPicPr>
          <p:cNvPr id="1026" name="Picture 2" descr="http://map.gsfc.nasa.gov/media/121236/121236_NewPieCharts720.png"/>
          <p:cNvPicPr>
            <a:picLocks noChangeAspect="1" noChangeArrowheads="1"/>
          </p:cNvPicPr>
          <p:nvPr/>
        </p:nvPicPr>
        <p:blipFill rotWithShape="1">
          <a:blip r:embed="rId4">
            <a:extLst>
              <a:ext uri="{28A0092B-C50C-407E-A947-70E740481C1C}">
                <a14:useLocalDpi xmlns:a14="http://schemas.microsoft.com/office/drawing/2010/main" val="0"/>
              </a:ext>
            </a:extLst>
          </a:blip>
          <a:srcRect b="10583"/>
          <a:stretch/>
        </p:blipFill>
        <p:spPr bwMode="auto">
          <a:xfrm>
            <a:off x="1795725" y="862763"/>
            <a:ext cx="5262265" cy="3287206"/>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rot="20822972">
            <a:off x="1639556" y="2657035"/>
            <a:ext cx="6097118" cy="923330"/>
          </a:xfrm>
          <a:prstGeom prst="rect">
            <a:avLst/>
          </a:prstGeom>
          <a:solidFill>
            <a:srgbClr val="FF0000"/>
          </a:solidFill>
          <a:ln>
            <a:solidFill>
              <a:srgbClr val="FF0000"/>
            </a:solidFill>
          </a:ln>
        </p:spPr>
        <p:txBody>
          <a:bodyPr wrap="none" lIns="91440" tIns="45720" rIns="91440" bIns="45720">
            <a:spAutoFit/>
            <a:scene3d>
              <a:camera prst="orthographicFront"/>
              <a:lightRig rig="threePt" dir="t"/>
            </a:scene3d>
            <a:sp3d extrusionH="57150">
              <a:bevelT h="25400" prst="softRound"/>
            </a:sp3d>
          </a:bodyPr>
          <a:lstStyle/>
          <a:p>
            <a:pPr algn="ctr"/>
            <a:r>
              <a:rPr lang="en-AU" sz="5400" b="1" dirty="0" smtClean="0">
                <a:ln w="22225">
                  <a:solidFill>
                    <a:schemeClr val="accent2"/>
                  </a:solidFill>
                  <a:prstDash val="solid"/>
                </a:ln>
                <a:solidFill>
                  <a:schemeClr val="accent2">
                    <a:lumMod val="40000"/>
                    <a:lumOff val="60000"/>
                  </a:schemeClr>
                </a:solidFill>
              </a:rPr>
              <a:t>FUDGE FACTORS</a:t>
            </a:r>
            <a:endParaRPr lang="en-US" sz="5400" b="1" cap="none" spc="0" dirty="0">
              <a:ln w="22225">
                <a:solidFill>
                  <a:schemeClr val="accent2"/>
                </a:solidFill>
                <a:prstDash val="solid"/>
              </a:ln>
              <a:solidFill>
                <a:schemeClr val="accent2">
                  <a:lumMod val="40000"/>
                  <a:lumOff val="60000"/>
                </a:schemeClr>
              </a:solidFill>
              <a:effectLst/>
            </a:endParaRPr>
          </a:p>
        </p:txBody>
      </p:sp>
    </p:spTree>
    <p:extLst>
      <p:ext uri="{BB962C8B-B14F-4D97-AF65-F5344CB8AC3E}">
        <p14:creationId xmlns:p14="http://schemas.microsoft.com/office/powerpoint/2010/main" val="3257612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6" name="AutoShape 1"/>
          <p:cNvSpPr>
            <a:spLocks/>
          </p:cNvSpPr>
          <p:nvPr/>
        </p:nvSpPr>
        <p:spPr bwMode="auto">
          <a:xfrm>
            <a:off x="915988" y="501650"/>
            <a:ext cx="7312025" cy="3749675"/>
          </a:xfrm>
          <a:custGeom>
            <a:avLst/>
            <a:gdLst>
              <a:gd name="T0" fmla="*/ 3656013 w 21600"/>
              <a:gd name="T1" fmla="*/ 1874838 h 21600"/>
              <a:gd name="T2" fmla="*/ 3656013 w 21600"/>
              <a:gd name="T3" fmla="*/ 1874838 h 21600"/>
              <a:gd name="T4" fmla="*/ 3656013 w 21600"/>
              <a:gd name="T5" fmla="*/ 1874838 h 21600"/>
              <a:gd name="T6" fmla="*/ 3656013 w 21600"/>
              <a:gd name="T7" fmla="*/ 1874838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close/>
              </a:path>
            </a:pathLst>
          </a:custGeom>
          <a:noFill/>
          <a:ln w="12700">
            <a:noFill/>
            <a:miter lim="0"/>
            <a:headEnd/>
            <a:tailEnd/>
          </a:ln>
          <a:effectLst>
            <a:outerShdw blurRad="88900" dist="38100" dir="2700000" algn="tl" rotWithShape="0">
              <a:prstClr val="black">
                <a:alpha val="90000"/>
              </a:prstClr>
            </a:outerShdw>
          </a:effectLst>
        </p:spPr>
        <p:txBody>
          <a:bodyPr lIns="0" tIns="0" rIns="0" bIns="0" anchor="ctr"/>
          <a:lstStyle/>
          <a:p>
            <a:pPr marL="39688" algn="ctr" defTabSz="914400">
              <a:lnSpc>
                <a:spcPts val="3800"/>
              </a:lnSpc>
              <a:spcAft>
                <a:spcPts val="600"/>
              </a:spcAft>
              <a:buClr>
                <a:srgbClr val="FFFFFF"/>
              </a:buClr>
              <a:buFont typeface="Frutiger 55 Roman" charset="0"/>
              <a:buNone/>
              <a:defRPr/>
            </a:pPr>
            <a:r>
              <a:rPr lang="en-US" sz="3600" b="1" dirty="0" smtClean="0">
                <a:solidFill>
                  <a:prstClr val="white"/>
                </a:solidFill>
                <a:latin typeface="Myriad Pro" panose="020B0503030403020204" pitchFamily="34" charset="0"/>
              </a:rPr>
              <a:t>1. </a:t>
            </a:r>
            <a:r>
              <a:rPr lang="en-US" sz="3600" b="1" dirty="0">
                <a:solidFill>
                  <a:prstClr val="white"/>
                </a:solidFill>
                <a:latin typeface="Myriad Pro" panose="020B0503030403020204" pitchFamily="34" charset="0"/>
              </a:rPr>
              <a:t>Where did the Universe come from?</a:t>
            </a:r>
            <a:endParaRPr lang="en-US" sz="3500" dirty="0">
              <a:solidFill>
                <a:prstClr val="white"/>
              </a:solidFill>
              <a:latin typeface="Myriad Pro" panose="020B0503030403020204" pitchFamily="34" charset="0"/>
              <a:sym typeface="Verlag Book" charset="0"/>
            </a:endParaRPr>
          </a:p>
        </p:txBody>
      </p:sp>
    </p:spTree>
    <p:extLst>
      <p:ext uri="{BB962C8B-B14F-4D97-AF65-F5344CB8AC3E}">
        <p14:creationId xmlns:p14="http://schemas.microsoft.com/office/powerpoint/2010/main" val="173907411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6" name="AutoShape 1"/>
          <p:cNvSpPr>
            <a:spLocks/>
          </p:cNvSpPr>
          <p:nvPr/>
        </p:nvSpPr>
        <p:spPr bwMode="auto">
          <a:xfrm>
            <a:off x="915988" y="501650"/>
            <a:ext cx="7312025" cy="3749675"/>
          </a:xfrm>
          <a:custGeom>
            <a:avLst/>
            <a:gdLst>
              <a:gd name="T0" fmla="*/ 3656013 w 21600"/>
              <a:gd name="T1" fmla="*/ 1874838 h 21600"/>
              <a:gd name="T2" fmla="*/ 3656013 w 21600"/>
              <a:gd name="T3" fmla="*/ 1874838 h 21600"/>
              <a:gd name="T4" fmla="*/ 3656013 w 21600"/>
              <a:gd name="T5" fmla="*/ 1874838 h 21600"/>
              <a:gd name="T6" fmla="*/ 3656013 w 21600"/>
              <a:gd name="T7" fmla="*/ 1874838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close/>
              </a:path>
            </a:pathLst>
          </a:custGeom>
          <a:noFill/>
          <a:ln w="12700">
            <a:noFill/>
            <a:miter lim="0"/>
            <a:headEnd/>
            <a:tailEnd/>
          </a:ln>
          <a:effectLst>
            <a:outerShdw blurRad="88900" dist="38100" dir="2700000" algn="tl" rotWithShape="0">
              <a:prstClr val="black">
                <a:alpha val="90000"/>
              </a:prstClr>
            </a:outerShdw>
          </a:effectLst>
        </p:spPr>
        <p:txBody>
          <a:bodyPr lIns="0" tIns="0" rIns="0" bIns="0" anchor="ctr"/>
          <a:lstStyle/>
          <a:p>
            <a:pPr marL="39688" algn="ctr" defTabSz="914400">
              <a:lnSpc>
                <a:spcPts val="3800"/>
              </a:lnSpc>
              <a:spcAft>
                <a:spcPts val="600"/>
              </a:spcAft>
              <a:buClr>
                <a:srgbClr val="FFFFFF"/>
              </a:buClr>
              <a:buFont typeface="Frutiger 55 Roman" charset="0"/>
              <a:buNone/>
              <a:defRPr/>
            </a:pPr>
            <a:r>
              <a:rPr lang="en-US" sz="3600" b="1" dirty="0">
                <a:solidFill>
                  <a:schemeClr val="bg1"/>
                </a:solidFill>
                <a:effectLst>
                  <a:outerShdw blurRad="38100" dist="38100" dir="2700000" algn="tl">
                    <a:srgbClr val="000000">
                      <a:alpha val="43137"/>
                    </a:srgbClr>
                  </a:outerShdw>
                </a:effectLst>
                <a:latin typeface="Myriad Pro" panose="020B0503030403020204" pitchFamily="34" charset="0"/>
              </a:rPr>
              <a:t>2. How did nothing explode?</a:t>
            </a:r>
            <a:endParaRPr lang="en-US" sz="3500" dirty="0">
              <a:solidFill>
                <a:schemeClr val="bg1"/>
              </a:solidFill>
              <a:latin typeface="Myriad Pro" panose="020B0503030403020204" pitchFamily="34" charset="0"/>
              <a:sym typeface="Verlag Book" charset="0"/>
            </a:endParaRPr>
          </a:p>
        </p:txBody>
      </p:sp>
    </p:spTree>
    <p:extLst>
      <p:ext uri="{BB962C8B-B14F-4D97-AF65-F5344CB8AC3E}">
        <p14:creationId xmlns:p14="http://schemas.microsoft.com/office/powerpoint/2010/main" val="202719198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5" name="TextBox 4"/>
          <p:cNvSpPr txBox="1"/>
          <p:nvPr/>
        </p:nvSpPr>
        <p:spPr>
          <a:xfrm>
            <a:off x="697508" y="899494"/>
            <a:ext cx="2452279" cy="3046988"/>
          </a:xfrm>
          <a:prstGeom prst="rect">
            <a:avLst/>
          </a:prstGeom>
          <a:noFill/>
        </p:spPr>
        <p:txBody>
          <a:bodyPr wrap="square" rtlCol="0">
            <a:spAutoFit/>
          </a:bodyPr>
          <a:lstStyle/>
          <a:p>
            <a:r>
              <a:rPr lang="en-AU" sz="3200" b="1" dirty="0" smtClean="0">
                <a:solidFill>
                  <a:schemeClr val="bg1"/>
                </a:solidFill>
                <a:effectLst>
                  <a:outerShdw blurRad="38100" dist="38100" dir="2700000" algn="tl">
                    <a:srgbClr val="000000">
                      <a:alpha val="43137"/>
                    </a:srgbClr>
                  </a:outerShdw>
                </a:effectLst>
                <a:latin typeface="Myriad Pro"/>
              </a:rPr>
              <a:t>The Universe burst into something from nothing!</a:t>
            </a:r>
            <a:endParaRPr lang="en-AU" sz="3200" b="1" dirty="0">
              <a:solidFill>
                <a:schemeClr val="bg1"/>
              </a:solidFill>
              <a:effectLst>
                <a:outerShdw blurRad="38100" dist="38100" dir="2700000" algn="tl">
                  <a:srgbClr val="000000">
                    <a:alpha val="43137"/>
                  </a:srgbClr>
                </a:outerShdw>
              </a:effectLst>
              <a:latin typeface="Myriad Pro"/>
            </a:endParaRPr>
          </a:p>
        </p:txBody>
      </p:sp>
      <p:grpSp>
        <p:nvGrpSpPr>
          <p:cNvPr id="6" name="Group 5"/>
          <p:cNvGrpSpPr/>
          <p:nvPr/>
        </p:nvGrpSpPr>
        <p:grpSpPr>
          <a:xfrm>
            <a:off x="3149787" y="717177"/>
            <a:ext cx="5331172" cy="3625663"/>
            <a:chOff x="3149787" y="717177"/>
            <a:chExt cx="5331172" cy="3625663"/>
          </a:xfrm>
        </p:grpSpPr>
        <p:pic>
          <p:nvPicPr>
            <p:cNvPr id="2050" name="Picture 2" descr="1133718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49787" y="717177"/>
              <a:ext cx="2404387" cy="3625663"/>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5790479" y="4041490"/>
              <a:ext cx="2690480" cy="297517"/>
            </a:xfrm>
            <a:prstGeom prst="rect">
              <a:avLst/>
            </a:prstGeom>
          </p:spPr>
          <p:txBody>
            <a:bodyPr wrap="none">
              <a:spAutoFit/>
            </a:bodyPr>
            <a:lstStyle/>
            <a:p>
              <a:pPr marL="39688" lvl="0" algn="r" defTabSz="914400">
                <a:lnSpc>
                  <a:spcPts val="1600"/>
                </a:lnSpc>
                <a:buClr>
                  <a:srgbClr val="FFFFFF"/>
                </a:buClr>
                <a:defRPr/>
              </a:pPr>
              <a:r>
                <a:rPr lang="en-AU" sz="2400" dirty="0">
                  <a:solidFill>
                    <a:prstClr val="white"/>
                  </a:solidFill>
                  <a:latin typeface="Myriad Pro"/>
                </a:rPr>
                <a:t>Lawrence Krauss</a:t>
              </a:r>
              <a:r>
                <a:rPr lang="en-US" sz="2400" dirty="0">
                  <a:solidFill>
                    <a:prstClr val="white"/>
                  </a:solidFill>
                  <a:latin typeface="Myriad Pro" charset="0"/>
                  <a:sym typeface="Verlag Book" charset="0"/>
                </a:rPr>
                <a:t> </a:t>
              </a:r>
            </a:p>
          </p:txBody>
        </p:sp>
        <p:pic>
          <p:nvPicPr>
            <p:cNvPr id="7" name="Picture 6"/>
            <p:cNvPicPr>
              <a:picLocks noChangeAspect="1"/>
            </p:cNvPicPr>
            <p:nvPr/>
          </p:nvPicPr>
          <p:blipFill rotWithShape="1">
            <a:blip r:embed="rId5"/>
            <a:srcRect t="12272" r="15245"/>
            <a:stretch/>
          </p:blipFill>
          <p:spPr>
            <a:xfrm>
              <a:off x="5946026" y="934496"/>
              <a:ext cx="2122802" cy="2930612"/>
            </a:xfrm>
            <a:prstGeom prst="rect">
              <a:avLst/>
            </a:prstGeom>
            <a:ln w="44450">
              <a:solidFill>
                <a:schemeClr val="bg1"/>
              </a:solidFill>
            </a:ln>
          </p:spPr>
        </p:pic>
      </p:grpSp>
    </p:spTree>
    <p:extLst>
      <p:ext uri="{BB962C8B-B14F-4D97-AF65-F5344CB8AC3E}">
        <p14:creationId xmlns:p14="http://schemas.microsoft.com/office/powerpoint/2010/main" val="1248576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6" name="AutoShape 1"/>
          <p:cNvSpPr>
            <a:spLocks/>
          </p:cNvSpPr>
          <p:nvPr/>
        </p:nvSpPr>
        <p:spPr bwMode="auto">
          <a:xfrm>
            <a:off x="915988" y="501650"/>
            <a:ext cx="7312025" cy="3749675"/>
          </a:xfrm>
          <a:custGeom>
            <a:avLst/>
            <a:gdLst>
              <a:gd name="T0" fmla="*/ 3656013 w 21600"/>
              <a:gd name="T1" fmla="*/ 1874838 h 21600"/>
              <a:gd name="T2" fmla="*/ 3656013 w 21600"/>
              <a:gd name="T3" fmla="*/ 1874838 h 21600"/>
              <a:gd name="T4" fmla="*/ 3656013 w 21600"/>
              <a:gd name="T5" fmla="*/ 1874838 h 21600"/>
              <a:gd name="T6" fmla="*/ 3656013 w 21600"/>
              <a:gd name="T7" fmla="*/ 1874838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close/>
              </a:path>
            </a:pathLst>
          </a:custGeom>
          <a:noFill/>
          <a:ln w="12700">
            <a:noFill/>
            <a:miter lim="0"/>
            <a:headEnd/>
            <a:tailEnd/>
          </a:ln>
          <a:effectLst>
            <a:outerShdw blurRad="88900" dist="38100" dir="2700000" algn="tl" rotWithShape="0">
              <a:prstClr val="black">
                <a:alpha val="90000"/>
              </a:prstClr>
            </a:outerShdw>
          </a:effectLst>
        </p:spPr>
        <p:txBody>
          <a:bodyPr lIns="0" tIns="0" rIns="0" bIns="0" anchor="ctr"/>
          <a:lstStyle/>
          <a:p>
            <a:pPr algn="ctr" defTabSz="914400" fontAlgn="auto">
              <a:spcBef>
                <a:spcPts val="0"/>
              </a:spcBef>
              <a:spcAft>
                <a:spcPts val="0"/>
              </a:spcAft>
              <a:defRPr/>
            </a:pPr>
            <a:r>
              <a:rPr lang="en-US" sz="3600" b="1" dirty="0" smtClean="0">
                <a:solidFill>
                  <a:schemeClr val="bg1"/>
                </a:solidFill>
              </a:rPr>
              <a:t>What </a:t>
            </a:r>
            <a:r>
              <a:rPr lang="en-US" sz="3600" b="1" dirty="0">
                <a:solidFill>
                  <a:schemeClr val="bg1"/>
                </a:solidFill>
              </a:rPr>
              <a:t>is the </a:t>
            </a:r>
            <a:r>
              <a:rPr lang="en-US" sz="3600" b="1" dirty="0" smtClean="0">
                <a:solidFill>
                  <a:schemeClr val="bg1"/>
                </a:solidFill>
              </a:rPr>
              <a:t>big </a:t>
            </a:r>
            <a:r>
              <a:rPr lang="en-US" sz="3600" b="1" dirty="0">
                <a:solidFill>
                  <a:schemeClr val="bg1"/>
                </a:solidFill>
              </a:rPr>
              <a:t>b</a:t>
            </a:r>
            <a:r>
              <a:rPr lang="en-US" sz="3600" b="1" dirty="0" smtClean="0">
                <a:solidFill>
                  <a:schemeClr val="bg1"/>
                </a:solidFill>
              </a:rPr>
              <a:t>ang</a:t>
            </a:r>
            <a:r>
              <a:rPr lang="en-US" sz="3600" b="1" dirty="0">
                <a:solidFill>
                  <a:schemeClr val="bg1"/>
                </a:solidFill>
              </a:rPr>
              <a:t>?</a:t>
            </a:r>
          </a:p>
        </p:txBody>
      </p:sp>
    </p:spTree>
    <p:extLst>
      <p:ext uri="{BB962C8B-B14F-4D97-AF65-F5344CB8AC3E}">
        <p14:creationId xmlns:p14="http://schemas.microsoft.com/office/powerpoint/2010/main" val="17081497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pic>
        <p:nvPicPr>
          <p:cNvPr id="3" name="Picture 2" descr="solarevol"/>
          <p:cNvPicPr>
            <a:picLocks noChangeAspect="1" noChangeArrowheads="1"/>
          </p:cNvPicPr>
          <p:nvPr/>
        </p:nvPicPr>
        <p:blipFill>
          <a:blip r:embed="rId4" cstate="print"/>
          <a:srcRect/>
          <a:stretch>
            <a:fillRect/>
          </a:stretch>
        </p:blipFill>
        <p:spPr>
          <a:xfrm>
            <a:off x="1144294" y="362857"/>
            <a:ext cx="6676321" cy="4323249"/>
          </a:xfrm>
          <a:prstGeom prst="rect">
            <a:avLst/>
          </a:prstGeom>
          <a:noFill/>
        </p:spPr>
      </p:pic>
    </p:spTree>
    <p:extLst>
      <p:ext uri="{BB962C8B-B14F-4D97-AF65-F5344CB8AC3E}">
        <p14:creationId xmlns:p14="http://schemas.microsoft.com/office/powerpoint/2010/main" val="358540550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6" name="AutoShape 1"/>
          <p:cNvSpPr>
            <a:spLocks/>
          </p:cNvSpPr>
          <p:nvPr/>
        </p:nvSpPr>
        <p:spPr bwMode="auto">
          <a:xfrm>
            <a:off x="3750191" y="501650"/>
            <a:ext cx="4477822" cy="3749675"/>
          </a:xfrm>
          <a:custGeom>
            <a:avLst/>
            <a:gdLst>
              <a:gd name="T0" fmla="*/ 3656013 w 21600"/>
              <a:gd name="T1" fmla="*/ 1874838 h 21600"/>
              <a:gd name="T2" fmla="*/ 3656013 w 21600"/>
              <a:gd name="T3" fmla="*/ 1874838 h 21600"/>
              <a:gd name="T4" fmla="*/ 3656013 w 21600"/>
              <a:gd name="T5" fmla="*/ 1874838 h 21600"/>
              <a:gd name="T6" fmla="*/ 3656013 w 21600"/>
              <a:gd name="T7" fmla="*/ 1874838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close/>
              </a:path>
            </a:pathLst>
          </a:custGeom>
          <a:noFill/>
          <a:ln w="12700">
            <a:noFill/>
            <a:miter lim="0"/>
            <a:headEnd/>
            <a:tailEnd/>
          </a:ln>
          <a:effectLst>
            <a:outerShdw blurRad="88900" dist="38100" dir="2700000" algn="tl" rotWithShape="0">
              <a:prstClr val="black">
                <a:alpha val="90000"/>
              </a:prstClr>
            </a:outerShdw>
          </a:effectLst>
        </p:spPr>
        <p:txBody>
          <a:bodyPr lIns="0" tIns="0" rIns="0" bIns="0" anchor="ctr"/>
          <a:lstStyle/>
          <a:p>
            <a:pPr marL="39688" algn="ctr" defTabSz="914400">
              <a:lnSpc>
                <a:spcPts val="3800"/>
              </a:lnSpc>
              <a:spcAft>
                <a:spcPts val="600"/>
              </a:spcAft>
              <a:buClr>
                <a:srgbClr val="FFFFFF"/>
              </a:buClr>
              <a:buFont typeface="Frutiger 55 Roman" charset="0"/>
              <a:buNone/>
              <a:defRPr/>
            </a:pPr>
            <a:r>
              <a:rPr lang="en-US" sz="2800" dirty="0" smtClean="0">
                <a:solidFill>
                  <a:schemeClr val="bg1"/>
                </a:solidFill>
                <a:latin typeface="Myriad Pro" panose="020B0503030403020204" pitchFamily="34" charset="0"/>
                <a:sym typeface="Verlag Book" charset="0"/>
              </a:rPr>
              <a:t>“</a:t>
            </a:r>
            <a:r>
              <a:rPr lang="en-AU" sz="2800" b="1" dirty="0">
                <a:solidFill>
                  <a:schemeClr val="bg1"/>
                </a:solidFill>
                <a:latin typeface="Myriad Pro" panose="020B0503030403020204" pitchFamily="34" charset="0"/>
              </a:rPr>
              <a:t>The universe burst into something from absolutely nothing—zero, nada. And as it got bigger, it became filled with even more stuff that came from absolutely nowhere</a:t>
            </a:r>
            <a:r>
              <a:rPr lang="en-US" sz="2800" dirty="0" smtClean="0">
                <a:solidFill>
                  <a:schemeClr val="bg1"/>
                </a:solidFill>
                <a:latin typeface="Myriad Pro" panose="020B0503030403020204" pitchFamily="34" charset="0"/>
                <a:sym typeface="Verlag Book" charset="0"/>
              </a:rPr>
              <a:t>.”</a:t>
            </a:r>
            <a:endParaRPr lang="en-US" sz="2800" dirty="0">
              <a:solidFill>
                <a:schemeClr val="bg1"/>
              </a:solidFill>
              <a:latin typeface="Myriad Pro" panose="020B0503030403020204" pitchFamily="34" charset="0"/>
              <a:sym typeface="Verlag Book" charset="0"/>
            </a:endParaRPr>
          </a:p>
        </p:txBody>
      </p:sp>
      <p:sp>
        <p:nvSpPr>
          <p:cNvPr id="4" name="AutoShape 1"/>
          <p:cNvSpPr>
            <a:spLocks/>
          </p:cNvSpPr>
          <p:nvPr/>
        </p:nvSpPr>
        <p:spPr bwMode="auto">
          <a:xfrm>
            <a:off x="915988" y="4499673"/>
            <a:ext cx="7312025" cy="274637"/>
          </a:xfrm>
          <a:custGeom>
            <a:avLst/>
            <a:gdLst>
              <a:gd name="T0" fmla="*/ 1237631888 w 21600"/>
              <a:gd name="T1" fmla="*/ 1745967 h 21600"/>
              <a:gd name="T2" fmla="*/ 1237631888 w 21600"/>
              <a:gd name="T3" fmla="*/ 1745967 h 21600"/>
              <a:gd name="T4" fmla="*/ 1237631888 w 21600"/>
              <a:gd name="T5" fmla="*/ 1745967 h 21600"/>
              <a:gd name="T6" fmla="*/ 1237631888 w 21600"/>
              <a:gd name="T7" fmla="*/ 174596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close/>
              </a:path>
            </a:pathLst>
          </a:custGeom>
          <a:noFill/>
          <a:ln w="12700">
            <a:noFill/>
            <a:miter lim="0"/>
            <a:headEnd/>
            <a:tailEnd/>
          </a:ln>
          <a:effectLst>
            <a:outerShdw blurRad="88900" dist="38100" dir="2700000" algn="tl" rotWithShape="0">
              <a:prstClr val="black">
                <a:alpha val="90000"/>
              </a:prstClr>
            </a:outerShdw>
          </a:effectLst>
        </p:spPr>
        <p:txBody>
          <a:bodyPr lIns="0" tIns="0" rIns="0" bIns="0" anchor="ctr"/>
          <a:lstStyle/>
          <a:p>
            <a:pPr algn="r" eaLnBrk="0" hangingPunct="0">
              <a:spcBef>
                <a:spcPct val="50000"/>
              </a:spcBef>
            </a:pPr>
            <a:r>
              <a:rPr lang="en-AU" sz="2000" b="1" dirty="0">
                <a:solidFill>
                  <a:schemeClr val="bg1"/>
                </a:solidFill>
                <a:latin typeface="Myriad Pro" panose="020B0503030403020204"/>
              </a:rPr>
              <a:t>April 2002 </a:t>
            </a:r>
            <a:r>
              <a:rPr lang="en-AU" sz="2000" b="1" i="1" dirty="0">
                <a:solidFill>
                  <a:schemeClr val="bg1"/>
                </a:solidFill>
                <a:latin typeface="Myriad Pro" panose="020B0503030403020204"/>
              </a:rPr>
              <a:t>Discover</a:t>
            </a:r>
            <a:r>
              <a:rPr lang="en-AU" sz="2000" b="1" dirty="0">
                <a:solidFill>
                  <a:schemeClr val="bg1"/>
                </a:solidFill>
                <a:latin typeface="Myriad Pro" panose="020B0503030403020204"/>
              </a:rPr>
              <a:t> Magazine</a:t>
            </a:r>
          </a:p>
        </p:txBody>
      </p:sp>
      <p:pic>
        <p:nvPicPr>
          <p:cNvPr id="2" name="Picture 1"/>
          <p:cNvPicPr>
            <a:picLocks noChangeAspect="1"/>
          </p:cNvPicPr>
          <p:nvPr/>
        </p:nvPicPr>
        <p:blipFill>
          <a:blip r:embed="rId4"/>
          <a:stretch>
            <a:fillRect/>
          </a:stretch>
        </p:blipFill>
        <p:spPr>
          <a:xfrm>
            <a:off x="709613" y="842246"/>
            <a:ext cx="3040578" cy="3495675"/>
          </a:xfrm>
          <a:prstGeom prst="rect">
            <a:avLst/>
          </a:prstGeom>
        </p:spPr>
      </p:pic>
    </p:spTree>
    <p:extLst>
      <p:ext uri="{BB962C8B-B14F-4D97-AF65-F5344CB8AC3E}">
        <p14:creationId xmlns:p14="http://schemas.microsoft.com/office/powerpoint/2010/main" val="353838130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690889" y="4249524"/>
            <a:ext cx="7901522" cy="584775"/>
          </a:xfrm>
          <a:prstGeom prst="rect">
            <a:avLst/>
          </a:prstGeom>
        </p:spPr>
        <p:txBody>
          <a:bodyPr wrap="none">
            <a:spAutoFit/>
          </a:bodyPr>
          <a:lstStyle/>
          <a:p>
            <a:r>
              <a:rPr lang="en-AU" sz="3200" b="1" dirty="0" smtClean="0">
                <a:solidFill>
                  <a:schemeClr val="bg1"/>
                </a:solidFill>
                <a:effectLst>
                  <a:outerShdw blurRad="38100" dist="38100" dir="2700000" algn="tl">
                    <a:srgbClr val="000000">
                      <a:alpha val="43137"/>
                    </a:srgbClr>
                  </a:outerShdw>
                </a:effectLst>
                <a:latin typeface="Myriad Pro"/>
                <a:ea typeface="+mn-ea"/>
              </a:rPr>
              <a:t>Everything we know about dark </a:t>
            </a:r>
            <a:r>
              <a:rPr lang="en-AU" sz="3200" b="1" dirty="0">
                <a:solidFill>
                  <a:schemeClr val="bg1"/>
                </a:solidFill>
                <a:effectLst>
                  <a:outerShdw blurRad="38100" dist="38100" dir="2700000" algn="tl">
                    <a:srgbClr val="000000">
                      <a:alpha val="43137"/>
                    </a:srgbClr>
                  </a:outerShdw>
                </a:effectLst>
                <a:latin typeface="Myriad Pro"/>
                <a:ea typeface="+mn-ea"/>
              </a:rPr>
              <a:t>energy </a:t>
            </a:r>
            <a:endParaRPr lang="en-AU" sz="3200" dirty="0">
              <a:solidFill>
                <a:schemeClr val="bg1"/>
              </a:solidFill>
              <a:effectLst>
                <a:outerShdw blurRad="38100" dist="38100" dir="2700000" algn="tl">
                  <a:srgbClr val="000000">
                    <a:alpha val="43137"/>
                  </a:srgbClr>
                </a:outerShdw>
              </a:effectLst>
              <a:latin typeface="Myriad Pro"/>
            </a:endParaRPr>
          </a:p>
        </p:txBody>
      </p:sp>
    </p:spTree>
    <p:extLst>
      <p:ext uri="{BB962C8B-B14F-4D97-AF65-F5344CB8AC3E}">
        <p14:creationId xmlns:p14="http://schemas.microsoft.com/office/powerpoint/2010/main" val="314910736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6" name="AutoShape 1"/>
          <p:cNvSpPr>
            <a:spLocks/>
          </p:cNvSpPr>
          <p:nvPr/>
        </p:nvSpPr>
        <p:spPr bwMode="auto">
          <a:xfrm>
            <a:off x="706440" y="1019175"/>
            <a:ext cx="4704459" cy="3079750"/>
          </a:xfrm>
          <a:custGeom>
            <a:avLst/>
            <a:gdLst>
              <a:gd name="T0" fmla="*/ 3656013 w 21600"/>
              <a:gd name="T1" fmla="*/ 1874838 h 21600"/>
              <a:gd name="T2" fmla="*/ 3656013 w 21600"/>
              <a:gd name="T3" fmla="*/ 1874838 h 21600"/>
              <a:gd name="T4" fmla="*/ 3656013 w 21600"/>
              <a:gd name="T5" fmla="*/ 1874838 h 21600"/>
              <a:gd name="T6" fmla="*/ 3656013 w 21600"/>
              <a:gd name="T7" fmla="*/ 1874838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close/>
              </a:path>
            </a:pathLst>
          </a:custGeom>
          <a:noFill/>
          <a:ln w="12700">
            <a:noFill/>
            <a:miter lim="0"/>
            <a:headEnd/>
            <a:tailEnd/>
          </a:ln>
          <a:effectLst>
            <a:outerShdw blurRad="88900" dist="38100" dir="2700000" algn="tl" rotWithShape="0">
              <a:prstClr val="black">
                <a:alpha val="90000"/>
              </a:prstClr>
            </a:outerShdw>
          </a:effectLst>
        </p:spPr>
        <p:txBody>
          <a:bodyPr lIns="0" tIns="0" rIns="0" bIns="0" anchor="ctr"/>
          <a:lstStyle/>
          <a:p>
            <a:pPr marL="39688" defTabSz="914400">
              <a:lnSpc>
                <a:spcPts val="3800"/>
              </a:lnSpc>
              <a:spcAft>
                <a:spcPts val="600"/>
              </a:spcAft>
              <a:buClr>
                <a:srgbClr val="FFFFFF"/>
              </a:buClr>
              <a:defRPr/>
            </a:pPr>
            <a:r>
              <a:rPr lang="en-US" sz="3600" dirty="0" smtClean="0">
                <a:solidFill>
                  <a:srgbClr val="FFFFFF"/>
                </a:solidFill>
                <a:latin typeface="Myriad Pro" charset="0"/>
                <a:sym typeface="Verlag Book" charset="0"/>
              </a:rPr>
              <a:t>“</a:t>
            </a:r>
            <a:r>
              <a:rPr lang="en-AU" sz="3200" b="1" i="1" dirty="0" smtClean="0">
                <a:solidFill>
                  <a:prstClr val="white"/>
                </a:solidFill>
                <a:effectLst>
                  <a:outerShdw blurRad="38100" dist="38100" dir="2700000" algn="tl">
                    <a:srgbClr val="000000">
                      <a:alpha val="43137"/>
                    </a:srgbClr>
                  </a:outerShdw>
                </a:effectLst>
                <a:latin typeface="Myriad Pro" panose="020B0503030403020204" pitchFamily="34" charset="0"/>
              </a:rPr>
              <a:t>Dark energy is a </a:t>
            </a:r>
            <a:r>
              <a:rPr lang="en-AU" sz="3200" b="1" i="1" dirty="0">
                <a:solidFill>
                  <a:prstClr val="white"/>
                </a:solidFill>
                <a:effectLst>
                  <a:outerShdw blurRad="38100" dist="38100" dir="2700000" algn="tl">
                    <a:srgbClr val="000000">
                      <a:alpha val="43137"/>
                    </a:srgbClr>
                  </a:outerShdw>
                </a:effectLst>
                <a:latin typeface="Myriad Pro" panose="020B0503030403020204" pitchFamily="34" charset="0"/>
              </a:rPr>
              <a:t>big bang fudge factor</a:t>
            </a:r>
            <a:r>
              <a:rPr lang="en-AU" sz="3200" b="1" i="1" dirty="0" smtClean="0">
                <a:solidFill>
                  <a:prstClr val="white"/>
                </a:solidFill>
                <a:effectLst>
                  <a:outerShdw blurRad="38100" dist="38100" dir="2700000" algn="tl">
                    <a:srgbClr val="000000">
                      <a:alpha val="43137"/>
                    </a:srgbClr>
                  </a:outerShdw>
                </a:effectLst>
                <a:latin typeface="Myriad Pro" panose="020B0503030403020204" pitchFamily="34" charset="0"/>
              </a:rPr>
              <a:t>!</a:t>
            </a:r>
            <a:r>
              <a:rPr lang="en-US" sz="3600" dirty="0" smtClean="0">
                <a:solidFill>
                  <a:srgbClr val="FFFFFF"/>
                </a:solidFill>
                <a:latin typeface="Myriad Pro" charset="0"/>
                <a:sym typeface="Verlag Book" charset="0"/>
              </a:rPr>
              <a:t>”</a:t>
            </a:r>
            <a:endParaRPr lang="en-US" sz="3600" dirty="0">
              <a:solidFill>
                <a:srgbClr val="FFFFFF"/>
              </a:solidFill>
              <a:latin typeface="Myriad Pro" charset="0"/>
              <a:sym typeface="Verlag Book" charset="0"/>
            </a:endParaRPr>
          </a:p>
        </p:txBody>
      </p:sp>
      <p:sp>
        <p:nvSpPr>
          <p:cNvPr id="4" name="AutoShape 1"/>
          <p:cNvSpPr>
            <a:spLocks/>
          </p:cNvSpPr>
          <p:nvPr/>
        </p:nvSpPr>
        <p:spPr bwMode="auto">
          <a:xfrm>
            <a:off x="285750" y="4424517"/>
            <a:ext cx="7942263" cy="274637"/>
          </a:xfrm>
          <a:custGeom>
            <a:avLst/>
            <a:gdLst>
              <a:gd name="T0" fmla="*/ 1237631888 w 21600"/>
              <a:gd name="T1" fmla="*/ 1745967 h 21600"/>
              <a:gd name="T2" fmla="*/ 1237631888 w 21600"/>
              <a:gd name="T3" fmla="*/ 1745967 h 21600"/>
              <a:gd name="T4" fmla="*/ 1237631888 w 21600"/>
              <a:gd name="T5" fmla="*/ 1745967 h 21600"/>
              <a:gd name="T6" fmla="*/ 1237631888 w 21600"/>
              <a:gd name="T7" fmla="*/ 174596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close/>
              </a:path>
            </a:pathLst>
          </a:custGeom>
          <a:noFill/>
          <a:ln w="12700">
            <a:noFill/>
            <a:miter lim="0"/>
            <a:headEnd/>
            <a:tailEnd/>
          </a:ln>
          <a:effectLst>
            <a:outerShdw blurRad="88900" dist="38100" dir="2700000" algn="tl" rotWithShape="0">
              <a:prstClr val="black">
                <a:alpha val="90000"/>
              </a:prstClr>
            </a:outerShdw>
          </a:effectLst>
        </p:spPr>
        <p:txBody>
          <a:bodyPr lIns="0" tIns="0" rIns="0" bIns="0" anchor="ctr"/>
          <a:lstStyle/>
          <a:p>
            <a:pPr marL="39688" algn="r" defTabSz="914400">
              <a:lnSpc>
                <a:spcPts val="1600"/>
              </a:lnSpc>
              <a:buClr>
                <a:srgbClr val="FFFFFF"/>
              </a:buClr>
              <a:defRPr/>
            </a:pPr>
            <a:r>
              <a:rPr lang="en-AU" sz="2400" dirty="0" smtClean="0">
                <a:solidFill>
                  <a:prstClr val="white"/>
                </a:solidFill>
                <a:latin typeface="Myriad Pro"/>
              </a:rPr>
              <a:t>John Gideon Hartnett</a:t>
            </a:r>
          </a:p>
          <a:p>
            <a:pPr marL="39688" algn="r" defTabSz="914400">
              <a:lnSpc>
                <a:spcPts val="1600"/>
              </a:lnSpc>
              <a:buClr>
                <a:srgbClr val="FFFFFF"/>
              </a:buClr>
              <a:defRPr/>
            </a:pPr>
            <a:r>
              <a:rPr lang="en-AU" dirty="0" smtClean="0">
                <a:solidFill>
                  <a:prstClr val="white"/>
                </a:solidFill>
                <a:latin typeface="Myriad Pro"/>
              </a:rPr>
              <a:t>2016 </a:t>
            </a:r>
            <a:r>
              <a:rPr lang="en-AU" dirty="0" err="1" smtClean="0">
                <a:solidFill>
                  <a:prstClr val="white"/>
                </a:solidFill>
                <a:latin typeface="Myriad Pro"/>
              </a:rPr>
              <a:t>SuperCamp</a:t>
            </a:r>
            <a:endParaRPr lang="en-AU" dirty="0">
              <a:solidFill>
                <a:prstClr val="white"/>
              </a:solidFill>
              <a:latin typeface="Myriad Pro"/>
            </a:endParaRPr>
          </a:p>
        </p:txBody>
      </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51904" y="679236"/>
            <a:ext cx="2308087" cy="2735083"/>
          </a:xfrm>
          <a:prstGeom prst="rect">
            <a:avLst/>
          </a:prstGeom>
          <a:ln w="34925">
            <a:solidFill>
              <a:schemeClr val="bg1"/>
            </a:solidFill>
          </a:ln>
        </p:spPr>
      </p:pic>
      <p:sp>
        <p:nvSpPr>
          <p:cNvPr id="7" name="TextBox 6"/>
          <p:cNvSpPr txBox="1"/>
          <p:nvPr/>
        </p:nvSpPr>
        <p:spPr>
          <a:xfrm>
            <a:off x="706440" y="4329822"/>
            <a:ext cx="312906" cy="369332"/>
          </a:xfrm>
          <a:prstGeom prst="rect">
            <a:avLst/>
          </a:prstGeom>
          <a:noFill/>
        </p:spPr>
        <p:txBody>
          <a:bodyPr wrap="none" rtlCol="0">
            <a:spAutoFit/>
          </a:bodyPr>
          <a:lstStyle/>
          <a:p>
            <a:r>
              <a:rPr lang="en-AU" dirty="0" smtClean="0">
                <a:solidFill>
                  <a:schemeClr val="bg1"/>
                </a:solidFill>
              </a:rPr>
              <a:t>1</a:t>
            </a:r>
            <a:endParaRPr lang="en-AU" dirty="0">
              <a:solidFill>
                <a:schemeClr val="bg1"/>
              </a:solidFill>
            </a:endParaRPr>
          </a:p>
        </p:txBody>
      </p:sp>
    </p:spTree>
    <p:extLst>
      <p:ext uri="{BB962C8B-B14F-4D97-AF65-F5344CB8AC3E}">
        <p14:creationId xmlns:p14="http://schemas.microsoft.com/office/powerpoint/2010/main" val="221210163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6" name="AutoShape 1"/>
          <p:cNvSpPr>
            <a:spLocks/>
          </p:cNvSpPr>
          <p:nvPr/>
        </p:nvSpPr>
        <p:spPr bwMode="auto">
          <a:xfrm>
            <a:off x="706440" y="1019175"/>
            <a:ext cx="4704459" cy="3079750"/>
          </a:xfrm>
          <a:custGeom>
            <a:avLst/>
            <a:gdLst>
              <a:gd name="T0" fmla="*/ 3656013 w 21600"/>
              <a:gd name="T1" fmla="*/ 1874838 h 21600"/>
              <a:gd name="T2" fmla="*/ 3656013 w 21600"/>
              <a:gd name="T3" fmla="*/ 1874838 h 21600"/>
              <a:gd name="T4" fmla="*/ 3656013 w 21600"/>
              <a:gd name="T5" fmla="*/ 1874838 h 21600"/>
              <a:gd name="T6" fmla="*/ 3656013 w 21600"/>
              <a:gd name="T7" fmla="*/ 1874838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close/>
              </a:path>
            </a:pathLst>
          </a:custGeom>
          <a:noFill/>
          <a:ln w="12700">
            <a:noFill/>
            <a:miter lim="0"/>
            <a:headEnd/>
            <a:tailEnd/>
          </a:ln>
          <a:effectLst>
            <a:outerShdw blurRad="88900" dist="38100" dir="2700000" algn="tl" rotWithShape="0">
              <a:prstClr val="black">
                <a:alpha val="90000"/>
              </a:prstClr>
            </a:outerShdw>
          </a:effectLst>
        </p:spPr>
        <p:txBody>
          <a:bodyPr lIns="0" tIns="0" rIns="0" bIns="0" anchor="ctr"/>
          <a:lstStyle/>
          <a:p>
            <a:pPr marL="39688" defTabSz="914400">
              <a:lnSpc>
                <a:spcPts val="3800"/>
              </a:lnSpc>
              <a:spcAft>
                <a:spcPts val="600"/>
              </a:spcAft>
              <a:buClr>
                <a:srgbClr val="FFFFFF"/>
              </a:buClr>
              <a:defRPr/>
            </a:pPr>
            <a:r>
              <a:rPr lang="en-US" sz="3600" dirty="0" smtClean="0">
                <a:solidFill>
                  <a:srgbClr val="FFFFFF"/>
                </a:solidFill>
                <a:latin typeface="Myriad Pro" charset="0"/>
                <a:sym typeface="Verlag Book" charset="0"/>
              </a:rPr>
              <a:t>“</a:t>
            </a:r>
            <a:r>
              <a:rPr lang="en-AU" sz="3200" b="1" i="1" dirty="0" smtClean="0">
                <a:solidFill>
                  <a:prstClr val="white"/>
                </a:solidFill>
                <a:effectLst>
                  <a:outerShdw blurRad="38100" dist="38100" dir="2700000" algn="tl">
                    <a:srgbClr val="000000">
                      <a:alpha val="43137"/>
                    </a:srgbClr>
                  </a:outerShdw>
                </a:effectLst>
                <a:latin typeface="Myriad Pro" panose="020B0503030403020204" pitchFamily="34" charset="0"/>
              </a:rPr>
              <a:t>Cosmic inflation is a </a:t>
            </a:r>
            <a:r>
              <a:rPr lang="en-AU" sz="3200" b="1" i="1" dirty="0">
                <a:solidFill>
                  <a:prstClr val="white"/>
                </a:solidFill>
                <a:effectLst>
                  <a:outerShdw blurRad="38100" dist="38100" dir="2700000" algn="tl">
                    <a:srgbClr val="000000">
                      <a:alpha val="43137"/>
                    </a:srgbClr>
                  </a:outerShdw>
                </a:effectLst>
                <a:latin typeface="Myriad Pro" panose="020B0503030403020204" pitchFamily="34" charset="0"/>
              </a:rPr>
              <a:t>big bang fudge factor</a:t>
            </a:r>
            <a:r>
              <a:rPr lang="en-AU" sz="3200" b="1" i="1" dirty="0" smtClean="0">
                <a:solidFill>
                  <a:prstClr val="white"/>
                </a:solidFill>
                <a:effectLst>
                  <a:outerShdw blurRad="38100" dist="38100" dir="2700000" algn="tl">
                    <a:srgbClr val="000000">
                      <a:alpha val="43137"/>
                    </a:srgbClr>
                  </a:outerShdw>
                </a:effectLst>
                <a:latin typeface="Myriad Pro" panose="020B0503030403020204" pitchFamily="34" charset="0"/>
              </a:rPr>
              <a:t>!</a:t>
            </a:r>
            <a:r>
              <a:rPr lang="en-US" sz="3600" dirty="0" smtClean="0">
                <a:solidFill>
                  <a:srgbClr val="FFFFFF"/>
                </a:solidFill>
                <a:latin typeface="Myriad Pro" charset="0"/>
                <a:sym typeface="Verlag Book" charset="0"/>
              </a:rPr>
              <a:t>”</a:t>
            </a:r>
            <a:endParaRPr lang="en-US" sz="3600" dirty="0">
              <a:solidFill>
                <a:srgbClr val="FFFFFF"/>
              </a:solidFill>
              <a:latin typeface="Myriad Pro" charset="0"/>
              <a:sym typeface="Verlag Book" charset="0"/>
            </a:endParaRPr>
          </a:p>
        </p:txBody>
      </p:sp>
      <p:sp>
        <p:nvSpPr>
          <p:cNvPr id="4" name="AutoShape 1"/>
          <p:cNvSpPr>
            <a:spLocks/>
          </p:cNvSpPr>
          <p:nvPr/>
        </p:nvSpPr>
        <p:spPr bwMode="auto">
          <a:xfrm>
            <a:off x="285750" y="4424517"/>
            <a:ext cx="7942263" cy="274637"/>
          </a:xfrm>
          <a:custGeom>
            <a:avLst/>
            <a:gdLst>
              <a:gd name="T0" fmla="*/ 1237631888 w 21600"/>
              <a:gd name="T1" fmla="*/ 1745967 h 21600"/>
              <a:gd name="T2" fmla="*/ 1237631888 w 21600"/>
              <a:gd name="T3" fmla="*/ 1745967 h 21600"/>
              <a:gd name="T4" fmla="*/ 1237631888 w 21600"/>
              <a:gd name="T5" fmla="*/ 1745967 h 21600"/>
              <a:gd name="T6" fmla="*/ 1237631888 w 21600"/>
              <a:gd name="T7" fmla="*/ 174596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close/>
              </a:path>
            </a:pathLst>
          </a:custGeom>
          <a:noFill/>
          <a:ln w="12700">
            <a:noFill/>
            <a:miter lim="0"/>
            <a:headEnd/>
            <a:tailEnd/>
          </a:ln>
          <a:effectLst>
            <a:outerShdw blurRad="88900" dist="38100" dir="2700000" algn="tl" rotWithShape="0">
              <a:prstClr val="black">
                <a:alpha val="90000"/>
              </a:prstClr>
            </a:outerShdw>
          </a:effectLst>
        </p:spPr>
        <p:txBody>
          <a:bodyPr lIns="0" tIns="0" rIns="0" bIns="0" anchor="ctr"/>
          <a:lstStyle/>
          <a:p>
            <a:pPr marL="39688" algn="r" defTabSz="914400">
              <a:lnSpc>
                <a:spcPts val="1600"/>
              </a:lnSpc>
              <a:buClr>
                <a:srgbClr val="FFFFFF"/>
              </a:buClr>
              <a:defRPr/>
            </a:pPr>
            <a:r>
              <a:rPr lang="en-AU" sz="2400" dirty="0" smtClean="0">
                <a:solidFill>
                  <a:prstClr val="white"/>
                </a:solidFill>
                <a:latin typeface="Myriad Pro"/>
              </a:rPr>
              <a:t>John Gideon Hartnett</a:t>
            </a:r>
          </a:p>
          <a:p>
            <a:pPr marL="39688" algn="r" defTabSz="914400">
              <a:lnSpc>
                <a:spcPts val="1600"/>
              </a:lnSpc>
              <a:buClr>
                <a:srgbClr val="FFFFFF"/>
              </a:buClr>
              <a:defRPr/>
            </a:pPr>
            <a:r>
              <a:rPr lang="en-AU" dirty="0" smtClean="0">
                <a:solidFill>
                  <a:prstClr val="white"/>
                </a:solidFill>
                <a:latin typeface="Myriad Pro"/>
              </a:rPr>
              <a:t>2016 </a:t>
            </a:r>
            <a:r>
              <a:rPr lang="en-AU" dirty="0" err="1" smtClean="0">
                <a:solidFill>
                  <a:prstClr val="white"/>
                </a:solidFill>
                <a:latin typeface="Myriad Pro"/>
              </a:rPr>
              <a:t>SuperCamp</a:t>
            </a:r>
            <a:endParaRPr lang="en-AU" dirty="0">
              <a:solidFill>
                <a:prstClr val="white"/>
              </a:solidFill>
              <a:latin typeface="Myriad Pro"/>
            </a:endParaRPr>
          </a:p>
        </p:txBody>
      </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51904" y="679236"/>
            <a:ext cx="2308087" cy="2735083"/>
          </a:xfrm>
          <a:prstGeom prst="rect">
            <a:avLst/>
          </a:prstGeom>
          <a:ln w="34925">
            <a:solidFill>
              <a:schemeClr val="bg1"/>
            </a:solidFill>
          </a:ln>
        </p:spPr>
      </p:pic>
      <p:sp>
        <p:nvSpPr>
          <p:cNvPr id="7" name="TextBox 6"/>
          <p:cNvSpPr txBox="1"/>
          <p:nvPr/>
        </p:nvSpPr>
        <p:spPr>
          <a:xfrm>
            <a:off x="706440" y="4329822"/>
            <a:ext cx="312906" cy="369332"/>
          </a:xfrm>
          <a:prstGeom prst="rect">
            <a:avLst/>
          </a:prstGeom>
          <a:noFill/>
        </p:spPr>
        <p:txBody>
          <a:bodyPr wrap="none" rtlCol="0">
            <a:spAutoFit/>
          </a:bodyPr>
          <a:lstStyle/>
          <a:p>
            <a:r>
              <a:rPr lang="en-AU" dirty="0" smtClean="0">
                <a:solidFill>
                  <a:prstClr val="white"/>
                </a:solidFill>
              </a:rPr>
              <a:t>2</a:t>
            </a:r>
            <a:endParaRPr lang="en-AU" dirty="0">
              <a:solidFill>
                <a:prstClr val="white"/>
              </a:solidFill>
            </a:endParaRPr>
          </a:p>
        </p:txBody>
      </p:sp>
    </p:spTree>
    <p:extLst>
      <p:ext uri="{BB962C8B-B14F-4D97-AF65-F5344CB8AC3E}">
        <p14:creationId xmlns:p14="http://schemas.microsoft.com/office/powerpoint/2010/main" val="68646642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6" name="AutoShape 1"/>
          <p:cNvSpPr>
            <a:spLocks/>
          </p:cNvSpPr>
          <p:nvPr/>
        </p:nvSpPr>
        <p:spPr bwMode="auto">
          <a:xfrm>
            <a:off x="915988" y="501650"/>
            <a:ext cx="7312025" cy="3749675"/>
          </a:xfrm>
          <a:custGeom>
            <a:avLst/>
            <a:gdLst>
              <a:gd name="T0" fmla="*/ 3656013 w 21600"/>
              <a:gd name="T1" fmla="*/ 1874838 h 21600"/>
              <a:gd name="T2" fmla="*/ 3656013 w 21600"/>
              <a:gd name="T3" fmla="*/ 1874838 h 21600"/>
              <a:gd name="T4" fmla="*/ 3656013 w 21600"/>
              <a:gd name="T5" fmla="*/ 1874838 h 21600"/>
              <a:gd name="T6" fmla="*/ 3656013 w 21600"/>
              <a:gd name="T7" fmla="*/ 1874838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close/>
              </a:path>
            </a:pathLst>
          </a:custGeom>
          <a:noFill/>
          <a:ln w="12700">
            <a:noFill/>
            <a:miter lim="0"/>
            <a:headEnd/>
            <a:tailEnd/>
          </a:ln>
          <a:effectLst>
            <a:outerShdw blurRad="88900" dist="38100" dir="2700000" algn="tl" rotWithShape="0">
              <a:prstClr val="black">
                <a:alpha val="90000"/>
              </a:prstClr>
            </a:outerShdw>
          </a:effectLst>
        </p:spPr>
        <p:txBody>
          <a:bodyPr lIns="0" tIns="0" rIns="0" bIns="0" anchor="ctr"/>
          <a:lstStyle/>
          <a:p>
            <a:pPr marL="39688" algn="ctr" defTabSz="914400">
              <a:lnSpc>
                <a:spcPts val="3800"/>
              </a:lnSpc>
              <a:spcAft>
                <a:spcPts val="600"/>
              </a:spcAft>
              <a:buClr>
                <a:srgbClr val="FFFFFF"/>
              </a:buClr>
              <a:buFont typeface="Frutiger 55 Roman" charset="0"/>
              <a:buNone/>
              <a:defRPr/>
            </a:pPr>
            <a:r>
              <a:rPr lang="en-US" sz="3600" b="1" dirty="0">
                <a:solidFill>
                  <a:schemeClr val="bg1"/>
                </a:solidFill>
                <a:effectLst>
                  <a:outerShdw blurRad="38100" dist="38100" dir="2700000" algn="tl">
                    <a:srgbClr val="000000">
                      <a:alpha val="43137"/>
                    </a:srgbClr>
                  </a:outerShdw>
                </a:effectLst>
                <a:latin typeface="Myriad Pro" panose="020B0503030403020204" pitchFamily="34" charset="0"/>
              </a:rPr>
              <a:t>3. How did stars and galaxies form?</a:t>
            </a:r>
            <a:endParaRPr lang="en-US" sz="3500" dirty="0">
              <a:solidFill>
                <a:schemeClr val="bg1"/>
              </a:solidFill>
              <a:latin typeface="Myriad Pro" panose="020B0503030403020204" pitchFamily="34" charset="0"/>
              <a:sym typeface="Verlag Book" charset="0"/>
            </a:endParaRPr>
          </a:p>
        </p:txBody>
      </p:sp>
    </p:spTree>
    <p:extLst>
      <p:ext uri="{BB962C8B-B14F-4D97-AF65-F5344CB8AC3E}">
        <p14:creationId xmlns:p14="http://schemas.microsoft.com/office/powerpoint/2010/main" val="15047135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pic>
        <p:nvPicPr>
          <p:cNvPr id="4" name="Picture 2" descr="http://ottawa-rasc.ca/wiki/images/b/bd/Hanmer-Articles-Achondrites-13.jpg"/>
          <p:cNvPicPr>
            <a:picLocks noChangeAspect="1" noChangeArrowheads="1"/>
          </p:cNvPicPr>
          <p:nvPr/>
        </p:nvPicPr>
        <p:blipFill rotWithShape="1">
          <a:blip r:embed="rId4" cstate="print"/>
          <a:srcRect l="15303" t="15763" r="15596" b="26193"/>
          <a:stretch/>
        </p:blipFill>
        <p:spPr bwMode="auto">
          <a:xfrm>
            <a:off x="1171575" y="419100"/>
            <a:ext cx="6667500" cy="4200525"/>
          </a:xfrm>
          <a:prstGeom prst="rect">
            <a:avLst/>
          </a:prstGeom>
          <a:noFill/>
        </p:spPr>
      </p:pic>
      <p:sp>
        <p:nvSpPr>
          <p:cNvPr id="5" name="TextBox 4"/>
          <p:cNvSpPr txBox="1"/>
          <p:nvPr/>
        </p:nvSpPr>
        <p:spPr>
          <a:xfrm>
            <a:off x="933450" y="3234630"/>
            <a:ext cx="7362826" cy="1384995"/>
          </a:xfrm>
          <a:prstGeom prst="rect">
            <a:avLst/>
          </a:prstGeom>
          <a:noFill/>
        </p:spPr>
        <p:txBody>
          <a:bodyPr wrap="square" rtlCol="0">
            <a:spAutoFit/>
          </a:bodyPr>
          <a:lstStyle/>
          <a:p>
            <a:r>
              <a:rPr lang="en-US" sz="2800" b="1" dirty="0">
                <a:solidFill>
                  <a:schemeClr val="bg1"/>
                </a:solidFill>
                <a:latin typeface="Myriad Pro" panose="020B0503030403020204" pitchFamily="34" charset="0"/>
              </a:rPr>
              <a:t>Simulations must be seeded with </a:t>
            </a:r>
            <a:r>
              <a:rPr lang="en-US" sz="2800" b="1" dirty="0">
                <a:solidFill>
                  <a:srgbClr val="FFFF00"/>
                </a:solidFill>
                <a:latin typeface="Myriad Pro" panose="020B0503030403020204" pitchFamily="34" charset="0"/>
              </a:rPr>
              <a:t>dark matter </a:t>
            </a:r>
            <a:r>
              <a:rPr lang="en-US" sz="2800" b="1" dirty="0">
                <a:solidFill>
                  <a:schemeClr val="bg1"/>
                </a:solidFill>
                <a:latin typeface="Myriad Pro" panose="020B0503030403020204" pitchFamily="34" charset="0"/>
              </a:rPr>
              <a:t>or start </a:t>
            </a:r>
            <a:r>
              <a:rPr lang="en-US" sz="2800" b="1" dirty="0" smtClean="0">
                <a:solidFill>
                  <a:schemeClr val="bg1"/>
                </a:solidFill>
                <a:latin typeface="Myriad Pro" panose="020B0503030403020204" pitchFamily="34" charset="0"/>
              </a:rPr>
              <a:t>simulations </a:t>
            </a:r>
            <a:r>
              <a:rPr lang="en-US" sz="2800" b="1" dirty="0">
                <a:solidFill>
                  <a:schemeClr val="bg1"/>
                </a:solidFill>
                <a:latin typeface="Myriad Pro" panose="020B0503030403020204" pitchFamily="34" charset="0"/>
              </a:rPr>
              <a:t>after Jeans instability limit </a:t>
            </a:r>
            <a:r>
              <a:rPr lang="en-US" sz="2800" b="1" dirty="0" smtClean="0">
                <a:solidFill>
                  <a:schemeClr val="bg1"/>
                </a:solidFill>
                <a:latin typeface="Myriad Pro" panose="020B0503030403020204" pitchFamily="34" charset="0"/>
              </a:rPr>
              <a:t>exceeded</a:t>
            </a:r>
            <a:endParaRPr lang="en-US" sz="2800" b="1" dirty="0">
              <a:solidFill>
                <a:schemeClr val="bg1"/>
              </a:solidFill>
              <a:latin typeface="Myriad Pro" panose="020B0503030403020204" pitchFamily="34" charset="0"/>
            </a:endParaRPr>
          </a:p>
        </p:txBody>
      </p:sp>
      <p:sp>
        <p:nvSpPr>
          <p:cNvPr id="2" name="Rectangle 1"/>
          <p:cNvSpPr/>
          <p:nvPr/>
        </p:nvSpPr>
        <p:spPr>
          <a:xfrm>
            <a:off x="3751545" y="4237744"/>
            <a:ext cx="4933037" cy="369332"/>
          </a:xfrm>
          <a:prstGeom prst="rect">
            <a:avLst/>
          </a:prstGeom>
        </p:spPr>
        <p:txBody>
          <a:bodyPr wrap="square">
            <a:spAutoFit/>
          </a:bodyPr>
          <a:lstStyle/>
          <a:p>
            <a:r>
              <a:rPr lang="en-AU" dirty="0" smtClean="0">
                <a:solidFill>
                  <a:schemeClr val="bg1"/>
                </a:solidFill>
              </a:rPr>
              <a:t>creation.com/stars-</a:t>
            </a:r>
            <a:r>
              <a:rPr lang="en-AU" dirty="0" err="1" smtClean="0">
                <a:solidFill>
                  <a:schemeClr val="bg1"/>
                </a:solidFill>
              </a:rPr>
              <a:t>dont</a:t>
            </a:r>
            <a:r>
              <a:rPr lang="en-AU" dirty="0" smtClean="0">
                <a:solidFill>
                  <a:schemeClr val="bg1"/>
                </a:solidFill>
              </a:rPr>
              <a:t>-form-naturally</a:t>
            </a:r>
            <a:endParaRPr lang="en-AU" dirty="0">
              <a:solidFill>
                <a:schemeClr val="bg1"/>
              </a:solidFill>
            </a:endParaRPr>
          </a:p>
        </p:txBody>
      </p:sp>
    </p:spTree>
    <p:extLst>
      <p:ext uri="{BB962C8B-B14F-4D97-AF65-F5344CB8AC3E}">
        <p14:creationId xmlns:p14="http://schemas.microsoft.com/office/powerpoint/2010/main" val="986181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6" name="AutoShape 1"/>
          <p:cNvSpPr>
            <a:spLocks/>
          </p:cNvSpPr>
          <p:nvPr/>
        </p:nvSpPr>
        <p:spPr bwMode="auto">
          <a:xfrm>
            <a:off x="706440" y="1019175"/>
            <a:ext cx="4704459" cy="3079750"/>
          </a:xfrm>
          <a:custGeom>
            <a:avLst/>
            <a:gdLst>
              <a:gd name="T0" fmla="*/ 3656013 w 21600"/>
              <a:gd name="T1" fmla="*/ 1874838 h 21600"/>
              <a:gd name="T2" fmla="*/ 3656013 w 21600"/>
              <a:gd name="T3" fmla="*/ 1874838 h 21600"/>
              <a:gd name="T4" fmla="*/ 3656013 w 21600"/>
              <a:gd name="T5" fmla="*/ 1874838 h 21600"/>
              <a:gd name="T6" fmla="*/ 3656013 w 21600"/>
              <a:gd name="T7" fmla="*/ 1874838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close/>
              </a:path>
            </a:pathLst>
          </a:custGeom>
          <a:noFill/>
          <a:ln w="12700">
            <a:noFill/>
            <a:miter lim="0"/>
            <a:headEnd/>
            <a:tailEnd/>
          </a:ln>
          <a:effectLst>
            <a:outerShdw blurRad="88900" dist="38100" dir="2700000" algn="tl" rotWithShape="0">
              <a:prstClr val="black">
                <a:alpha val="90000"/>
              </a:prstClr>
            </a:outerShdw>
          </a:effectLst>
        </p:spPr>
        <p:txBody>
          <a:bodyPr lIns="0" tIns="0" rIns="0" bIns="0" anchor="ctr"/>
          <a:lstStyle/>
          <a:p>
            <a:pPr marL="39688" defTabSz="914400">
              <a:lnSpc>
                <a:spcPts val="3800"/>
              </a:lnSpc>
              <a:spcAft>
                <a:spcPts val="600"/>
              </a:spcAft>
              <a:buClr>
                <a:srgbClr val="FFFFFF"/>
              </a:buClr>
              <a:defRPr/>
            </a:pPr>
            <a:r>
              <a:rPr lang="en-US" sz="3600" dirty="0" smtClean="0">
                <a:solidFill>
                  <a:srgbClr val="FFFFFF"/>
                </a:solidFill>
                <a:latin typeface="Myriad Pro" charset="0"/>
                <a:sym typeface="Verlag Book" charset="0"/>
              </a:rPr>
              <a:t>“</a:t>
            </a:r>
            <a:r>
              <a:rPr lang="en-AU" sz="3200" b="1" i="1" dirty="0" smtClean="0">
                <a:solidFill>
                  <a:prstClr val="white"/>
                </a:solidFill>
                <a:effectLst>
                  <a:outerShdw blurRad="38100" dist="38100" dir="2700000" algn="tl">
                    <a:srgbClr val="000000">
                      <a:alpha val="43137"/>
                    </a:srgbClr>
                  </a:outerShdw>
                </a:effectLst>
                <a:latin typeface="Myriad Pro" panose="020B0503030403020204" pitchFamily="34" charset="0"/>
              </a:rPr>
              <a:t>Dark matter is a </a:t>
            </a:r>
            <a:r>
              <a:rPr lang="en-AU" sz="3200" b="1" i="1" dirty="0">
                <a:solidFill>
                  <a:prstClr val="white"/>
                </a:solidFill>
                <a:effectLst>
                  <a:outerShdw blurRad="38100" dist="38100" dir="2700000" algn="tl">
                    <a:srgbClr val="000000">
                      <a:alpha val="43137"/>
                    </a:srgbClr>
                  </a:outerShdw>
                </a:effectLst>
                <a:latin typeface="Myriad Pro" panose="020B0503030403020204" pitchFamily="34" charset="0"/>
              </a:rPr>
              <a:t>big bang fudge factor</a:t>
            </a:r>
            <a:r>
              <a:rPr lang="en-AU" sz="3200" b="1" i="1" dirty="0" smtClean="0">
                <a:solidFill>
                  <a:prstClr val="white"/>
                </a:solidFill>
                <a:effectLst>
                  <a:outerShdw blurRad="38100" dist="38100" dir="2700000" algn="tl">
                    <a:srgbClr val="000000">
                      <a:alpha val="43137"/>
                    </a:srgbClr>
                  </a:outerShdw>
                </a:effectLst>
                <a:latin typeface="Myriad Pro" panose="020B0503030403020204" pitchFamily="34" charset="0"/>
              </a:rPr>
              <a:t>!</a:t>
            </a:r>
            <a:r>
              <a:rPr lang="en-US" sz="3600" dirty="0" smtClean="0">
                <a:solidFill>
                  <a:srgbClr val="FFFFFF"/>
                </a:solidFill>
                <a:latin typeface="Myriad Pro" charset="0"/>
                <a:sym typeface="Verlag Book" charset="0"/>
              </a:rPr>
              <a:t>”</a:t>
            </a:r>
            <a:endParaRPr lang="en-US" sz="3600" dirty="0">
              <a:solidFill>
                <a:srgbClr val="FFFFFF"/>
              </a:solidFill>
              <a:latin typeface="Myriad Pro" charset="0"/>
              <a:sym typeface="Verlag Book" charset="0"/>
            </a:endParaRPr>
          </a:p>
        </p:txBody>
      </p:sp>
      <p:sp>
        <p:nvSpPr>
          <p:cNvPr id="4" name="AutoShape 1"/>
          <p:cNvSpPr>
            <a:spLocks/>
          </p:cNvSpPr>
          <p:nvPr/>
        </p:nvSpPr>
        <p:spPr bwMode="auto">
          <a:xfrm>
            <a:off x="285750" y="4424517"/>
            <a:ext cx="7942263" cy="274637"/>
          </a:xfrm>
          <a:custGeom>
            <a:avLst/>
            <a:gdLst>
              <a:gd name="T0" fmla="*/ 1237631888 w 21600"/>
              <a:gd name="T1" fmla="*/ 1745967 h 21600"/>
              <a:gd name="T2" fmla="*/ 1237631888 w 21600"/>
              <a:gd name="T3" fmla="*/ 1745967 h 21600"/>
              <a:gd name="T4" fmla="*/ 1237631888 w 21600"/>
              <a:gd name="T5" fmla="*/ 1745967 h 21600"/>
              <a:gd name="T6" fmla="*/ 1237631888 w 21600"/>
              <a:gd name="T7" fmla="*/ 174596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close/>
              </a:path>
            </a:pathLst>
          </a:custGeom>
          <a:noFill/>
          <a:ln w="12700">
            <a:noFill/>
            <a:miter lim="0"/>
            <a:headEnd/>
            <a:tailEnd/>
          </a:ln>
          <a:effectLst>
            <a:outerShdw blurRad="88900" dist="38100" dir="2700000" algn="tl" rotWithShape="0">
              <a:prstClr val="black">
                <a:alpha val="90000"/>
              </a:prstClr>
            </a:outerShdw>
          </a:effectLst>
        </p:spPr>
        <p:txBody>
          <a:bodyPr lIns="0" tIns="0" rIns="0" bIns="0" anchor="ctr"/>
          <a:lstStyle/>
          <a:p>
            <a:pPr marL="39688" algn="r" defTabSz="914400">
              <a:lnSpc>
                <a:spcPts val="1600"/>
              </a:lnSpc>
              <a:buClr>
                <a:srgbClr val="FFFFFF"/>
              </a:buClr>
              <a:defRPr/>
            </a:pPr>
            <a:r>
              <a:rPr lang="en-AU" sz="2400" dirty="0" smtClean="0">
                <a:solidFill>
                  <a:prstClr val="white"/>
                </a:solidFill>
                <a:latin typeface="Myriad Pro"/>
              </a:rPr>
              <a:t>John Gideon Hartnett</a:t>
            </a:r>
          </a:p>
          <a:p>
            <a:pPr marL="39688" algn="r" defTabSz="914400">
              <a:lnSpc>
                <a:spcPts val="1600"/>
              </a:lnSpc>
              <a:buClr>
                <a:srgbClr val="FFFFFF"/>
              </a:buClr>
              <a:defRPr/>
            </a:pPr>
            <a:r>
              <a:rPr lang="en-AU" dirty="0" smtClean="0">
                <a:solidFill>
                  <a:prstClr val="white"/>
                </a:solidFill>
                <a:latin typeface="Myriad Pro"/>
              </a:rPr>
              <a:t>2016 </a:t>
            </a:r>
            <a:r>
              <a:rPr lang="en-AU" dirty="0" err="1" smtClean="0">
                <a:solidFill>
                  <a:prstClr val="white"/>
                </a:solidFill>
                <a:latin typeface="Myriad Pro"/>
              </a:rPr>
              <a:t>SuperCamp</a:t>
            </a:r>
            <a:endParaRPr lang="en-AU" dirty="0">
              <a:solidFill>
                <a:prstClr val="white"/>
              </a:solidFill>
              <a:latin typeface="Myriad Pro"/>
            </a:endParaRPr>
          </a:p>
        </p:txBody>
      </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51904" y="679236"/>
            <a:ext cx="2308087" cy="2735083"/>
          </a:xfrm>
          <a:prstGeom prst="rect">
            <a:avLst/>
          </a:prstGeom>
          <a:ln w="34925">
            <a:solidFill>
              <a:schemeClr val="bg1"/>
            </a:solidFill>
          </a:ln>
        </p:spPr>
      </p:pic>
      <p:sp>
        <p:nvSpPr>
          <p:cNvPr id="5" name="TextBox 4"/>
          <p:cNvSpPr txBox="1"/>
          <p:nvPr/>
        </p:nvSpPr>
        <p:spPr>
          <a:xfrm>
            <a:off x="706440" y="4329822"/>
            <a:ext cx="312906" cy="369332"/>
          </a:xfrm>
          <a:prstGeom prst="rect">
            <a:avLst/>
          </a:prstGeom>
          <a:noFill/>
        </p:spPr>
        <p:txBody>
          <a:bodyPr wrap="none" rtlCol="0">
            <a:spAutoFit/>
          </a:bodyPr>
          <a:lstStyle/>
          <a:p>
            <a:r>
              <a:rPr lang="en-AU" dirty="0" smtClean="0">
                <a:solidFill>
                  <a:schemeClr val="bg1"/>
                </a:solidFill>
              </a:rPr>
              <a:t>3</a:t>
            </a:r>
            <a:endParaRPr lang="en-AU" dirty="0">
              <a:solidFill>
                <a:schemeClr val="bg1"/>
              </a:solidFill>
            </a:endParaRPr>
          </a:p>
        </p:txBody>
      </p:sp>
    </p:spTree>
    <p:extLst>
      <p:ext uri="{BB962C8B-B14F-4D97-AF65-F5344CB8AC3E}">
        <p14:creationId xmlns:p14="http://schemas.microsoft.com/office/powerpoint/2010/main" val="95818972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6" name="AutoShape 1"/>
          <p:cNvSpPr>
            <a:spLocks/>
          </p:cNvSpPr>
          <p:nvPr/>
        </p:nvSpPr>
        <p:spPr bwMode="auto">
          <a:xfrm>
            <a:off x="915988" y="501650"/>
            <a:ext cx="7312025" cy="3749675"/>
          </a:xfrm>
          <a:custGeom>
            <a:avLst/>
            <a:gdLst>
              <a:gd name="T0" fmla="*/ 3656013 w 21600"/>
              <a:gd name="T1" fmla="*/ 1874838 h 21600"/>
              <a:gd name="T2" fmla="*/ 3656013 w 21600"/>
              <a:gd name="T3" fmla="*/ 1874838 h 21600"/>
              <a:gd name="T4" fmla="*/ 3656013 w 21600"/>
              <a:gd name="T5" fmla="*/ 1874838 h 21600"/>
              <a:gd name="T6" fmla="*/ 3656013 w 21600"/>
              <a:gd name="T7" fmla="*/ 1874838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close/>
              </a:path>
            </a:pathLst>
          </a:custGeom>
          <a:noFill/>
          <a:ln w="12700">
            <a:noFill/>
            <a:miter lim="0"/>
            <a:headEnd/>
            <a:tailEnd/>
          </a:ln>
          <a:effectLst>
            <a:outerShdw blurRad="88900" dist="38100" dir="2700000" algn="tl" rotWithShape="0">
              <a:prstClr val="black">
                <a:alpha val="90000"/>
              </a:prstClr>
            </a:outerShdw>
          </a:effectLst>
        </p:spPr>
        <p:txBody>
          <a:bodyPr lIns="0" tIns="0" rIns="0" bIns="0" anchor="ctr"/>
          <a:lstStyle/>
          <a:p>
            <a:pPr marL="39688" algn="ctr" defTabSz="914400">
              <a:lnSpc>
                <a:spcPts val="3800"/>
              </a:lnSpc>
              <a:spcAft>
                <a:spcPts val="600"/>
              </a:spcAft>
              <a:buClr>
                <a:srgbClr val="FFFFFF"/>
              </a:buClr>
              <a:buFont typeface="Frutiger 55 Roman" charset="0"/>
              <a:buNone/>
              <a:defRPr/>
            </a:pPr>
            <a:r>
              <a:rPr lang="en-US" sz="3600" b="1" dirty="0">
                <a:solidFill>
                  <a:schemeClr val="bg1"/>
                </a:solidFill>
                <a:effectLst>
                  <a:outerShdw blurRad="38100" dist="38100" dir="2700000" algn="tl">
                    <a:srgbClr val="000000">
                      <a:alpha val="43137"/>
                    </a:srgbClr>
                  </a:outerShdw>
                </a:effectLst>
                <a:latin typeface="Myriad Pro"/>
              </a:rPr>
              <a:t>4. </a:t>
            </a:r>
            <a:r>
              <a:rPr lang="en-US" sz="3600" b="1" dirty="0" smtClean="0">
                <a:solidFill>
                  <a:schemeClr val="bg1"/>
                </a:solidFill>
                <a:effectLst>
                  <a:outerShdw blurRad="38100" dist="38100" dir="2700000" algn="tl">
                    <a:srgbClr val="000000">
                      <a:alpha val="43137"/>
                    </a:srgbClr>
                  </a:outerShdw>
                </a:effectLst>
                <a:latin typeface="Myriad Pro"/>
              </a:rPr>
              <a:t>Why does CMB ‘light’ cast </a:t>
            </a:r>
            <a:r>
              <a:rPr lang="en-US" sz="3600" b="1" dirty="0">
                <a:solidFill>
                  <a:schemeClr val="bg1"/>
                </a:solidFill>
                <a:effectLst>
                  <a:outerShdw blurRad="38100" dist="38100" dir="2700000" algn="tl">
                    <a:srgbClr val="000000">
                      <a:alpha val="43137"/>
                    </a:srgbClr>
                  </a:outerShdw>
                </a:effectLst>
                <a:latin typeface="Myriad Pro"/>
              </a:rPr>
              <a:t>no </a:t>
            </a:r>
            <a:r>
              <a:rPr lang="en-US" sz="3600" b="1" dirty="0" smtClean="0">
                <a:solidFill>
                  <a:schemeClr val="bg1"/>
                </a:solidFill>
                <a:effectLst>
                  <a:outerShdw blurRad="38100" dist="38100" dir="2700000" algn="tl">
                    <a:srgbClr val="000000">
                      <a:alpha val="43137"/>
                    </a:srgbClr>
                  </a:outerShdw>
                </a:effectLst>
                <a:latin typeface="Myriad Pro"/>
              </a:rPr>
              <a:t>shadows?</a:t>
            </a:r>
            <a:endParaRPr lang="en-US" sz="3500" dirty="0">
              <a:solidFill>
                <a:schemeClr val="bg1"/>
              </a:solidFill>
              <a:latin typeface="Myriad Pro"/>
              <a:sym typeface="Verlag Book" charset="0"/>
            </a:endParaRPr>
          </a:p>
        </p:txBody>
      </p:sp>
    </p:spTree>
    <p:extLst>
      <p:ext uri="{BB962C8B-B14F-4D97-AF65-F5344CB8AC3E}">
        <p14:creationId xmlns:p14="http://schemas.microsoft.com/office/powerpoint/2010/main" val="172738487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pic>
        <p:nvPicPr>
          <p:cNvPr id="4" name="Picture 5" descr="NASA WMAP 462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a:xfrm>
            <a:off x="1364317" y="685800"/>
            <a:ext cx="6146363" cy="3609974"/>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 name="Picture 6" descr="990293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5301" y="1902129"/>
            <a:ext cx="2708275" cy="2865438"/>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map.gsfc.nasa.gov/common/images/MAP_HeaderSC.gif"/>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2759946" y="409007"/>
            <a:ext cx="5619750" cy="1171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7128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3" fill="hold" nodeType="clickEffect">
                                  <p:stCondLst>
                                    <p:cond delay="0"/>
                                  </p:stCondLst>
                                  <p:childTnLst>
                                    <p:anim calcmode="lin" valueType="num">
                                      <p:cBhvr additive="base">
                                        <p:cTn id="6" dur="1500"/>
                                        <p:tgtEl>
                                          <p:spTgt spid="5"/>
                                        </p:tgtEl>
                                        <p:attrNameLst>
                                          <p:attrName>ppt_x</p:attrName>
                                        </p:attrNameLst>
                                      </p:cBhvr>
                                      <p:tavLst>
                                        <p:tav tm="0">
                                          <p:val>
                                            <p:strVal val="ppt_x"/>
                                          </p:val>
                                        </p:tav>
                                        <p:tav tm="100000">
                                          <p:val>
                                            <p:strVal val="1+ppt_w/2"/>
                                          </p:val>
                                        </p:tav>
                                      </p:tavLst>
                                    </p:anim>
                                    <p:anim calcmode="lin" valueType="num">
                                      <p:cBhvr additive="base">
                                        <p:cTn id="7" dur="1500"/>
                                        <p:tgtEl>
                                          <p:spTgt spid="5"/>
                                        </p:tgtEl>
                                        <p:attrNameLst>
                                          <p:attrName>ppt_y</p:attrName>
                                        </p:attrNameLst>
                                      </p:cBhvr>
                                      <p:tavLst>
                                        <p:tav tm="0">
                                          <p:val>
                                            <p:strVal val="ppt_y"/>
                                          </p:val>
                                        </p:tav>
                                        <p:tav tm="100000">
                                          <p:val>
                                            <p:strVal val="0-ppt_h/2"/>
                                          </p:val>
                                        </p:tav>
                                      </p:tavLst>
                                    </p:anim>
                                    <p:set>
                                      <p:cBhvr>
                                        <p:cTn id="8" dur="1" fill="hold">
                                          <p:stCondLst>
                                            <p:cond delay="1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pic>
        <p:nvPicPr>
          <p:cNvPr id="6" name="Picture 2" descr="https://johnhartnettdotorg.files.wordpress.com/2014/12/shadow0.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0102" y="614710"/>
            <a:ext cx="7593323" cy="2776190"/>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2"/>
          <p:cNvSpPr txBox="1">
            <a:spLocks/>
          </p:cNvSpPr>
          <p:nvPr/>
        </p:nvSpPr>
        <p:spPr>
          <a:xfrm>
            <a:off x="608010" y="3313706"/>
            <a:ext cx="8040690" cy="860400"/>
          </a:xfrm>
          <a:prstGeom prst="rect">
            <a:avLst/>
          </a:prstGeom>
        </p:spPr>
        <p:txBody>
          <a:bodyPr>
            <a:noAutofit/>
          </a:bodyPr>
          <a:lst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ＭＳ Ｐゴシック" charset="-128"/>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ＭＳ Ｐゴシック" charset="-128"/>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charset="-128"/>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914400">
              <a:buNone/>
            </a:pPr>
            <a:r>
              <a:rPr lang="en-AU" sz="2800" b="1" dirty="0" smtClean="0">
                <a:solidFill>
                  <a:schemeClr val="bg1"/>
                </a:solidFill>
                <a:effectLst>
                  <a:outerShdw blurRad="38100" dist="38100" dir="2700000" algn="tl">
                    <a:srgbClr val="000000">
                      <a:alpha val="43137"/>
                    </a:srgbClr>
                  </a:outerShdw>
                </a:effectLst>
                <a:latin typeface="Myriad Pro" panose="020B0503030403020204" pitchFamily="34" charset="0"/>
              </a:rPr>
              <a:t>According to the big bang the CMB is radiation from most distant source in the Universe, then why no shadows cast in front of galaxy clusters?</a:t>
            </a:r>
            <a:endParaRPr lang="en-US" sz="2800" b="1" dirty="0">
              <a:solidFill>
                <a:schemeClr val="bg1"/>
              </a:solidFill>
              <a:effectLst>
                <a:outerShdw blurRad="38100" dist="38100" dir="2700000" algn="tl">
                  <a:srgbClr val="000000">
                    <a:alpha val="43137"/>
                  </a:srgbClr>
                </a:outerShdw>
              </a:effectLst>
              <a:latin typeface="Myriad Pro" panose="020B0503030403020204" pitchFamily="34" charset="0"/>
            </a:endParaRPr>
          </a:p>
        </p:txBody>
      </p:sp>
      <p:sp>
        <p:nvSpPr>
          <p:cNvPr id="2" name="Rectangle 1"/>
          <p:cNvSpPr/>
          <p:nvPr/>
        </p:nvSpPr>
        <p:spPr>
          <a:xfrm rot="5400000">
            <a:off x="7415859" y="1505191"/>
            <a:ext cx="2179315" cy="369332"/>
          </a:xfrm>
          <a:prstGeom prst="rect">
            <a:avLst/>
          </a:prstGeom>
        </p:spPr>
        <p:txBody>
          <a:bodyPr wrap="none">
            <a:spAutoFit/>
          </a:bodyPr>
          <a:lstStyle/>
          <a:p>
            <a:r>
              <a:rPr lang="en-AU" i="1" dirty="0">
                <a:solidFill>
                  <a:schemeClr val="bg1"/>
                </a:solidFill>
                <a:latin typeface="Myriad Pro" panose="020B0503030403020204"/>
              </a:rPr>
              <a:t>Creation</a:t>
            </a:r>
            <a:r>
              <a:rPr lang="en-AU" dirty="0">
                <a:solidFill>
                  <a:schemeClr val="bg1"/>
                </a:solidFill>
                <a:latin typeface="Myriad Pro" panose="020B0503030403020204"/>
              </a:rPr>
              <a:t> </a:t>
            </a:r>
            <a:r>
              <a:rPr lang="en-AU" dirty="0" smtClean="0">
                <a:solidFill>
                  <a:schemeClr val="bg1"/>
                </a:solidFill>
                <a:latin typeface="Myriad Pro" panose="020B0503030403020204"/>
              </a:rPr>
              <a:t>37(1) 2015</a:t>
            </a:r>
            <a:endParaRPr lang="en-AU" dirty="0">
              <a:solidFill>
                <a:schemeClr val="bg1"/>
              </a:solidFill>
              <a:latin typeface="Myriad Pro" panose="020B0503030403020204"/>
            </a:endParaRPr>
          </a:p>
        </p:txBody>
      </p:sp>
    </p:spTree>
    <p:extLst>
      <p:ext uri="{BB962C8B-B14F-4D97-AF65-F5344CB8AC3E}">
        <p14:creationId xmlns:p14="http://schemas.microsoft.com/office/powerpoint/2010/main" val="214430305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pic>
        <p:nvPicPr>
          <p:cNvPr id="6" name="Picture 2" descr="https://johnhartnettdotorg.files.wordpress.com/2014/12/shadow0.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0102" y="614710"/>
            <a:ext cx="7593323" cy="2776190"/>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2"/>
          <p:cNvSpPr txBox="1">
            <a:spLocks/>
          </p:cNvSpPr>
          <p:nvPr/>
        </p:nvSpPr>
        <p:spPr>
          <a:xfrm>
            <a:off x="608010" y="3313706"/>
            <a:ext cx="8040690" cy="860400"/>
          </a:xfrm>
          <a:prstGeom prst="rect">
            <a:avLst/>
          </a:prstGeom>
        </p:spPr>
        <p:txBody>
          <a:bodyPr>
            <a:noAutofit/>
          </a:bodyPr>
          <a:lst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ＭＳ Ｐゴシック" charset="-128"/>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ＭＳ Ｐゴシック" charset="-128"/>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charset="-128"/>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914400">
              <a:buFont typeface="Arial" pitchFamily="34" charset="0"/>
              <a:buNone/>
            </a:pPr>
            <a:r>
              <a:rPr lang="en-AU" sz="2800" b="1" dirty="0" smtClean="0">
                <a:solidFill>
                  <a:prstClr val="white"/>
                </a:solidFill>
                <a:effectLst>
                  <a:outerShdw blurRad="38100" dist="38100" dir="2700000" algn="tl">
                    <a:srgbClr val="000000">
                      <a:alpha val="43137"/>
                    </a:srgbClr>
                  </a:outerShdw>
                </a:effectLst>
                <a:latin typeface="Myriad Pro" panose="020B0503030403020204" pitchFamily="34" charset="0"/>
              </a:rPr>
              <a:t>If the CMB radiation is not from most distant source in the Universe, then it is not from the big bang!</a:t>
            </a:r>
          </a:p>
        </p:txBody>
      </p:sp>
      <p:sp>
        <p:nvSpPr>
          <p:cNvPr id="4" name="Rectangle 3"/>
          <p:cNvSpPr/>
          <p:nvPr/>
        </p:nvSpPr>
        <p:spPr>
          <a:xfrm rot="5400000">
            <a:off x="7415859" y="1505191"/>
            <a:ext cx="2179315" cy="369332"/>
          </a:xfrm>
          <a:prstGeom prst="rect">
            <a:avLst/>
          </a:prstGeom>
        </p:spPr>
        <p:txBody>
          <a:bodyPr wrap="none">
            <a:spAutoFit/>
          </a:bodyPr>
          <a:lstStyle/>
          <a:p>
            <a:r>
              <a:rPr lang="en-AU" i="1" dirty="0">
                <a:solidFill>
                  <a:schemeClr val="bg1"/>
                </a:solidFill>
                <a:latin typeface="Myriad Pro" panose="020B0503030403020204"/>
              </a:rPr>
              <a:t>Creation</a:t>
            </a:r>
            <a:r>
              <a:rPr lang="en-AU" dirty="0">
                <a:solidFill>
                  <a:schemeClr val="bg1"/>
                </a:solidFill>
                <a:latin typeface="Myriad Pro" panose="020B0503030403020204"/>
              </a:rPr>
              <a:t> </a:t>
            </a:r>
            <a:r>
              <a:rPr lang="en-AU" dirty="0" smtClean="0">
                <a:solidFill>
                  <a:schemeClr val="bg1"/>
                </a:solidFill>
                <a:latin typeface="Myriad Pro" panose="020B0503030403020204"/>
              </a:rPr>
              <a:t>37(1) 2015</a:t>
            </a:r>
            <a:endParaRPr lang="en-AU" dirty="0">
              <a:solidFill>
                <a:schemeClr val="bg1"/>
              </a:solidFill>
              <a:latin typeface="Myriad Pro" panose="020B0503030403020204"/>
            </a:endParaRPr>
          </a:p>
        </p:txBody>
      </p:sp>
    </p:spTree>
    <p:extLst>
      <p:ext uri="{BB962C8B-B14F-4D97-AF65-F5344CB8AC3E}">
        <p14:creationId xmlns:p14="http://schemas.microsoft.com/office/powerpoint/2010/main" val="196177950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6" name="AutoShape 1"/>
          <p:cNvSpPr>
            <a:spLocks/>
          </p:cNvSpPr>
          <p:nvPr/>
        </p:nvSpPr>
        <p:spPr bwMode="auto">
          <a:xfrm>
            <a:off x="706440" y="1019175"/>
            <a:ext cx="4704459" cy="3079750"/>
          </a:xfrm>
          <a:custGeom>
            <a:avLst/>
            <a:gdLst>
              <a:gd name="T0" fmla="*/ 3656013 w 21600"/>
              <a:gd name="T1" fmla="*/ 1874838 h 21600"/>
              <a:gd name="T2" fmla="*/ 3656013 w 21600"/>
              <a:gd name="T3" fmla="*/ 1874838 h 21600"/>
              <a:gd name="T4" fmla="*/ 3656013 w 21600"/>
              <a:gd name="T5" fmla="*/ 1874838 h 21600"/>
              <a:gd name="T6" fmla="*/ 3656013 w 21600"/>
              <a:gd name="T7" fmla="*/ 1874838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close/>
              </a:path>
            </a:pathLst>
          </a:custGeom>
          <a:noFill/>
          <a:ln w="12700">
            <a:noFill/>
            <a:miter lim="0"/>
            <a:headEnd/>
            <a:tailEnd/>
          </a:ln>
          <a:effectLst>
            <a:outerShdw blurRad="88900" dist="38100" dir="2700000" algn="tl" rotWithShape="0">
              <a:prstClr val="black">
                <a:alpha val="90000"/>
              </a:prstClr>
            </a:outerShdw>
          </a:effectLst>
        </p:spPr>
        <p:txBody>
          <a:bodyPr lIns="0" tIns="0" rIns="0" bIns="0" anchor="ctr"/>
          <a:lstStyle/>
          <a:p>
            <a:pPr marL="39688" defTabSz="914400">
              <a:lnSpc>
                <a:spcPts val="3800"/>
              </a:lnSpc>
              <a:spcAft>
                <a:spcPts val="600"/>
              </a:spcAft>
              <a:buClr>
                <a:srgbClr val="FFFFFF"/>
              </a:buClr>
              <a:defRPr/>
            </a:pPr>
            <a:r>
              <a:rPr lang="en-US" sz="3600" dirty="0" smtClean="0">
                <a:solidFill>
                  <a:srgbClr val="FFFFFF"/>
                </a:solidFill>
                <a:latin typeface="Myriad Pro" charset="0"/>
                <a:sym typeface="Verlag Book" charset="0"/>
              </a:rPr>
              <a:t>“</a:t>
            </a:r>
            <a:r>
              <a:rPr lang="en-AU" sz="3200" b="1" i="1" dirty="0">
                <a:solidFill>
                  <a:prstClr val="white"/>
                </a:solidFill>
                <a:effectLst>
                  <a:outerShdw blurRad="38100" dist="38100" dir="2700000" algn="tl">
                    <a:srgbClr val="000000">
                      <a:alpha val="43137"/>
                    </a:srgbClr>
                  </a:outerShdw>
                </a:effectLst>
                <a:latin typeface="Myriad Pro" panose="020B0503030403020204" pitchFamily="34" charset="0"/>
              </a:rPr>
              <a:t>CMB </a:t>
            </a:r>
            <a:r>
              <a:rPr lang="en-AU" sz="3200" b="1" i="1" dirty="0" smtClean="0">
                <a:solidFill>
                  <a:prstClr val="white"/>
                </a:solidFill>
                <a:effectLst>
                  <a:outerShdw blurRad="38100" dist="38100" dir="2700000" algn="tl">
                    <a:srgbClr val="000000">
                      <a:alpha val="43137"/>
                    </a:srgbClr>
                  </a:outerShdw>
                </a:effectLst>
                <a:latin typeface="Myriad Pro" panose="020B0503030403020204" pitchFamily="34" charset="0"/>
              </a:rPr>
              <a:t>radiation is a </a:t>
            </a:r>
            <a:r>
              <a:rPr lang="en-AU" sz="3200" b="1" i="1" dirty="0">
                <a:solidFill>
                  <a:prstClr val="white"/>
                </a:solidFill>
                <a:effectLst>
                  <a:outerShdw blurRad="38100" dist="38100" dir="2700000" algn="tl">
                    <a:srgbClr val="000000">
                      <a:alpha val="43137"/>
                    </a:srgbClr>
                  </a:outerShdw>
                </a:effectLst>
                <a:latin typeface="Myriad Pro" panose="020B0503030403020204" pitchFamily="34" charset="0"/>
              </a:rPr>
              <a:t>big bang fudge factor</a:t>
            </a:r>
            <a:r>
              <a:rPr lang="en-AU" sz="3200" b="1" i="1" dirty="0" smtClean="0">
                <a:solidFill>
                  <a:prstClr val="white"/>
                </a:solidFill>
                <a:effectLst>
                  <a:outerShdw blurRad="38100" dist="38100" dir="2700000" algn="tl">
                    <a:srgbClr val="000000">
                      <a:alpha val="43137"/>
                    </a:srgbClr>
                  </a:outerShdw>
                </a:effectLst>
                <a:latin typeface="Myriad Pro" panose="020B0503030403020204" pitchFamily="34" charset="0"/>
              </a:rPr>
              <a:t>!</a:t>
            </a:r>
            <a:r>
              <a:rPr lang="en-US" sz="3600" dirty="0" smtClean="0">
                <a:solidFill>
                  <a:srgbClr val="FFFFFF"/>
                </a:solidFill>
                <a:latin typeface="Myriad Pro" charset="0"/>
                <a:sym typeface="Verlag Book" charset="0"/>
              </a:rPr>
              <a:t>”</a:t>
            </a:r>
            <a:endParaRPr lang="en-US" sz="3600" dirty="0">
              <a:solidFill>
                <a:srgbClr val="FFFFFF"/>
              </a:solidFill>
              <a:latin typeface="Myriad Pro" charset="0"/>
              <a:sym typeface="Verlag Book" charset="0"/>
            </a:endParaRPr>
          </a:p>
        </p:txBody>
      </p:sp>
      <p:sp>
        <p:nvSpPr>
          <p:cNvPr id="4" name="AutoShape 1"/>
          <p:cNvSpPr>
            <a:spLocks/>
          </p:cNvSpPr>
          <p:nvPr/>
        </p:nvSpPr>
        <p:spPr bwMode="auto">
          <a:xfrm>
            <a:off x="285750" y="4424517"/>
            <a:ext cx="7942263" cy="274637"/>
          </a:xfrm>
          <a:custGeom>
            <a:avLst/>
            <a:gdLst>
              <a:gd name="T0" fmla="*/ 1237631888 w 21600"/>
              <a:gd name="T1" fmla="*/ 1745967 h 21600"/>
              <a:gd name="T2" fmla="*/ 1237631888 w 21600"/>
              <a:gd name="T3" fmla="*/ 1745967 h 21600"/>
              <a:gd name="T4" fmla="*/ 1237631888 w 21600"/>
              <a:gd name="T5" fmla="*/ 1745967 h 21600"/>
              <a:gd name="T6" fmla="*/ 1237631888 w 21600"/>
              <a:gd name="T7" fmla="*/ 174596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close/>
              </a:path>
            </a:pathLst>
          </a:custGeom>
          <a:noFill/>
          <a:ln w="12700">
            <a:noFill/>
            <a:miter lim="0"/>
            <a:headEnd/>
            <a:tailEnd/>
          </a:ln>
          <a:effectLst>
            <a:outerShdw blurRad="88900" dist="38100" dir="2700000" algn="tl" rotWithShape="0">
              <a:prstClr val="black">
                <a:alpha val="90000"/>
              </a:prstClr>
            </a:outerShdw>
          </a:effectLst>
        </p:spPr>
        <p:txBody>
          <a:bodyPr lIns="0" tIns="0" rIns="0" bIns="0" anchor="ctr"/>
          <a:lstStyle/>
          <a:p>
            <a:pPr marL="39688" algn="r" defTabSz="914400">
              <a:lnSpc>
                <a:spcPts val="1600"/>
              </a:lnSpc>
              <a:buClr>
                <a:srgbClr val="FFFFFF"/>
              </a:buClr>
              <a:defRPr/>
            </a:pPr>
            <a:r>
              <a:rPr lang="en-AU" sz="2400" dirty="0" smtClean="0">
                <a:solidFill>
                  <a:prstClr val="white"/>
                </a:solidFill>
                <a:latin typeface="Myriad Pro"/>
              </a:rPr>
              <a:t>John Gideon Hartnett</a:t>
            </a:r>
          </a:p>
          <a:p>
            <a:pPr marL="39688" algn="r" defTabSz="914400">
              <a:lnSpc>
                <a:spcPts val="1600"/>
              </a:lnSpc>
              <a:buClr>
                <a:srgbClr val="FFFFFF"/>
              </a:buClr>
              <a:defRPr/>
            </a:pPr>
            <a:r>
              <a:rPr lang="en-AU" dirty="0" smtClean="0">
                <a:solidFill>
                  <a:prstClr val="white"/>
                </a:solidFill>
                <a:latin typeface="Myriad Pro"/>
              </a:rPr>
              <a:t>2016 </a:t>
            </a:r>
            <a:r>
              <a:rPr lang="en-AU" dirty="0" err="1" smtClean="0">
                <a:solidFill>
                  <a:prstClr val="white"/>
                </a:solidFill>
                <a:latin typeface="Myriad Pro"/>
              </a:rPr>
              <a:t>SuperCamp</a:t>
            </a:r>
            <a:endParaRPr lang="en-AU" dirty="0">
              <a:solidFill>
                <a:prstClr val="white"/>
              </a:solidFill>
              <a:latin typeface="Myriad Pro"/>
            </a:endParaRPr>
          </a:p>
        </p:txBody>
      </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51904" y="679236"/>
            <a:ext cx="2308087" cy="2735083"/>
          </a:xfrm>
          <a:prstGeom prst="rect">
            <a:avLst/>
          </a:prstGeom>
          <a:ln w="34925">
            <a:solidFill>
              <a:schemeClr val="bg1"/>
            </a:solidFill>
          </a:ln>
        </p:spPr>
      </p:pic>
      <p:sp>
        <p:nvSpPr>
          <p:cNvPr id="5" name="TextBox 4"/>
          <p:cNvSpPr txBox="1"/>
          <p:nvPr/>
        </p:nvSpPr>
        <p:spPr>
          <a:xfrm>
            <a:off x="706440" y="4329822"/>
            <a:ext cx="312906" cy="369332"/>
          </a:xfrm>
          <a:prstGeom prst="rect">
            <a:avLst/>
          </a:prstGeom>
          <a:noFill/>
        </p:spPr>
        <p:txBody>
          <a:bodyPr wrap="none" rtlCol="0">
            <a:spAutoFit/>
          </a:bodyPr>
          <a:lstStyle/>
          <a:p>
            <a:r>
              <a:rPr lang="en-AU" dirty="0" smtClean="0">
                <a:solidFill>
                  <a:schemeClr val="bg1"/>
                </a:solidFill>
              </a:rPr>
              <a:t>4</a:t>
            </a:r>
            <a:endParaRPr lang="en-AU" dirty="0">
              <a:solidFill>
                <a:schemeClr val="bg1"/>
              </a:solidFill>
            </a:endParaRPr>
          </a:p>
        </p:txBody>
      </p:sp>
    </p:spTree>
    <p:extLst>
      <p:ext uri="{BB962C8B-B14F-4D97-AF65-F5344CB8AC3E}">
        <p14:creationId xmlns:p14="http://schemas.microsoft.com/office/powerpoint/2010/main" val="291301785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6" name="AutoShape 1"/>
          <p:cNvSpPr>
            <a:spLocks/>
          </p:cNvSpPr>
          <p:nvPr/>
        </p:nvSpPr>
        <p:spPr bwMode="auto">
          <a:xfrm>
            <a:off x="915988" y="501650"/>
            <a:ext cx="7312025" cy="3749675"/>
          </a:xfrm>
          <a:custGeom>
            <a:avLst/>
            <a:gdLst>
              <a:gd name="T0" fmla="*/ 3656013 w 21600"/>
              <a:gd name="T1" fmla="*/ 1874838 h 21600"/>
              <a:gd name="T2" fmla="*/ 3656013 w 21600"/>
              <a:gd name="T3" fmla="*/ 1874838 h 21600"/>
              <a:gd name="T4" fmla="*/ 3656013 w 21600"/>
              <a:gd name="T5" fmla="*/ 1874838 h 21600"/>
              <a:gd name="T6" fmla="*/ 3656013 w 21600"/>
              <a:gd name="T7" fmla="*/ 1874838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close/>
              </a:path>
            </a:pathLst>
          </a:custGeom>
          <a:noFill/>
          <a:ln w="12700">
            <a:noFill/>
            <a:miter lim="0"/>
            <a:headEnd/>
            <a:tailEnd/>
          </a:ln>
          <a:effectLst>
            <a:outerShdw blurRad="88900" dist="38100" dir="2700000" algn="tl" rotWithShape="0">
              <a:prstClr val="black">
                <a:alpha val="90000"/>
              </a:prstClr>
            </a:outerShdw>
          </a:effectLst>
        </p:spPr>
        <p:txBody>
          <a:bodyPr lIns="0" tIns="0" rIns="0" bIns="0" anchor="ctr"/>
          <a:lstStyle/>
          <a:p>
            <a:pPr marL="39688" algn="ctr" defTabSz="914400">
              <a:lnSpc>
                <a:spcPts val="3800"/>
              </a:lnSpc>
              <a:spcAft>
                <a:spcPts val="600"/>
              </a:spcAft>
              <a:buClr>
                <a:srgbClr val="FFFFFF"/>
              </a:buClr>
              <a:buFont typeface="Frutiger 55 Roman" charset="0"/>
              <a:buNone/>
              <a:defRPr/>
            </a:pPr>
            <a:r>
              <a:rPr lang="en-US" sz="3600" b="1" dirty="0" smtClean="0">
                <a:solidFill>
                  <a:prstClr val="white"/>
                </a:solidFill>
                <a:effectLst>
                  <a:outerShdw blurRad="38100" dist="38100" dir="2700000" algn="tl">
                    <a:srgbClr val="000000">
                      <a:alpha val="43137"/>
                    </a:srgbClr>
                  </a:outerShdw>
                </a:effectLst>
                <a:latin typeface="Myriad Pro"/>
              </a:rPr>
              <a:t>5. Why the ‘Axis of Evil’?</a:t>
            </a:r>
            <a:endParaRPr lang="en-US" sz="3500" dirty="0">
              <a:solidFill>
                <a:prstClr val="white"/>
              </a:solidFill>
              <a:latin typeface="Myriad Pro"/>
              <a:sym typeface="Verlag Book" charset="0"/>
            </a:endParaRPr>
          </a:p>
        </p:txBody>
      </p:sp>
    </p:spTree>
    <p:extLst>
      <p:ext uri="{BB962C8B-B14F-4D97-AF65-F5344CB8AC3E}">
        <p14:creationId xmlns:p14="http://schemas.microsoft.com/office/powerpoint/2010/main" val="282963854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13315" name="AutoShape 1"/>
          <p:cNvSpPr>
            <a:spLocks/>
          </p:cNvSpPr>
          <p:nvPr/>
        </p:nvSpPr>
        <p:spPr bwMode="auto">
          <a:xfrm>
            <a:off x="1009650" y="1403350"/>
            <a:ext cx="7038975" cy="3103563"/>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close/>
              </a:path>
            </a:pathLst>
          </a:custGeom>
          <a:noFill/>
          <a:ln w="12700">
            <a:noFill/>
            <a:miter lim="0"/>
            <a:headEnd/>
            <a:tailEnd/>
          </a:ln>
        </p:spPr>
        <p:txBody>
          <a:bodyPr lIns="0" tIns="0" rIns="0" bIns="0" anchor="ctr"/>
          <a:lstStyle/>
          <a:p>
            <a:r>
              <a:rPr lang="en-US" sz="2800" b="1" dirty="0" smtClean="0">
                <a:solidFill>
                  <a:prstClr val="white"/>
                </a:solidFill>
                <a:effectLst>
                  <a:outerShdw blurRad="38100" dist="38100" dir="2700000" algn="tl">
                    <a:srgbClr val="000000">
                      <a:alpha val="43137"/>
                    </a:srgbClr>
                  </a:outerShdw>
                </a:effectLst>
              </a:rPr>
              <a:t>Also called the Copernican Principle.</a:t>
            </a:r>
          </a:p>
          <a:p>
            <a:pPr marL="514350" indent="-514350">
              <a:buFont typeface="+mj-lt"/>
              <a:buAutoNum type="arabicPeriod"/>
            </a:pPr>
            <a:r>
              <a:rPr lang="en-AU" sz="2800" b="1" dirty="0">
                <a:solidFill>
                  <a:prstClr val="white"/>
                </a:solidFill>
                <a:effectLst>
                  <a:outerShdw blurRad="38100" dist="38100" dir="2700000" algn="tl">
                    <a:srgbClr val="000000">
                      <a:alpha val="43137"/>
                    </a:srgbClr>
                  </a:outerShdw>
                </a:effectLst>
              </a:rPr>
              <a:t>States that distribution of matter is </a:t>
            </a:r>
          </a:p>
          <a:p>
            <a:pPr marL="1028700" lvl="1" indent="-571500">
              <a:buFont typeface="+mj-lt"/>
              <a:buAutoNum type="romanUcPeriod"/>
            </a:pPr>
            <a:r>
              <a:rPr lang="en-AU" sz="2800" b="1" dirty="0" smtClean="0">
                <a:solidFill>
                  <a:prstClr val="white"/>
                </a:solidFill>
                <a:effectLst>
                  <a:outerShdw blurRad="38100" dist="38100" dir="2700000" algn="tl">
                    <a:srgbClr val="000000">
                      <a:alpha val="43137"/>
                    </a:srgbClr>
                  </a:outerShdw>
                </a:effectLst>
              </a:rPr>
              <a:t>uniform </a:t>
            </a:r>
            <a:r>
              <a:rPr lang="en-AU" sz="2800" b="1" dirty="0">
                <a:solidFill>
                  <a:prstClr val="white"/>
                </a:solidFill>
                <a:effectLst>
                  <a:outerShdw blurRad="38100" dist="38100" dir="2700000" algn="tl">
                    <a:srgbClr val="000000">
                      <a:alpha val="43137"/>
                    </a:srgbClr>
                  </a:outerShdw>
                </a:effectLst>
              </a:rPr>
              <a:t>and	</a:t>
            </a:r>
          </a:p>
          <a:p>
            <a:pPr marL="1028700" lvl="1" indent="-571500">
              <a:buFont typeface="+mj-lt"/>
              <a:buAutoNum type="romanUcPeriod"/>
            </a:pPr>
            <a:r>
              <a:rPr lang="en-AU" sz="2800" b="1" dirty="0" smtClean="0">
                <a:solidFill>
                  <a:prstClr val="white"/>
                </a:solidFill>
                <a:effectLst>
                  <a:outerShdw blurRad="38100" dist="38100" dir="2700000" algn="tl">
                    <a:srgbClr val="000000">
                      <a:alpha val="43137"/>
                    </a:srgbClr>
                  </a:outerShdw>
                </a:effectLst>
              </a:rPr>
              <a:t>the </a:t>
            </a:r>
            <a:r>
              <a:rPr lang="en-AU" sz="2800" b="1" dirty="0">
                <a:solidFill>
                  <a:prstClr val="white"/>
                </a:solidFill>
                <a:effectLst>
                  <a:outerShdw blurRad="38100" dist="38100" dir="2700000" algn="tl">
                    <a:srgbClr val="000000">
                      <a:alpha val="43137"/>
                    </a:srgbClr>
                  </a:outerShdw>
                </a:effectLst>
              </a:rPr>
              <a:t>same in all </a:t>
            </a:r>
            <a:r>
              <a:rPr lang="en-AU" sz="2800" b="1" dirty="0" smtClean="0">
                <a:solidFill>
                  <a:prstClr val="white"/>
                </a:solidFill>
                <a:effectLst>
                  <a:outerShdw blurRad="38100" dist="38100" dir="2700000" algn="tl">
                    <a:srgbClr val="000000">
                      <a:alpha val="43137"/>
                    </a:srgbClr>
                  </a:outerShdw>
                </a:effectLst>
              </a:rPr>
              <a:t>directions.</a:t>
            </a:r>
            <a:endParaRPr lang="en-AU" sz="2800" b="1" dirty="0">
              <a:solidFill>
                <a:prstClr val="white"/>
              </a:solidFill>
              <a:effectLst>
                <a:outerShdw blurRad="38100" dist="38100" dir="2700000" algn="tl">
                  <a:srgbClr val="000000">
                    <a:alpha val="43137"/>
                  </a:srgbClr>
                </a:outerShdw>
              </a:effectLst>
            </a:endParaRPr>
          </a:p>
          <a:p>
            <a:pPr marL="514350" indent="-514350">
              <a:buFont typeface="+mj-lt"/>
              <a:buAutoNum type="arabicPeriod"/>
            </a:pPr>
            <a:r>
              <a:rPr lang="en-AU" sz="2800" b="1" dirty="0">
                <a:solidFill>
                  <a:prstClr val="white"/>
                </a:solidFill>
                <a:effectLst>
                  <a:outerShdw blurRad="38100" dist="38100" dir="2700000" algn="tl">
                    <a:srgbClr val="000000">
                      <a:alpha val="43137"/>
                    </a:srgbClr>
                  </a:outerShdw>
                </a:effectLst>
              </a:rPr>
              <a:t>Without this assumption there is no </a:t>
            </a:r>
            <a:r>
              <a:rPr lang="en-AU" sz="2800" b="1" dirty="0" smtClean="0">
                <a:solidFill>
                  <a:prstClr val="white"/>
                </a:solidFill>
                <a:effectLst>
                  <a:outerShdw blurRad="38100" dist="38100" dir="2700000" algn="tl">
                    <a:srgbClr val="000000">
                      <a:alpha val="43137"/>
                    </a:srgbClr>
                  </a:outerShdw>
                </a:effectLst>
              </a:rPr>
              <a:t>big bang model.</a:t>
            </a:r>
            <a:endParaRPr lang="en-AU" sz="2800" b="1" dirty="0">
              <a:solidFill>
                <a:prstClr val="white"/>
              </a:solidFill>
              <a:effectLst>
                <a:outerShdw blurRad="38100" dist="38100" dir="2700000" algn="tl">
                  <a:srgbClr val="000000">
                    <a:alpha val="43137"/>
                  </a:srgbClr>
                </a:outerShdw>
              </a:effectLst>
            </a:endParaRPr>
          </a:p>
          <a:p>
            <a:endParaRPr lang="en-US" sz="2800" b="1" dirty="0">
              <a:solidFill>
                <a:prstClr val="white"/>
              </a:solidFill>
              <a:effectLst>
                <a:outerShdw blurRad="38100" dist="38100" dir="2700000" algn="tl">
                  <a:srgbClr val="000000">
                    <a:alpha val="43137"/>
                  </a:srgbClr>
                </a:outerShdw>
              </a:effectLst>
            </a:endParaRPr>
          </a:p>
        </p:txBody>
      </p:sp>
      <p:sp>
        <p:nvSpPr>
          <p:cNvPr id="2" name="Rectangle 1"/>
          <p:cNvSpPr/>
          <p:nvPr/>
        </p:nvSpPr>
        <p:spPr>
          <a:xfrm>
            <a:off x="1118170" y="450305"/>
            <a:ext cx="6740628" cy="769441"/>
          </a:xfrm>
          <a:prstGeom prst="rect">
            <a:avLst/>
          </a:prstGeom>
        </p:spPr>
        <p:txBody>
          <a:bodyPr wrap="none">
            <a:spAutoFit/>
          </a:bodyPr>
          <a:lstStyle/>
          <a:p>
            <a:r>
              <a:rPr lang="en-AU" sz="4400" b="1" dirty="0" smtClean="0">
                <a:solidFill>
                  <a:prstClr val="white"/>
                </a:solidFill>
                <a:latin typeface="Calibri"/>
                <a:ea typeface="ＭＳ Ｐゴシック" charset="-128"/>
              </a:rPr>
              <a:t>‘The Cosmological Principle’</a:t>
            </a:r>
            <a:endParaRPr lang="en-US" dirty="0">
              <a:solidFill>
                <a:prstClr val="white"/>
              </a:solidFill>
            </a:endParaRPr>
          </a:p>
        </p:txBody>
      </p:sp>
    </p:spTree>
    <p:extLst>
      <p:ext uri="{BB962C8B-B14F-4D97-AF65-F5344CB8AC3E}">
        <p14:creationId xmlns:p14="http://schemas.microsoft.com/office/powerpoint/2010/main" val="702171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3315">
                                            <p:txEl>
                                              <p:pRg st="1" end="1"/>
                                            </p:txEl>
                                          </p:spTgt>
                                        </p:tgtEl>
                                        <p:attrNameLst>
                                          <p:attrName>style.visibility</p:attrName>
                                        </p:attrNameLst>
                                      </p:cBhvr>
                                      <p:to>
                                        <p:strVal val="visible"/>
                                      </p:to>
                                    </p:set>
                                    <p:animEffect transition="in" filter="wipe(down)">
                                      <p:cBhvr>
                                        <p:cTn id="7" dur="500"/>
                                        <p:tgtEl>
                                          <p:spTgt spid="13315">
                                            <p:txEl>
                                              <p:pRg st="1" end="1"/>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13315">
                                            <p:txEl>
                                              <p:pRg st="2" end="2"/>
                                            </p:txEl>
                                          </p:spTgt>
                                        </p:tgtEl>
                                        <p:attrNameLst>
                                          <p:attrName>style.visibility</p:attrName>
                                        </p:attrNameLst>
                                      </p:cBhvr>
                                      <p:to>
                                        <p:strVal val="visible"/>
                                      </p:to>
                                    </p:set>
                                    <p:animEffect transition="in" filter="wipe(down)">
                                      <p:cBhvr>
                                        <p:cTn id="10" dur="500"/>
                                        <p:tgtEl>
                                          <p:spTgt spid="13315">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13315">
                                            <p:txEl>
                                              <p:pRg st="3" end="3"/>
                                            </p:txEl>
                                          </p:spTgt>
                                        </p:tgtEl>
                                        <p:attrNameLst>
                                          <p:attrName>style.visibility</p:attrName>
                                        </p:attrNameLst>
                                      </p:cBhvr>
                                      <p:to>
                                        <p:strVal val="visible"/>
                                      </p:to>
                                    </p:set>
                                    <p:animEffect transition="in" filter="wipe(down)">
                                      <p:cBhvr>
                                        <p:cTn id="15" dur="500"/>
                                        <p:tgtEl>
                                          <p:spTgt spid="13315">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13315">
                                            <p:txEl>
                                              <p:pRg st="4" end="4"/>
                                            </p:txEl>
                                          </p:spTgt>
                                        </p:tgtEl>
                                        <p:attrNameLst>
                                          <p:attrName>style.visibility</p:attrName>
                                        </p:attrNameLst>
                                      </p:cBhvr>
                                      <p:to>
                                        <p:strVal val="visible"/>
                                      </p:to>
                                    </p:set>
                                    <p:animEffect transition="in" filter="wipe(down)">
                                      <p:cBhvr>
                                        <p:cTn id="20" dur="500"/>
                                        <p:tgtEl>
                                          <p:spTgt spid="1331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13315" name="AutoShape 1"/>
          <p:cNvSpPr>
            <a:spLocks/>
          </p:cNvSpPr>
          <p:nvPr/>
        </p:nvSpPr>
        <p:spPr bwMode="auto">
          <a:xfrm>
            <a:off x="1009650" y="1403350"/>
            <a:ext cx="7038975" cy="3103563"/>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close/>
              </a:path>
            </a:pathLst>
          </a:custGeom>
          <a:noFill/>
          <a:ln w="12700">
            <a:noFill/>
            <a:miter lim="0"/>
            <a:headEnd/>
            <a:tailEnd/>
          </a:ln>
        </p:spPr>
        <p:txBody>
          <a:bodyPr lIns="0" tIns="0" rIns="0" bIns="0" anchor="ctr"/>
          <a:lstStyle/>
          <a:p>
            <a:pPr marL="514350" indent="-514350">
              <a:buFont typeface="+mj-lt"/>
              <a:buAutoNum type="arabicPeriod" startAt="3"/>
            </a:pPr>
            <a:r>
              <a:rPr lang="en-AU" sz="2800" b="1" dirty="0" smtClean="0">
                <a:solidFill>
                  <a:prstClr val="white"/>
                </a:solidFill>
                <a:effectLst>
                  <a:outerShdw blurRad="38100" dist="38100" dir="2700000" algn="tl">
                    <a:srgbClr val="000000">
                      <a:alpha val="43137"/>
                    </a:srgbClr>
                  </a:outerShdw>
                </a:effectLst>
              </a:rPr>
              <a:t>Believed </a:t>
            </a:r>
            <a:r>
              <a:rPr lang="en-AU" sz="2800" b="1" dirty="0">
                <a:solidFill>
                  <a:prstClr val="white"/>
                </a:solidFill>
                <a:effectLst>
                  <a:outerShdw blurRad="38100" dist="38100" dir="2700000" algn="tl">
                    <a:srgbClr val="000000">
                      <a:alpha val="43137"/>
                    </a:srgbClr>
                  </a:outerShdw>
                </a:effectLst>
              </a:rPr>
              <a:t>more by blind faith than by </a:t>
            </a:r>
            <a:r>
              <a:rPr lang="en-AU" sz="2800" b="1" dirty="0" smtClean="0">
                <a:solidFill>
                  <a:prstClr val="white"/>
                </a:solidFill>
                <a:effectLst>
                  <a:outerShdw blurRad="38100" dist="38100" dir="2700000" algn="tl">
                    <a:srgbClr val="000000">
                      <a:alpha val="43137"/>
                    </a:srgbClr>
                  </a:outerShdw>
                </a:effectLst>
              </a:rPr>
              <a:t>observation.</a:t>
            </a:r>
            <a:endParaRPr lang="en-AU" sz="2800" b="1" dirty="0">
              <a:solidFill>
                <a:prstClr val="white"/>
              </a:solidFill>
              <a:effectLst>
                <a:outerShdw blurRad="38100" dist="38100" dir="2700000" algn="tl">
                  <a:srgbClr val="000000">
                    <a:alpha val="43137"/>
                  </a:srgbClr>
                </a:outerShdw>
              </a:effectLst>
            </a:endParaRPr>
          </a:p>
          <a:p>
            <a:pPr marL="514350" indent="-514350">
              <a:buFont typeface="+mj-lt"/>
              <a:buAutoNum type="arabicPeriod" startAt="3"/>
            </a:pPr>
            <a:r>
              <a:rPr lang="en-AU" sz="2800" b="1" dirty="0">
                <a:solidFill>
                  <a:prstClr val="white"/>
                </a:solidFill>
                <a:effectLst>
                  <a:outerShdw blurRad="38100" dist="38100" dir="2700000" algn="tl">
                    <a:srgbClr val="000000">
                      <a:alpha val="43137"/>
                    </a:srgbClr>
                  </a:outerShdw>
                </a:effectLst>
              </a:rPr>
              <a:t>The starting assumption used in interpreting all observational </a:t>
            </a:r>
            <a:r>
              <a:rPr lang="en-AU" sz="2800" b="1" dirty="0" smtClean="0">
                <a:solidFill>
                  <a:prstClr val="white"/>
                </a:solidFill>
                <a:effectLst>
                  <a:outerShdw blurRad="38100" dist="38100" dir="2700000" algn="tl">
                    <a:srgbClr val="000000">
                      <a:alpha val="43137"/>
                    </a:srgbClr>
                  </a:outerShdw>
                </a:effectLst>
              </a:rPr>
              <a:t>evidence.</a:t>
            </a:r>
            <a:endParaRPr lang="en-AU" sz="2800" b="1" dirty="0">
              <a:solidFill>
                <a:prstClr val="white"/>
              </a:solidFill>
              <a:effectLst>
                <a:outerShdw blurRad="38100" dist="38100" dir="2700000" algn="tl">
                  <a:srgbClr val="000000">
                    <a:alpha val="43137"/>
                  </a:srgbClr>
                </a:outerShdw>
              </a:effectLst>
            </a:endParaRPr>
          </a:p>
          <a:p>
            <a:endParaRPr lang="en-US" sz="2800" b="1" dirty="0">
              <a:solidFill>
                <a:prstClr val="white"/>
              </a:solidFill>
              <a:effectLst>
                <a:outerShdw blurRad="38100" dist="38100" dir="2700000" algn="tl">
                  <a:srgbClr val="000000">
                    <a:alpha val="43137"/>
                  </a:srgbClr>
                </a:outerShdw>
              </a:effectLst>
            </a:endParaRPr>
          </a:p>
        </p:txBody>
      </p:sp>
      <p:sp>
        <p:nvSpPr>
          <p:cNvPr id="2" name="Rectangle 1"/>
          <p:cNvSpPr/>
          <p:nvPr/>
        </p:nvSpPr>
        <p:spPr>
          <a:xfrm>
            <a:off x="1118170" y="450305"/>
            <a:ext cx="6740628" cy="769441"/>
          </a:xfrm>
          <a:prstGeom prst="rect">
            <a:avLst/>
          </a:prstGeom>
        </p:spPr>
        <p:txBody>
          <a:bodyPr wrap="none">
            <a:spAutoFit/>
          </a:bodyPr>
          <a:lstStyle/>
          <a:p>
            <a:r>
              <a:rPr lang="en-AU" sz="4400" b="1" dirty="0" smtClean="0">
                <a:solidFill>
                  <a:prstClr val="white"/>
                </a:solidFill>
                <a:latin typeface="Calibri"/>
                <a:ea typeface="ＭＳ Ｐゴシック" charset="-128"/>
              </a:rPr>
              <a:t>‘The Cosmological Principle’</a:t>
            </a:r>
            <a:endParaRPr lang="en-US" dirty="0">
              <a:solidFill>
                <a:prstClr val="white"/>
              </a:solidFill>
            </a:endParaRPr>
          </a:p>
        </p:txBody>
      </p:sp>
    </p:spTree>
    <p:extLst>
      <p:ext uri="{BB962C8B-B14F-4D97-AF65-F5344CB8AC3E}">
        <p14:creationId xmlns:p14="http://schemas.microsoft.com/office/powerpoint/2010/main" val="2671059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animEffect transition="in" filter="wipe(down)">
                                      <p:cBhvr>
                                        <p:cTn id="7" dur="500"/>
                                        <p:tgtEl>
                                          <p:spTgt spid="133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3315">
                                            <p:txEl>
                                              <p:pRg st="1" end="1"/>
                                            </p:txEl>
                                          </p:spTgt>
                                        </p:tgtEl>
                                        <p:attrNameLst>
                                          <p:attrName>style.visibility</p:attrName>
                                        </p:attrNameLst>
                                      </p:cBhvr>
                                      <p:to>
                                        <p:strVal val="visible"/>
                                      </p:to>
                                    </p:set>
                                    <p:animEffect transition="in" filter="wipe(down)">
                                      <p:cBhvr>
                                        <p:cTn id="12" dur="500"/>
                                        <p:tgtEl>
                                          <p:spTgt spid="1331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pic>
        <p:nvPicPr>
          <p:cNvPr id="4" name="Picture 5" descr="NASA WMAP 462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a:xfrm>
            <a:off x="1364317" y="685800"/>
            <a:ext cx="6146363" cy="3609974"/>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233051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13315" name="AutoShape 1"/>
          <p:cNvSpPr>
            <a:spLocks/>
          </p:cNvSpPr>
          <p:nvPr/>
        </p:nvSpPr>
        <p:spPr bwMode="auto">
          <a:xfrm>
            <a:off x="1009650" y="1403350"/>
            <a:ext cx="4010025" cy="3103563"/>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close/>
              </a:path>
            </a:pathLst>
          </a:custGeom>
          <a:noFill/>
          <a:ln w="12700">
            <a:noFill/>
            <a:miter lim="0"/>
            <a:headEnd/>
            <a:tailEnd/>
          </a:ln>
        </p:spPr>
        <p:txBody>
          <a:bodyPr lIns="0" tIns="0" rIns="0" bIns="0" anchor="ctr"/>
          <a:lstStyle/>
          <a:p>
            <a:pPr marL="0" indent="0">
              <a:buNone/>
            </a:pPr>
            <a:r>
              <a:rPr lang="en-US" sz="2800" b="1" dirty="0">
                <a:solidFill>
                  <a:schemeClr val="bg1"/>
                </a:solidFill>
                <a:effectLst>
                  <a:outerShdw blurRad="38100" dist="38100" dir="2700000" algn="tl">
                    <a:srgbClr val="000000">
                      <a:alpha val="43137"/>
                    </a:srgbClr>
                  </a:outerShdw>
                </a:effectLst>
              </a:rPr>
              <a:t>A preferred direction in the </a:t>
            </a:r>
            <a:r>
              <a:rPr lang="en-US" sz="2800" b="1" dirty="0" smtClean="0">
                <a:solidFill>
                  <a:schemeClr val="bg1"/>
                </a:solidFill>
                <a:effectLst>
                  <a:outerShdw blurRad="38100" dist="38100" dir="2700000" algn="tl">
                    <a:srgbClr val="000000">
                      <a:alpha val="43137"/>
                    </a:srgbClr>
                  </a:outerShdw>
                </a:effectLst>
              </a:rPr>
              <a:t>universe.</a:t>
            </a:r>
            <a:endParaRPr lang="en-US" sz="2800" b="1" dirty="0">
              <a:solidFill>
                <a:schemeClr val="bg1"/>
              </a:solidFill>
              <a:effectLst>
                <a:outerShdw blurRad="38100" dist="38100" dir="2700000" algn="tl">
                  <a:srgbClr val="000000">
                    <a:alpha val="43137"/>
                  </a:srgbClr>
                </a:outerShdw>
              </a:effectLst>
            </a:endParaRPr>
          </a:p>
          <a:p>
            <a:pPr marL="0" indent="0">
              <a:buNone/>
            </a:pPr>
            <a:r>
              <a:rPr lang="en-US" sz="2800" b="1" dirty="0">
                <a:solidFill>
                  <a:schemeClr val="bg1"/>
                </a:solidFill>
                <a:effectLst>
                  <a:outerShdw blurRad="38100" dist="38100" dir="2700000" algn="tl">
                    <a:srgbClr val="000000">
                      <a:alpha val="43137"/>
                    </a:srgbClr>
                  </a:outerShdw>
                </a:effectLst>
              </a:rPr>
              <a:t>Some features of the CMB temperature variations aligned to a particular direction in space</a:t>
            </a:r>
            <a:r>
              <a:rPr lang="en-US" sz="2800" b="1" dirty="0" smtClean="0">
                <a:solidFill>
                  <a:schemeClr val="bg1"/>
                </a:solidFill>
                <a:effectLst>
                  <a:outerShdw blurRad="38100" dist="38100" dir="2700000" algn="tl">
                    <a:srgbClr val="000000">
                      <a:alpha val="43137"/>
                    </a:srgbClr>
                  </a:outerShdw>
                </a:effectLst>
              </a:rPr>
              <a:t>.</a:t>
            </a:r>
            <a:endParaRPr lang="en-US" sz="2800" b="1" dirty="0">
              <a:solidFill>
                <a:schemeClr val="bg1"/>
              </a:solidFill>
              <a:effectLst>
                <a:outerShdw blurRad="38100" dist="38100" dir="2700000" algn="tl">
                  <a:srgbClr val="000000">
                    <a:alpha val="43137"/>
                  </a:srgbClr>
                </a:outerShdw>
              </a:effectLst>
            </a:endParaRPr>
          </a:p>
        </p:txBody>
      </p:sp>
      <p:pic>
        <p:nvPicPr>
          <p:cNvPr id="4" name="Picture 2" descr="http://www.newscientist.com/data/images/archive/2522/25224401.jpg"/>
          <p:cNvPicPr>
            <a:picLocks noChangeAspect="1" noChangeArrowheads="1"/>
          </p:cNvPicPr>
          <p:nvPr/>
        </p:nvPicPr>
        <p:blipFill rotWithShape="1">
          <a:blip r:embed="rId4">
            <a:extLst>
              <a:ext uri="{28A0092B-C50C-407E-A947-70E740481C1C}">
                <a14:useLocalDpi xmlns:a14="http://schemas.microsoft.com/office/drawing/2010/main" val="0"/>
              </a:ext>
            </a:extLst>
          </a:blip>
          <a:srcRect l="33615" t="53276" r="588"/>
          <a:stretch/>
        </p:blipFill>
        <p:spPr bwMode="auto">
          <a:xfrm>
            <a:off x="5019675" y="714772"/>
            <a:ext cx="2839123" cy="359320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2063288" y="586832"/>
            <a:ext cx="2956387" cy="769441"/>
          </a:xfrm>
          <a:prstGeom prst="rect">
            <a:avLst/>
          </a:prstGeom>
        </p:spPr>
        <p:txBody>
          <a:bodyPr wrap="none">
            <a:spAutoFit/>
          </a:bodyPr>
          <a:lstStyle/>
          <a:p>
            <a:r>
              <a:rPr lang="en-AU" sz="4400" b="1" dirty="0">
                <a:solidFill>
                  <a:schemeClr val="bg1"/>
                </a:solidFill>
                <a:latin typeface="Calibri"/>
                <a:ea typeface="ＭＳ Ｐゴシック" charset="-128"/>
              </a:rPr>
              <a:t>‘Axis of </a:t>
            </a:r>
            <a:r>
              <a:rPr lang="en-AU" sz="4400" b="1" dirty="0" smtClean="0">
                <a:solidFill>
                  <a:schemeClr val="bg1"/>
                </a:solidFill>
                <a:latin typeface="Calibri"/>
                <a:ea typeface="ＭＳ Ｐゴシック" charset="-128"/>
              </a:rPr>
              <a:t>Evil</a:t>
            </a:r>
            <a:r>
              <a:rPr lang="en-AU" sz="4400" b="1" dirty="0">
                <a:solidFill>
                  <a:schemeClr val="bg1"/>
                </a:solidFill>
                <a:latin typeface="Calibri"/>
                <a:ea typeface="ＭＳ Ｐゴシック" charset="-128"/>
              </a:rPr>
              <a:t>’</a:t>
            </a:r>
            <a:endParaRPr lang="en-US" dirty="0">
              <a:solidFill>
                <a:schemeClr val="bg1"/>
              </a:solidFill>
            </a:endParaRPr>
          </a:p>
        </p:txBody>
      </p:sp>
    </p:spTree>
    <p:extLst>
      <p:ext uri="{BB962C8B-B14F-4D97-AF65-F5344CB8AC3E}">
        <p14:creationId xmlns:p14="http://schemas.microsoft.com/office/powerpoint/2010/main" val="1734808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animEffect transition="in" filter="wipe(down)">
                                      <p:cBhvr>
                                        <p:cTn id="7" dur="500"/>
                                        <p:tgtEl>
                                          <p:spTgt spid="133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3315">
                                            <p:txEl>
                                              <p:pRg st="1" end="1"/>
                                            </p:txEl>
                                          </p:spTgt>
                                        </p:tgtEl>
                                        <p:attrNameLst>
                                          <p:attrName>style.visibility</p:attrName>
                                        </p:attrNameLst>
                                      </p:cBhvr>
                                      <p:to>
                                        <p:strVal val="visible"/>
                                      </p:to>
                                    </p:set>
                                    <p:animEffect transition="in" filter="wipe(down)">
                                      <p:cBhvr>
                                        <p:cTn id="12" dur="500"/>
                                        <p:tgtEl>
                                          <p:spTgt spid="1331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13315" name="AutoShape 1"/>
          <p:cNvSpPr>
            <a:spLocks/>
          </p:cNvSpPr>
          <p:nvPr/>
        </p:nvSpPr>
        <p:spPr bwMode="auto">
          <a:xfrm>
            <a:off x="1009650" y="1450975"/>
            <a:ext cx="4010025" cy="3103563"/>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close/>
              </a:path>
            </a:pathLst>
          </a:custGeom>
          <a:noFill/>
          <a:ln w="12700">
            <a:noFill/>
            <a:miter lim="0"/>
            <a:headEnd/>
            <a:tailEnd/>
          </a:ln>
        </p:spPr>
        <p:txBody>
          <a:bodyPr lIns="0" tIns="0" rIns="0" bIns="0" anchor="ctr"/>
          <a:lstStyle/>
          <a:p>
            <a:r>
              <a:rPr lang="en-US" sz="2800" b="1" dirty="0" smtClean="0">
                <a:solidFill>
                  <a:prstClr val="white"/>
                </a:solidFill>
                <a:effectLst>
                  <a:outerShdw blurRad="38100" dist="38100" dir="2700000" algn="tl">
                    <a:srgbClr val="000000">
                      <a:alpha val="43137"/>
                    </a:srgbClr>
                  </a:outerShdw>
                </a:effectLst>
              </a:rPr>
              <a:t>Aligned </a:t>
            </a:r>
            <a:r>
              <a:rPr lang="en-US" sz="2800" b="1" dirty="0">
                <a:solidFill>
                  <a:prstClr val="white"/>
                </a:solidFill>
                <a:effectLst>
                  <a:outerShdw blurRad="38100" dist="38100" dir="2700000" algn="tl">
                    <a:srgbClr val="000000">
                      <a:alpha val="43137"/>
                    </a:srgbClr>
                  </a:outerShdw>
                </a:effectLst>
              </a:rPr>
              <a:t>with the plane of the solar system and the path of the Sun in the sky (the ecliptic</a:t>
            </a:r>
            <a:r>
              <a:rPr lang="en-US" sz="2800" b="1" dirty="0" smtClean="0">
                <a:solidFill>
                  <a:prstClr val="white"/>
                </a:solidFill>
                <a:effectLst>
                  <a:outerShdw blurRad="38100" dist="38100" dir="2700000" algn="tl">
                    <a:srgbClr val="000000">
                      <a:alpha val="43137"/>
                    </a:srgbClr>
                  </a:outerShdw>
                </a:effectLst>
              </a:rPr>
              <a:t>).</a:t>
            </a:r>
            <a:endParaRPr lang="en-US" sz="2800" b="1" dirty="0">
              <a:solidFill>
                <a:prstClr val="white"/>
              </a:solidFill>
              <a:effectLst>
                <a:outerShdw blurRad="38100" dist="38100" dir="2700000" algn="tl">
                  <a:srgbClr val="000000">
                    <a:alpha val="43137"/>
                  </a:srgbClr>
                </a:outerShdw>
              </a:effectLst>
            </a:endParaRPr>
          </a:p>
          <a:p>
            <a:r>
              <a:rPr lang="en-US" sz="2800" b="1" dirty="0">
                <a:solidFill>
                  <a:prstClr val="white"/>
                </a:solidFill>
                <a:effectLst>
                  <a:outerShdw blurRad="38100" dist="38100" dir="2700000" algn="tl">
                    <a:srgbClr val="000000">
                      <a:alpha val="43137"/>
                    </a:srgbClr>
                  </a:outerShdw>
                </a:effectLst>
              </a:rPr>
              <a:t>Inconsistent with a big bang origin for the </a:t>
            </a:r>
            <a:r>
              <a:rPr lang="en-US" sz="2800" b="1" dirty="0" smtClean="0">
                <a:solidFill>
                  <a:prstClr val="white"/>
                </a:solidFill>
                <a:effectLst>
                  <a:outerShdw blurRad="38100" dist="38100" dir="2700000" algn="tl">
                    <a:srgbClr val="000000">
                      <a:alpha val="43137"/>
                    </a:srgbClr>
                  </a:outerShdw>
                </a:effectLst>
              </a:rPr>
              <a:t>CMB.</a:t>
            </a:r>
            <a:endParaRPr lang="en-US" sz="2800" b="1" dirty="0">
              <a:solidFill>
                <a:prstClr val="white"/>
              </a:solidFill>
              <a:effectLst>
                <a:outerShdw blurRad="38100" dist="38100" dir="2700000" algn="tl">
                  <a:srgbClr val="000000">
                    <a:alpha val="43137"/>
                  </a:srgbClr>
                </a:outerShdw>
              </a:effectLst>
            </a:endParaRPr>
          </a:p>
        </p:txBody>
      </p:sp>
      <p:pic>
        <p:nvPicPr>
          <p:cNvPr id="4" name="Picture 2" descr="http://www.newscientist.com/data/images/archive/2522/25224401.jpg"/>
          <p:cNvPicPr>
            <a:picLocks noChangeAspect="1" noChangeArrowheads="1"/>
          </p:cNvPicPr>
          <p:nvPr/>
        </p:nvPicPr>
        <p:blipFill rotWithShape="1">
          <a:blip r:embed="rId4">
            <a:extLst>
              <a:ext uri="{28A0092B-C50C-407E-A947-70E740481C1C}">
                <a14:useLocalDpi xmlns:a14="http://schemas.microsoft.com/office/drawing/2010/main" val="0"/>
              </a:ext>
            </a:extLst>
          </a:blip>
          <a:srcRect l="33615" t="53276" r="588"/>
          <a:stretch/>
        </p:blipFill>
        <p:spPr bwMode="auto">
          <a:xfrm>
            <a:off x="5019675" y="714772"/>
            <a:ext cx="2839123" cy="359320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2063288" y="586832"/>
            <a:ext cx="2956387" cy="769441"/>
          </a:xfrm>
          <a:prstGeom prst="rect">
            <a:avLst/>
          </a:prstGeom>
        </p:spPr>
        <p:txBody>
          <a:bodyPr wrap="none">
            <a:spAutoFit/>
          </a:bodyPr>
          <a:lstStyle/>
          <a:p>
            <a:r>
              <a:rPr lang="en-AU" sz="4400" b="1" dirty="0">
                <a:solidFill>
                  <a:prstClr val="white"/>
                </a:solidFill>
                <a:latin typeface="Calibri"/>
                <a:ea typeface="ＭＳ Ｐゴシック" charset="-128"/>
              </a:rPr>
              <a:t>‘Axis of </a:t>
            </a:r>
            <a:r>
              <a:rPr lang="en-AU" sz="4400" b="1" dirty="0" smtClean="0">
                <a:solidFill>
                  <a:prstClr val="white"/>
                </a:solidFill>
                <a:latin typeface="Calibri"/>
                <a:ea typeface="ＭＳ Ｐゴシック" charset="-128"/>
              </a:rPr>
              <a:t>Evil</a:t>
            </a:r>
            <a:r>
              <a:rPr lang="en-AU" sz="4400" b="1" dirty="0">
                <a:solidFill>
                  <a:prstClr val="white"/>
                </a:solidFill>
                <a:latin typeface="Calibri"/>
                <a:ea typeface="ＭＳ Ｐゴシック" charset="-128"/>
              </a:rPr>
              <a:t>’</a:t>
            </a:r>
            <a:endParaRPr lang="en-US" dirty="0">
              <a:solidFill>
                <a:prstClr val="white"/>
              </a:solidFill>
            </a:endParaRPr>
          </a:p>
        </p:txBody>
      </p:sp>
    </p:spTree>
    <p:extLst>
      <p:ext uri="{BB962C8B-B14F-4D97-AF65-F5344CB8AC3E}">
        <p14:creationId xmlns:p14="http://schemas.microsoft.com/office/powerpoint/2010/main" val="2225847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animEffect transition="in" filter="wipe(down)">
                                      <p:cBhvr>
                                        <p:cTn id="7" dur="500"/>
                                        <p:tgtEl>
                                          <p:spTgt spid="133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3315">
                                            <p:txEl>
                                              <p:pRg st="1" end="1"/>
                                            </p:txEl>
                                          </p:spTgt>
                                        </p:tgtEl>
                                        <p:attrNameLst>
                                          <p:attrName>style.visibility</p:attrName>
                                        </p:attrNameLst>
                                      </p:cBhvr>
                                      <p:to>
                                        <p:strVal val="visible"/>
                                      </p:to>
                                    </p:set>
                                    <p:animEffect transition="in" filter="wipe(down)">
                                      <p:cBhvr>
                                        <p:cTn id="12" dur="500"/>
                                        <p:tgtEl>
                                          <p:spTgt spid="1331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6" name="AutoShape 1"/>
          <p:cNvSpPr>
            <a:spLocks/>
          </p:cNvSpPr>
          <p:nvPr/>
        </p:nvSpPr>
        <p:spPr bwMode="auto">
          <a:xfrm>
            <a:off x="706440" y="1019175"/>
            <a:ext cx="4704459" cy="3079750"/>
          </a:xfrm>
          <a:custGeom>
            <a:avLst/>
            <a:gdLst>
              <a:gd name="T0" fmla="*/ 3656013 w 21600"/>
              <a:gd name="T1" fmla="*/ 1874838 h 21600"/>
              <a:gd name="T2" fmla="*/ 3656013 w 21600"/>
              <a:gd name="T3" fmla="*/ 1874838 h 21600"/>
              <a:gd name="T4" fmla="*/ 3656013 w 21600"/>
              <a:gd name="T5" fmla="*/ 1874838 h 21600"/>
              <a:gd name="T6" fmla="*/ 3656013 w 21600"/>
              <a:gd name="T7" fmla="*/ 1874838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close/>
              </a:path>
            </a:pathLst>
          </a:custGeom>
          <a:noFill/>
          <a:ln w="12700">
            <a:noFill/>
            <a:miter lim="0"/>
            <a:headEnd/>
            <a:tailEnd/>
          </a:ln>
          <a:effectLst>
            <a:outerShdw blurRad="88900" dist="38100" dir="2700000" algn="tl" rotWithShape="0">
              <a:prstClr val="black">
                <a:alpha val="90000"/>
              </a:prstClr>
            </a:outerShdw>
          </a:effectLst>
        </p:spPr>
        <p:txBody>
          <a:bodyPr lIns="0" tIns="0" rIns="0" bIns="0" anchor="ctr"/>
          <a:lstStyle/>
          <a:p>
            <a:pPr defTabSz="914400" fontAlgn="auto">
              <a:spcBef>
                <a:spcPts val="0"/>
              </a:spcBef>
              <a:spcAft>
                <a:spcPts val="0"/>
              </a:spcAft>
              <a:defRPr/>
            </a:pPr>
            <a:r>
              <a:rPr lang="en-AU" sz="3600" dirty="0" smtClean="0">
                <a:solidFill>
                  <a:schemeClr val="bg1"/>
                </a:solidFill>
              </a:rPr>
              <a:t>It </a:t>
            </a:r>
            <a:r>
              <a:rPr lang="en-AU" sz="3600" dirty="0">
                <a:solidFill>
                  <a:schemeClr val="bg1"/>
                </a:solidFill>
              </a:rPr>
              <a:t>certainly undermines the cosmological principle, which is foundational to the big bang model.</a:t>
            </a:r>
            <a:endParaRPr lang="en-US" sz="3600" dirty="0">
              <a:solidFill>
                <a:schemeClr val="bg1"/>
              </a:solidFill>
            </a:endParaRPr>
          </a:p>
        </p:txBody>
      </p:sp>
      <p:sp>
        <p:nvSpPr>
          <p:cNvPr id="4" name="AutoShape 1"/>
          <p:cNvSpPr>
            <a:spLocks/>
          </p:cNvSpPr>
          <p:nvPr/>
        </p:nvSpPr>
        <p:spPr bwMode="auto">
          <a:xfrm>
            <a:off x="285750" y="4424517"/>
            <a:ext cx="7942263" cy="274637"/>
          </a:xfrm>
          <a:custGeom>
            <a:avLst/>
            <a:gdLst>
              <a:gd name="T0" fmla="*/ 1237631888 w 21600"/>
              <a:gd name="T1" fmla="*/ 1745967 h 21600"/>
              <a:gd name="T2" fmla="*/ 1237631888 w 21600"/>
              <a:gd name="T3" fmla="*/ 1745967 h 21600"/>
              <a:gd name="T4" fmla="*/ 1237631888 w 21600"/>
              <a:gd name="T5" fmla="*/ 1745967 h 21600"/>
              <a:gd name="T6" fmla="*/ 1237631888 w 21600"/>
              <a:gd name="T7" fmla="*/ 174596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close/>
              </a:path>
            </a:pathLst>
          </a:custGeom>
          <a:noFill/>
          <a:ln w="12700">
            <a:noFill/>
            <a:miter lim="0"/>
            <a:headEnd/>
            <a:tailEnd/>
          </a:ln>
          <a:effectLst>
            <a:outerShdw blurRad="88900" dist="38100" dir="2700000" algn="tl" rotWithShape="0">
              <a:prstClr val="black">
                <a:alpha val="90000"/>
              </a:prstClr>
            </a:outerShdw>
          </a:effectLst>
        </p:spPr>
        <p:txBody>
          <a:bodyPr lIns="0" tIns="0" rIns="0" bIns="0" anchor="ctr"/>
          <a:lstStyle/>
          <a:p>
            <a:pPr marL="39688" algn="r" defTabSz="914400">
              <a:lnSpc>
                <a:spcPts val="1600"/>
              </a:lnSpc>
              <a:buClr>
                <a:srgbClr val="FFFFFF"/>
              </a:buClr>
              <a:defRPr/>
            </a:pPr>
            <a:r>
              <a:rPr lang="en-AU" sz="2400" dirty="0" smtClean="0">
                <a:solidFill>
                  <a:prstClr val="white"/>
                </a:solidFill>
                <a:latin typeface="Myriad Pro"/>
              </a:rPr>
              <a:t>John Gideon Hartnett</a:t>
            </a:r>
          </a:p>
          <a:p>
            <a:pPr marL="39688" algn="r" defTabSz="914400">
              <a:lnSpc>
                <a:spcPts val="1600"/>
              </a:lnSpc>
              <a:buClr>
                <a:srgbClr val="FFFFFF"/>
              </a:buClr>
              <a:defRPr/>
            </a:pPr>
            <a:r>
              <a:rPr lang="en-AU" dirty="0" smtClean="0">
                <a:solidFill>
                  <a:prstClr val="white"/>
                </a:solidFill>
                <a:latin typeface="Myriad Pro"/>
              </a:rPr>
              <a:t>2016 </a:t>
            </a:r>
            <a:r>
              <a:rPr lang="en-AU" dirty="0" err="1" smtClean="0">
                <a:solidFill>
                  <a:prstClr val="white"/>
                </a:solidFill>
                <a:latin typeface="Myriad Pro"/>
              </a:rPr>
              <a:t>SuperCamp</a:t>
            </a:r>
            <a:endParaRPr lang="en-AU" dirty="0">
              <a:solidFill>
                <a:prstClr val="white"/>
              </a:solidFill>
              <a:latin typeface="Myriad Pro"/>
            </a:endParaRPr>
          </a:p>
        </p:txBody>
      </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51904" y="679236"/>
            <a:ext cx="2308087" cy="2735083"/>
          </a:xfrm>
          <a:prstGeom prst="rect">
            <a:avLst/>
          </a:prstGeom>
          <a:ln w="34925">
            <a:solidFill>
              <a:schemeClr val="bg1"/>
            </a:solidFill>
          </a:ln>
        </p:spPr>
      </p:pic>
    </p:spTree>
    <p:extLst>
      <p:ext uri="{BB962C8B-B14F-4D97-AF65-F5344CB8AC3E}">
        <p14:creationId xmlns:p14="http://schemas.microsoft.com/office/powerpoint/2010/main" val="107445396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6" name="AutoShape 1"/>
          <p:cNvSpPr>
            <a:spLocks/>
          </p:cNvSpPr>
          <p:nvPr/>
        </p:nvSpPr>
        <p:spPr bwMode="auto">
          <a:xfrm>
            <a:off x="706440" y="1019175"/>
            <a:ext cx="5056186" cy="3079750"/>
          </a:xfrm>
          <a:custGeom>
            <a:avLst/>
            <a:gdLst>
              <a:gd name="T0" fmla="*/ 3656013 w 21600"/>
              <a:gd name="T1" fmla="*/ 1874838 h 21600"/>
              <a:gd name="T2" fmla="*/ 3656013 w 21600"/>
              <a:gd name="T3" fmla="*/ 1874838 h 21600"/>
              <a:gd name="T4" fmla="*/ 3656013 w 21600"/>
              <a:gd name="T5" fmla="*/ 1874838 h 21600"/>
              <a:gd name="T6" fmla="*/ 3656013 w 21600"/>
              <a:gd name="T7" fmla="*/ 1874838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close/>
              </a:path>
            </a:pathLst>
          </a:custGeom>
          <a:noFill/>
          <a:ln w="12700">
            <a:noFill/>
            <a:miter lim="0"/>
            <a:headEnd/>
            <a:tailEnd/>
          </a:ln>
          <a:effectLst>
            <a:outerShdw blurRad="88900" dist="38100" dir="2700000" algn="tl" rotWithShape="0">
              <a:prstClr val="black">
                <a:alpha val="90000"/>
              </a:prstClr>
            </a:outerShdw>
          </a:effectLst>
        </p:spPr>
        <p:txBody>
          <a:bodyPr lIns="0" tIns="0" rIns="0" bIns="0" anchor="ctr"/>
          <a:lstStyle/>
          <a:p>
            <a:pPr marL="39688" defTabSz="914400">
              <a:lnSpc>
                <a:spcPts val="3800"/>
              </a:lnSpc>
              <a:spcAft>
                <a:spcPts val="600"/>
              </a:spcAft>
              <a:buClr>
                <a:srgbClr val="FFFFFF"/>
              </a:buClr>
              <a:defRPr/>
            </a:pPr>
            <a:r>
              <a:rPr lang="en-US" sz="3600" dirty="0" smtClean="0">
                <a:solidFill>
                  <a:srgbClr val="FFFFFF"/>
                </a:solidFill>
                <a:latin typeface="Myriad Pro" charset="0"/>
                <a:sym typeface="Verlag Book" charset="0"/>
              </a:rPr>
              <a:t>“</a:t>
            </a:r>
            <a:r>
              <a:rPr lang="en-AU" sz="3200" i="1" dirty="0">
                <a:solidFill>
                  <a:prstClr val="white"/>
                </a:solidFill>
              </a:rPr>
              <a:t>… I suspect that the assumption of uniformity of the universe reflects a prejudice born of a sequence of overthrows of geocentric ideas. </a:t>
            </a:r>
            <a:r>
              <a:rPr lang="en-AU" sz="3200" i="1" dirty="0" smtClean="0">
                <a:solidFill>
                  <a:prstClr val="white"/>
                </a:solidFill>
              </a:rPr>
              <a:t>…</a:t>
            </a:r>
            <a:r>
              <a:rPr lang="en-US" sz="3600" dirty="0" smtClean="0">
                <a:solidFill>
                  <a:srgbClr val="FFFFFF"/>
                </a:solidFill>
                <a:latin typeface="Myriad Pro" charset="0"/>
                <a:sym typeface="Verlag Book" charset="0"/>
              </a:rPr>
              <a:t>”</a:t>
            </a:r>
            <a:endParaRPr lang="en-US" sz="3600" dirty="0">
              <a:solidFill>
                <a:srgbClr val="FFFFFF"/>
              </a:solidFill>
              <a:latin typeface="Myriad Pro" charset="0"/>
              <a:sym typeface="Verlag Book" charset="0"/>
            </a:endParaRPr>
          </a:p>
        </p:txBody>
      </p:sp>
      <p:sp>
        <p:nvSpPr>
          <p:cNvPr id="4" name="AutoShape 1"/>
          <p:cNvSpPr>
            <a:spLocks/>
          </p:cNvSpPr>
          <p:nvPr/>
        </p:nvSpPr>
        <p:spPr bwMode="auto">
          <a:xfrm>
            <a:off x="285750" y="4424517"/>
            <a:ext cx="7942263" cy="274637"/>
          </a:xfrm>
          <a:custGeom>
            <a:avLst/>
            <a:gdLst>
              <a:gd name="T0" fmla="*/ 1237631888 w 21600"/>
              <a:gd name="T1" fmla="*/ 1745967 h 21600"/>
              <a:gd name="T2" fmla="*/ 1237631888 w 21600"/>
              <a:gd name="T3" fmla="*/ 1745967 h 21600"/>
              <a:gd name="T4" fmla="*/ 1237631888 w 21600"/>
              <a:gd name="T5" fmla="*/ 1745967 h 21600"/>
              <a:gd name="T6" fmla="*/ 1237631888 w 21600"/>
              <a:gd name="T7" fmla="*/ 174596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close/>
              </a:path>
            </a:pathLst>
          </a:custGeom>
          <a:noFill/>
          <a:ln w="12700">
            <a:noFill/>
            <a:miter lim="0"/>
            <a:headEnd/>
            <a:tailEnd/>
          </a:ln>
          <a:effectLst>
            <a:outerShdw blurRad="88900" dist="38100" dir="2700000" algn="tl" rotWithShape="0">
              <a:prstClr val="black">
                <a:alpha val="90000"/>
              </a:prstClr>
            </a:outerShdw>
          </a:effectLst>
        </p:spPr>
        <p:txBody>
          <a:bodyPr lIns="0" tIns="0" rIns="0" bIns="0" anchor="ctr"/>
          <a:lstStyle/>
          <a:p>
            <a:pPr marL="39688" algn="r" defTabSz="914400">
              <a:lnSpc>
                <a:spcPts val="1600"/>
              </a:lnSpc>
              <a:buClr>
                <a:srgbClr val="FFFFFF"/>
              </a:buClr>
              <a:defRPr/>
            </a:pPr>
            <a:r>
              <a:rPr lang="en-AU" sz="2400" dirty="0" smtClean="0">
                <a:solidFill>
                  <a:prstClr val="white"/>
                </a:solidFill>
                <a:latin typeface="Myriad Pro"/>
              </a:rPr>
              <a:t>Richard Feynman</a:t>
            </a:r>
          </a:p>
          <a:p>
            <a:pPr marL="39688" algn="r" defTabSz="914400">
              <a:lnSpc>
                <a:spcPts val="1600"/>
              </a:lnSpc>
              <a:buClr>
                <a:srgbClr val="FFFFFF"/>
              </a:buClr>
              <a:defRPr/>
            </a:pPr>
            <a:r>
              <a:rPr lang="en-AU" dirty="0" smtClean="0">
                <a:solidFill>
                  <a:prstClr val="white"/>
                </a:solidFill>
                <a:latin typeface="Myriad Pro"/>
              </a:rPr>
              <a:t>Feynman, R.P., </a:t>
            </a:r>
            <a:r>
              <a:rPr lang="en-AU" dirty="0" err="1" smtClean="0">
                <a:solidFill>
                  <a:prstClr val="white"/>
                </a:solidFill>
                <a:latin typeface="Myriad Pro"/>
              </a:rPr>
              <a:t>Morinigo</a:t>
            </a:r>
            <a:r>
              <a:rPr lang="en-AU" dirty="0" smtClean="0">
                <a:solidFill>
                  <a:prstClr val="white"/>
                </a:solidFill>
                <a:latin typeface="Myriad Pro"/>
              </a:rPr>
              <a:t>, F.B. and Wagner, W.G., Feynman Lectures on Gravitation (Penguin Books, London), p. 166, 1999.</a:t>
            </a:r>
            <a:endParaRPr lang="en-AU" dirty="0">
              <a:solidFill>
                <a:prstClr val="white"/>
              </a:solidFill>
              <a:latin typeface="Myriad Pro"/>
            </a:endParaRPr>
          </a:p>
        </p:txBody>
      </p:sp>
      <p:pic>
        <p:nvPicPr>
          <p:cNvPr id="7" name="Picture 4" descr="http://nobel.caltech.edu/nobel_people/feynman.gif"/>
          <p:cNvPicPr>
            <a:picLocks noChangeAspect="1" noChangeArrowheads="1"/>
          </p:cNvPicPr>
          <p:nvPr/>
        </p:nvPicPr>
        <p:blipFill>
          <a:blip r:embed="rId4"/>
          <a:srcRect/>
          <a:stretch>
            <a:fillRect/>
          </a:stretch>
        </p:blipFill>
        <p:spPr bwMode="auto">
          <a:xfrm>
            <a:off x="5984434" y="828674"/>
            <a:ext cx="2149270" cy="3080621"/>
          </a:xfrm>
          <a:prstGeom prst="rect">
            <a:avLst/>
          </a:prstGeom>
          <a:noFill/>
        </p:spPr>
      </p:pic>
      <p:sp>
        <p:nvSpPr>
          <p:cNvPr id="5" name="TextBox 4"/>
          <p:cNvSpPr txBox="1"/>
          <p:nvPr/>
        </p:nvSpPr>
        <p:spPr>
          <a:xfrm>
            <a:off x="5864680" y="374623"/>
            <a:ext cx="2557905" cy="461665"/>
          </a:xfrm>
          <a:prstGeom prst="rect">
            <a:avLst/>
          </a:prstGeom>
          <a:noFill/>
        </p:spPr>
        <p:txBody>
          <a:bodyPr wrap="square" rtlCol="0">
            <a:spAutoFit/>
          </a:bodyPr>
          <a:lstStyle/>
          <a:p>
            <a:pPr defTabSz="914400" fontAlgn="auto">
              <a:spcBef>
                <a:spcPts val="0"/>
              </a:spcBef>
              <a:spcAft>
                <a:spcPts val="0"/>
              </a:spcAft>
            </a:pPr>
            <a:r>
              <a:rPr lang="en-US" sz="2400" dirty="0" smtClean="0">
                <a:solidFill>
                  <a:prstClr val="white"/>
                </a:solidFill>
                <a:latin typeface="Calibri"/>
                <a:ea typeface="+mn-ea"/>
              </a:rPr>
              <a:t>1965 Nobel Prize</a:t>
            </a:r>
            <a:endParaRPr lang="en-US" sz="2400" dirty="0">
              <a:solidFill>
                <a:prstClr val="white"/>
              </a:solidFill>
              <a:latin typeface="Calibri"/>
              <a:ea typeface="+mn-ea"/>
            </a:endParaRPr>
          </a:p>
        </p:txBody>
      </p:sp>
    </p:spTree>
    <p:extLst>
      <p:ext uri="{BB962C8B-B14F-4D97-AF65-F5344CB8AC3E}">
        <p14:creationId xmlns:p14="http://schemas.microsoft.com/office/powerpoint/2010/main" val="5276012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6" name="AutoShape 1"/>
          <p:cNvSpPr>
            <a:spLocks/>
          </p:cNvSpPr>
          <p:nvPr/>
        </p:nvSpPr>
        <p:spPr bwMode="auto">
          <a:xfrm>
            <a:off x="706440" y="1019175"/>
            <a:ext cx="5056186" cy="3079750"/>
          </a:xfrm>
          <a:custGeom>
            <a:avLst/>
            <a:gdLst>
              <a:gd name="T0" fmla="*/ 3656013 w 21600"/>
              <a:gd name="T1" fmla="*/ 1874838 h 21600"/>
              <a:gd name="T2" fmla="*/ 3656013 w 21600"/>
              <a:gd name="T3" fmla="*/ 1874838 h 21600"/>
              <a:gd name="T4" fmla="*/ 3656013 w 21600"/>
              <a:gd name="T5" fmla="*/ 1874838 h 21600"/>
              <a:gd name="T6" fmla="*/ 3656013 w 21600"/>
              <a:gd name="T7" fmla="*/ 1874838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close/>
              </a:path>
            </a:pathLst>
          </a:custGeom>
          <a:noFill/>
          <a:ln w="12700">
            <a:noFill/>
            <a:miter lim="0"/>
            <a:headEnd/>
            <a:tailEnd/>
          </a:ln>
          <a:effectLst>
            <a:outerShdw blurRad="88900" dist="38100" dir="2700000" algn="tl" rotWithShape="0">
              <a:prstClr val="black">
                <a:alpha val="90000"/>
              </a:prstClr>
            </a:outerShdw>
          </a:effectLst>
        </p:spPr>
        <p:txBody>
          <a:bodyPr lIns="0" tIns="0" rIns="0" bIns="0" anchor="ctr"/>
          <a:lstStyle/>
          <a:p>
            <a:pPr marL="39688" defTabSz="914400">
              <a:lnSpc>
                <a:spcPts val="3800"/>
              </a:lnSpc>
              <a:spcAft>
                <a:spcPts val="600"/>
              </a:spcAft>
              <a:buClr>
                <a:srgbClr val="FFFFFF"/>
              </a:buClr>
              <a:defRPr/>
            </a:pPr>
            <a:r>
              <a:rPr lang="en-US" sz="3600" dirty="0" smtClean="0">
                <a:solidFill>
                  <a:srgbClr val="FFFFFF"/>
                </a:solidFill>
                <a:latin typeface="Myriad Pro" charset="0"/>
                <a:sym typeface="Verlag Book" charset="0"/>
              </a:rPr>
              <a:t>“</a:t>
            </a:r>
            <a:r>
              <a:rPr lang="en-AU" sz="3200" i="1" dirty="0">
                <a:solidFill>
                  <a:prstClr val="white"/>
                </a:solidFill>
              </a:rPr>
              <a:t>It would be embarrassing to find, after stating that we live in an ordinary planet about an ordinary star in an ordinary galaxy, that our place in the universe is extraordinary </a:t>
            </a:r>
            <a:r>
              <a:rPr lang="en-AU" sz="3200" i="1" dirty="0" smtClean="0">
                <a:solidFill>
                  <a:prstClr val="white"/>
                </a:solidFill>
              </a:rPr>
              <a:t>…</a:t>
            </a:r>
            <a:r>
              <a:rPr lang="en-US" sz="3600" dirty="0" smtClean="0">
                <a:solidFill>
                  <a:srgbClr val="FFFFFF"/>
                </a:solidFill>
                <a:latin typeface="Myriad Pro" charset="0"/>
                <a:sym typeface="Verlag Book" charset="0"/>
              </a:rPr>
              <a:t>”</a:t>
            </a:r>
            <a:endParaRPr lang="en-US" sz="3600" dirty="0">
              <a:solidFill>
                <a:srgbClr val="FFFFFF"/>
              </a:solidFill>
              <a:latin typeface="Myriad Pro" charset="0"/>
              <a:sym typeface="Verlag Book" charset="0"/>
            </a:endParaRPr>
          </a:p>
        </p:txBody>
      </p:sp>
      <p:sp>
        <p:nvSpPr>
          <p:cNvPr id="4" name="AutoShape 1"/>
          <p:cNvSpPr>
            <a:spLocks/>
          </p:cNvSpPr>
          <p:nvPr/>
        </p:nvSpPr>
        <p:spPr bwMode="auto">
          <a:xfrm>
            <a:off x="285750" y="4424517"/>
            <a:ext cx="7942263" cy="274637"/>
          </a:xfrm>
          <a:custGeom>
            <a:avLst/>
            <a:gdLst>
              <a:gd name="T0" fmla="*/ 1237631888 w 21600"/>
              <a:gd name="T1" fmla="*/ 1745967 h 21600"/>
              <a:gd name="T2" fmla="*/ 1237631888 w 21600"/>
              <a:gd name="T3" fmla="*/ 1745967 h 21600"/>
              <a:gd name="T4" fmla="*/ 1237631888 w 21600"/>
              <a:gd name="T5" fmla="*/ 1745967 h 21600"/>
              <a:gd name="T6" fmla="*/ 1237631888 w 21600"/>
              <a:gd name="T7" fmla="*/ 174596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close/>
              </a:path>
            </a:pathLst>
          </a:custGeom>
          <a:noFill/>
          <a:ln w="12700">
            <a:noFill/>
            <a:miter lim="0"/>
            <a:headEnd/>
            <a:tailEnd/>
          </a:ln>
          <a:effectLst>
            <a:outerShdw blurRad="88900" dist="38100" dir="2700000" algn="tl" rotWithShape="0">
              <a:prstClr val="black">
                <a:alpha val="90000"/>
              </a:prstClr>
            </a:outerShdw>
          </a:effectLst>
        </p:spPr>
        <p:txBody>
          <a:bodyPr lIns="0" tIns="0" rIns="0" bIns="0" anchor="ctr"/>
          <a:lstStyle/>
          <a:p>
            <a:pPr marL="39688" algn="r" defTabSz="914400">
              <a:lnSpc>
                <a:spcPts val="1600"/>
              </a:lnSpc>
              <a:buClr>
                <a:srgbClr val="FFFFFF"/>
              </a:buClr>
              <a:defRPr/>
            </a:pPr>
            <a:r>
              <a:rPr lang="en-AU" sz="2400" dirty="0" smtClean="0">
                <a:solidFill>
                  <a:prstClr val="white"/>
                </a:solidFill>
                <a:latin typeface="Myriad Pro"/>
              </a:rPr>
              <a:t>Richard Feynman</a:t>
            </a:r>
          </a:p>
          <a:p>
            <a:pPr marL="39688" algn="r" defTabSz="914400">
              <a:lnSpc>
                <a:spcPts val="1600"/>
              </a:lnSpc>
              <a:buClr>
                <a:srgbClr val="FFFFFF"/>
              </a:buClr>
              <a:defRPr/>
            </a:pPr>
            <a:r>
              <a:rPr lang="en-AU" dirty="0" smtClean="0">
                <a:solidFill>
                  <a:prstClr val="white"/>
                </a:solidFill>
                <a:latin typeface="Myriad Pro"/>
              </a:rPr>
              <a:t>Feynman, R.P., </a:t>
            </a:r>
            <a:r>
              <a:rPr lang="en-AU" dirty="0" err="1" smtClean="0">
                <a:solidFill>
                  <a:prstClr val="white"/>
                </a:solidFill>
                <a:latin typeface="Myriad Pro"/>
              </a:rPr>
              <a:t>Morinigo</a:t>
            </a:r>
            <a:r>
              <a:rPr lang="en-AU" dirty="0" smtClean="0">
                <a:solidFill>
                  <a:prstClr val="white"/>
                </a:solidFill>
                <a:latin typeface="Myriad Pro"/>
              </a:rPr>
              <a:t>, F.B. and Wagner, W.G., Feynman Lectures on Gravitation (Penguin Books, London), p. 166, 1999.</a:t>
            </a:r>
            <a:endParaRPr lang="en-AU" dirty="0">
              <a:solidFill>
                <a:prstClr val="white"/>
              </a:solidFill>
              <a:latin typeface="Myriad Pro"/>
            </a:endParaRPr>
          </a:p>
        </p:txBody>
      </p:sp>
      <p:pic>
        <p:nvPicPr>
          <p:cNvPr id="7" name="Picture 4" descr="http://nobel.caltech.edu/nobel_people/feynman.gif"/>
          <p:cNvPicPr>
            <a:picLocks noChangeAspect="1" noChangeArrowheads="1"/>
          </p:cNvPicPr>
          <p:nvPr/>
        </p:nvPicPr>
        <p:blipFill>
          <a:blip r:embed="rId4"/>
          <a:srcRect/>
          <a:stretch>
            <a:fillRect/>
          </a:stretch>
        </p:blipFill>
        <p:spPr bwMode="auto">
          <a:xfrm>
            <a:off x="5984434" y="828674"/>
            <a:ext cx="2149270" cy="3080621"/>
          </a:xfrm>
          <a:prstGeom prst="rect">
            <a:avLst/>
          </a:prstGeom>
          <a:noFill/>
        </p:spPr>
      </p:pic>
      <p:sp>
        <p:nvSpPr>
          <p:cNvPr id="5" name="TextBox 4"/>
          <p:cNvSpPr txBox="1"/>
          <p:nvPr/>
        </p:nvSpPr>
        <p:spPr>
          <a:xfrm>
            <a:off x="5864680" y="374623"/>
            <a:ext cx="2557905" cy="461665"/>
          </a:xfrm>
          <a:prstGeom prst="rect">
            <a:avLst/>
          </a:prstGeom>
          <a:noFill/>
        </p:spPr>
        <p:txBody>
          <a:bodyPr wrap="square" rtlCol="0">
            <a:spAutoFit/>
          </a:bodyPr>
          <a:lstStyle/>
          <a:p>
            <a:pPr defTabSz="914400" fontAlgn="auto">
              <a:spcBef>
                <a:spcPts val="0"/>
              </a:spcBef>
              <a:spcAft>
                <a:spcPts val="0"/>
              </a:spcAft>
            </a:pPr>
            <a:r>
              <a:rPr lang="en-US" sz="2400" dirty="0" smtClean="0">
                <a:solidFill>
                  <a:prstClr val="white"/>
                </a:solidFill>
                <a:latin typeface="Calibri"/>
              </a:rPr>
              <a:t>1965 Nobel Prize</a:t>
            </a:r>
            <a:endParaRPr lang="en-US" sz="2400" dirty="0">
              <a:solidFill>
                <a:prstClr val="white"/>
              </a:solidFill>
              <a:latin typeface="Calibri"/>
            </a:endParaRPr>
          </a:p>
        </p:txBody>
      </p:sp>
    </p:spTree>
    <p:extLst>
      <p:ext uri="{BB962C8B-B14F-4D97-AF65-F5344CB8AC3E}">
        <p14:creationId xmlns:p14="http://schemas.microsoft.com/office/powerpoint/2010/main" val="39933193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6" name="AutoShape 1"/>
          <p:cNvSpPr>
            <a:spLocks/>
          </p:cNvSpPr>
          <p:nvPr/>
        </p:nvSpPr>
        <p:spPr bwMode="auto">
          <a:xfrm>
            <a:off x="706440" y="1019175"/>
            <a:ext cx="5056186" cy="3079750"/>
          </a:xfrm>
          <a:custGeom>
            <a:avLst/>
            <a:gdLst>
              <a:gd name="T0" fmla="*/ 3656013 w 21600"/>
              <a:gd name="T1" fmla="*/ 1874838 h 21600"/>
              <a:gd name="T2" fmla="*/ 3656013 w 21600"/>
              <a:gd name="T3" fmla="*/ 1874838 h 21600"/>
              <a:gd name="T4" fmla="*/ 3656013 w 21600"/>
              <a:gd name="T5" fmla="*/ 1874838 h 21600"/>
              <a:gd name="T6" fmla="*/ 3656013 w 21600"/>
              <a:gd name="T7" fmla="*/ 1874838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close/>
              </a:path>
            </a:pathLst>
          </a:custGeom>
          <a:noFill/>
          <a:ln w="12700">
            <a:noFill/>
            <a:miter lim="0"/>
            <a:headEnd/>
            <a:tailEnd/>
          </a:ln>
          <a:effectLst>
            <a:outerShdw blurRad="88900" dist="38100" dir="2700000" algn="tl" rotWithShape="0">
              <a:prstClr val="black">
                <a:alpha val="90000"/>
              </a:prstClr>
            </a:outerShdw>
          </a:effectLst>
        </p:spPr>
        <p:txBody>
          <a:bodyPr lIns="0" tIns="0" rIns="0" bIns="0" anchor="ctr"/>
          <a:lstStyle/>
          <a:p>
            <a:pPr marL="39688" defTabSz="914400">
              <a:lnSpc>
                <a:spcPts val="3800"/>
              </a:lnSpc>
              <a:spcAft>
                <a:spcPts val="600"/>
              </a:spcAft>
              <a:buClr>
                <a:srgbClr val="FFFFFF"/>
              </a:buClr>
              <a:defRPr/>
            </a:pPr>
            <a:r>
              <a:rPr lang="en-US" sz="3600" dirty="0" smtClean="0">
                <a:solidFill>
                  <a:srgbClr val="FFFFFF"/>
                </a:solidFill>
                <a:latin typeface="Myriad Pro" charset="0"/>
                <a:sym typeface="Verlag Book" charset="0"/>
              </a:rPr>
              <a:t>“</a:t>
            </a:r>
            <a:r>
              <a:rPr lang="en-AU" sz="3200" i="1" dirty="0">
                <a:solidFill>
                  <a:prstClr val="white"/>
                </a:solidFill>
              </a:rPr>
              <a:t>To avoid embarrassment we cling to the hypothesis of uniformity</a:t>
            </a:r>
            <a:r>
              <a:rPr lang="en-AU" sz="3200" i="1" dirty="0" smtClean="0">
                <a:solidFill>
                  <a:prstClr val="white"/>
                </a:solidFill>
              </a:rPr>
              <a:t>.</a:t>
            </a:r>
            <a:r>
              <a:rPr lang="en-US" sz="3600" dirty="0" smtClean="0">
                <a:solidFill>
                  <a:srgbClr val="FFFFFF"/>
                </a:solidFill>
                <a:latin typeface="Myriad Pro" charset="0"/>
                <a:sym typeface="Verlag Book" charset="0"/>
              </a:rPr>
              <a:t>”</a:t>
            </a:r>
            <a:endParaRPr lang="en-US" sz="3600" dirty="0">
              <a:solidFill>
                <a:srgbClr val="FFFFFF"/>
              </a:solidFill>
              <a:latin typeface="Myriad Pro" charset="0"/>
              <a:sym typeface="Verlag Book" charset="0"/>
            </a:endParaRPr>
          </a:p>
        </p:txBody>
      </p:sp>
      <p:sp>
        <p:nvSpPr>
          <p:cNvPr id="4" name="AutoShape 1"/>
          <p:cNvSpPr>
            <a:spLocks/>
          </p:cNvSpPr>
          <p:nvPr/>
        </p:nvSpPr>
        <p:spPr bwMode="auto">
          <a:xfrm>
            <a:off x="285750" y="4424517"/>
            <a:ext cx="7942263" cy="274637"/>
          </a:xfrm>
          <a:custGeom>
            <a:avLst/>
            <a:gdLst>
              <a:gd name="T0" fmla="*/ 1237631888 w 21600"/>
              <a:gd name="T1" fmla="*/ 1745967 h 21600"/>
              <a:gd name="T2" fmla="*/ 1237631888 w 21600"/>
              <a:gd name="T3" fmla="*/ 1745967 h 21600"/>
              <a:gd name="T4" fmla="*/ 1237631888 w 21600"/>
              <a:gd name="T5" fmla="*/ 1745967 h 21600"/>
              <a:gd name="T6" fmla="*/ 1237631888 w 21600"/>
              <a:gd name="T7" fmla="*/ 174596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close/>
              </a:path>
            </a:pathLst>
          </a:custGeom>
          <a:noFill/>
          <a:ln w="12700">
            <a:noFill/>
            <a:miter lim="0"/>
            <a:headEnd/>
            <a:tailEnd/>
          </a:ln>
          <a:effectLst>
            <a:outerShdw blurRad="88900" dist="38100" dir="2700000" algn="tl" rotWithShape="0">
              <a:prstClr val="black">
                <a:alpha val="90000"/>
              </a:prstClr>
            </a:outerShdw>
          </a:effectLst>
        </p:spPr>
        <p:txBody>
          <a:bodyPr lIns="0" tIns="0" rIns="0" bIns="0" anchor="ctr"/>
          <a:lstStyle/>
          <a:p>
            <a:pPr marL="39688" algn="r" defTabSz="914400">
              <a:lnSpc>
                <a:spcPts val="1600"/>
              </a:lnSpc>
              <a:buClr>
                <a:srgbClr val="FFFFFF"/>
              </a:buClr>
              <a:defRPr/>
            </a:pPr>
            <a:r>
              <a:rPr lang="en-AU" sz="2400" dirty="0" smtClean="0">
                <a:solidFill>
                  <a:prstClr val="white"/>
                </a:solidFill>
                <a:latin typeface="Myriad Pro"/>
              </a:rPr>
              <a:t>Richard Feynman</a:t>
            </a:r>
          </a:p>
          <a:p>
            <a:pPr marL="39688" algn="r" defTabSz="914400">
              <a:lnSpc>
                <a:spcPts val="1600"/>
              </a:lnSpc>
              <a:buClr>
                <a:srgbClr val="FFFFFF"/>
              </a:buClr>
              <a:defRPr/>
            </a:pPr>
            <a:r>
              <a:rPr lang="en-AU" dirty="0" smtClean="0">
                <a:solidFill>
                  <a:prstClr val="white"/>
                </a:solidFill>
                <a:latin typeface="Myriad Pro"/>
              </a:rPr>
              <a:t>Feynman, R.P., </a:t>
            </a:r>
            <a:r>
              <a:rPr lang="en-AU" dirty="0" err="1" smtClean="0">
                <a:solidFill>
                  <a:prstClr val="white"/>
                </a:solidFill>
                <a:latin typeface="Myriad Pro"/>
              </a:rPr>
              <a:t>Morinigo</a:t>
            </a:r>
            <a:r>
              <a:rPr lang="en-AU" dirty="0" smtClean="0">
                <a:solidFill>
                  <a:prstClr val="white"/>
                </a:solidFill>
                <a:latin typeface="Myriad Pro"/>
              </a:rPr>
              <a:t>, F.B. and Wagner, W.G., Feynman Lectures on Gravitation (Penguin Books, London), p. 166, 1999.</a:t>
            </a:r>
            <a:endParaRPr lang="en-AU" dirty="0">
              <a:solidFill>
                <a:prstClr val="white"/>
              </a:solidFill>
              <a:latin typeface="Myriad Pro"/>
            </a:endParaRPr>
          </a:p>
        </p:txBody>
      </p:sp>
      <p:pic>
        <p:nvPicPr>
          <p:cNvPr id="7" name="Picture 4" descr="http://nobel.caltech.edu/nobel_people/feynman.gif"/>
          <p:cNvPicPr>
            <a:picLocks noChangeAspect="1" noChangeArrowheads="1"/>
          </p:cNvPicPr>
          <p:nvPr/>
        </p:nvPicPr>
        <p:blipFill>
          <a:blip r:embed="rId4"/>
          <a:srcRect/>
          <a:stretch>
            <a:fillRect/>
          </a:stretch>
        </p:blipFill>
        <p:spPr bwMode="auto">
          <a:xfrm>
            <a:off x="5984434" y="828674"/>
            <a:ext cx="2149270" cy="3080621"/>
          </a:xfrm>
          <a:prstGeom prst="rect">
            <a:avLst/>
          </a:prstGeom>
          <a:noFill/>
        </p:spPr>
      </p:pic>
      <p:sp>
        <p:nvSpPr>
          <p:cNvPr id="5" name="TextBox 4"/>
          <p:cNvSpPr txBox="1"/>
          <p:nvPr/>
        </p:nvSpPr>
        <p:spPr>
          <a:xfrm>
            <a:off x="5864680" y="374623"/>
            <a:ext cx="2557905" cy="461665"/>
          </a:xfrm>
          <a:prstGeom prst="rect">
            <a:avLst/>
          </a:prstGeom>
          <a:noFill/>
        </p:spPr>
        <p:txBody>
          <a:bodyPr wrap="square" rtlCol="0">
            <a:spAutoFit/>
          </a:bodyPr>
          <a:lstStyle/>
          <a:p>
            <a:pPr defTabSz="914400" fontAlgn="auto">
              <a:spcBef>
                <a:spcPts val="0"/>
              </a:spcBef>
              <a:spcAft>
                <a:spcPts val="0"/>
              </a:spcAft>
            </a:pPr>
            <a:r>
              <a:rPr lang="en-US" sz="2400" dirty="0" smtClean="0">
                <a:solidFill>
                  <a:prstClr val="white"/>
                </a:solidFill>
                <a:latin typeface="Calibri"/>
              </a:rPr>
              <a:t>1965 Nobel Prize</a:t>
            </a:r>
            <a:endParaRPr lang="en-US" sz="2400" dirty="0">
              <a:solidFill>
                <a:prstClr val="white"/>
              </a:solidFill>
              <a:latin typeface="Calibri"/>
            </a:endParaRPr>
          </a:p>
        </p:txBody>
      </p:sp>
    </p:spTree>
    <p:extLst>
      <p:ext uri="{BB962C8B-B14F-4D97-AF65-F5344CB8AC3E}">
        <p14:creationId xmlns:p14="http://schemas.microsoft.com/office/powerpoint/2010/main" val="400291020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6" name="AutoShape 1"/>
          <p:cNvSpPr>
            <a:spLocks/>
          </p:cNvSpPr>
          <p:nvPr/>
        </p:nvSpPr>
        <p:spPr bwMode="auto">
          <a:xfrm>
            <a:off x="706440" y="1019175"/>
            <a:ext cx="4704459" cy="3079750"/>
          </a:xfrm>
          <a:custGeom>
            <a:avLst/>
            <a:gdLst>
              <a:gd name="T0" fmla="*/ 3656013 w 21600"/>
              <a:gd name="T1" fmla="*/ 1874838 h 21600"/>
              <a:gd name="T2" fmla="*/ 3656013 w 21600"/>
              <a:gd name="T3" fmla="*/ 1874838 h 21600"/>
              <a:gd name="T4" fmla="*/ 3656013 w 21600"/>
              <a:gd name="T5" fmla="*/ 1874838 h 21600"/>
              <a:gd name="T6" fmla="*/ 3656013 w 21600"/>
              <a:gd name="T7" fmla="*/ 1874838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close/>
              </a:path>
            </a:pathLst>
          </a:custGeom>
          <a:noFill/>
          <a:ln w="12700">
            <a:noFill/>
            <a:miter lim="0"/>
            <a:headEnd/>
            <a:tailEnd/>
          </a:ln>
          <a:effectLst>
            <a:outerShdw blurRad="88900" dist="38100" dir="2700000" algn="tl" rotWithShape="0">
              <a:prstClr val="black">
                <a:alpha val="90000"/>
              </a:prstClr>
            </a:outerShdw>
          </a:effectLst>
        </p:spPr>
        <p:txBody>
          <a:bodyPr lIns="0" tIns="0" rIns="0" bIns="0" anchor="ctr"/>
          <a:lstStyle/>
          <a:p>
            <a:pPr marL="39688" defTabSz="914400">
              <a:lnSpc>
                <a:spcPts val="3800"/>
              </a:lnSpc>
              <a:spcAft>
                <a:spcPts val="600"/>
              </a:spcAft>
              <a:buClr>
                <a:srgbClr val="FFFFFF"/>
              </a:buClr>
              <a:defRPr/>
            </a:pPr>
            <a:r>
              <a:rPr lang="en-US" sz="3200" b="1" i="1" dirty="0" smtClean="0">
                <a:solidFill>
                  <a:srgbClr val="FFFFFF"/>
                </a:solidFill>
                <a:effectLst>
                  <a:outerShdw blurRad="38100" dist="38100" dir="2700000" algn="tl">
                    <a:srgbClr val="000000">
                      <a:alpha val="43137"/>
                    </a:srgbClr>
                  </a:outerShdw>
                </a:effectLst>
                <a:latin typeface="Myriad Pro"/>
                <a:sym typeface="Verlag Book" charset="0"/>
              </a:rPr>
              <a:t>“The </a:t>
            </a:r>
            <a:r>
              <a:rPr lang="en-AU" sz="3200" b="1" i="1" dirty="0" smtClean="0">
                <a:solidFill>
                  <a:prstClr val="white"/>
                </a:solidFill>
                <a:effectLst>
                  <a:outerShdw blurRad="38100" dist="38100" dir="2700000" algn="tl">
                    <a:srgbClr val="000000">
                      <a:alpha val="43137"/>
                    </a:srgbClr>
                  </a:outerShdw>
                </a:effectLst>
                <a:latin typeface="Myriad Pro"/>
                <a:sym typeface="Verlag Book" charset="0"/>
              </a:rPr>
              <a:t>Cosmological Principle (</a:t>
            </a:r>
            <a:r>
              <a:rPr lang="en-AU" sz="3200" b="1" i="1" dirty="0" smtClean="0">
                <a:solidFill>
                  <a:prstClr val="white"/>
                </a:solidFill>
                <a:effectLst>
                  <a:outerShdw blurRad="38100" dist="38100" dir="2700000" algn="tl">
                    <a:srgbClr val="000000">
                      <a:alpha val="43137"/>
                    </a:srgbClr>
                  </a:outerShdw>
                </a:effectLst>
                <a:latin typeface="Myriad Pro"/>
              </a:rPr>
              <a:t>uniformity) is another big bang fudge factor.</a:t>
            </a:r>
            <a:r>
              <a:rPr lang="en-US" sz="3200" b="1" i="1" dirty="0" smtClean="0">
                <a:solidFill>
                  <a:srgbClr val="FFFFFF"/>
                </a:solidFill>
                <a:effectLst>
                  <a:outerShdw blurRad="38100" dist="38100" dir="2700000" algn="tl">
                    <a:srgbClr val="000000">
                      <a:alpha val="43137"/>
                    </a:srgbClr>
                  </a:outerShdw>
                </a:effectLst>
                <a:latin typeface="Myriad Pro"/>
                <a:sym typeface="Verlag Book" charset="0"/>
              </a:rPr>
              <a:t>”</a:t>
            </a:r>
            <a:endParaRPr lang="en-US" sz="3200" b="1" i="1" dirty="0">
              <a:solidFill>
                <a:srgbClr val="FFFFFF"/>
              </a:solidFill>
              <a:effectLst>
                <a:outerShdw blurRad="38100" dist="38100" dir="2700000" algn="tl">
                  <a:srgbClr val="000000">
                    <a:alpha val="43137"/>
                  </a:srgbClr>
                </a:outerShdw>
              </a:effectLst>
              <a:latin typeface="Myriad Pro"/>
              <a:sym typeface="Verlag Book" charset="0"/>
            </a:endParaRPr>
          </a:p>
        </p:txBody>
      </p:sp>
      <p:sp>
        <p:nvSpPr>
          <p:cNvPr id="4" name="AutoShape 1"/>
          <p:cNvSpPr>
            <a:spLocks/>
          </p:cNvSpPr>
          <p:nvPr/>
        </p:nvSpPr>
        <p:spPr bwMode="auto">
          <a:xfrm>
            <a:off x="285750" y="4424517"/>
            <a:ext cx="7942263" cy="274637"/>
          </a:xfrm>
          <a:custGeom>
            <a:avLst/>
            <a:gdLst>
              <a:gd name="T0" fmla="*/ 1237631888 w 21600"/>
              <a:gd name="T1" fmla="*/ 1745967 h 21600"/>
              <a:gd name="T2" fmla="*/ 1237631888 w 21600"/>
              <a:gd name="T3" fmla="*/ 1745967 h 21600"/>
              <a:gd name="T4" fmla="*/ 1237631888 w 21600"/>
              <a:gd name="T5" fmla="*/ 1745967 h 21600"/>
              <a:gd name="T6" fmla="*/ 1237631888 w 21600"/>
              <a:gd name="T7" fmla="*/ 174596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close/>
              </a:path>
            </a:pathLst>
          </a:custGeom>
          <a:noFill/>
          <a:ln w="12700">
            <a:noFill/>
            <a:miter lim="0"/>
            <a:headEnd/>
            <a:tailEnd/>
          </a:ln>
          <a:effectLst>
            <a:outerShdw blurRad="88900" dist="38100" dir="2700000" algn="tl" rotWithShape="0">
              <a:prstClr val="black">
                <a:alpha val="90000"/>
              </a:prstClr>
            </a:outerShdw>
          </a:effectLst>
        </p:spPr>
        <p:txBody>
          <a:bodyPr lIns="0" tIns="0" rIns="0" bIns="0" anchor="ctr"/>
          <a:lstStyle/>
          <a:p>
            <a:pPr marL="39688" algn="r" defTabSz="914400">
              <a:lnSpc>
                <a:spcPts val="1600"/>
              </a:lnSpc>
              <a:buClr>
                <a:srgbClr val="FFFFFF"/>
              </a:buClr>
              <a:defRPr/>
            </a:pPr>
            <a:r>
              <a:rPr lang="en-AU" sz="2400" dirty="0" smtClean="0">
                <a:solidFill>
                  <a:prstClr val="white"/>
                </a:solidFill>
                <a:latin typeface="Myriad Pro"/>
              </a:rPr>
              <a:t>John Gideon Hartnett</a:t>
            </a:r>
          </a:p>
          <a:p>
            <a:pPr marL="39688" algn="r" defTabSz="914400">
              <a:lnSpc>
                <a:spcPts val="1600"/>
              </a:lnSpc>
              <a:buClr>
                <a:srgbClr val="FFFFFF"/>
              </a:buClr>
              <a:defRPr/>
            </a:pPr>
            <a:r>
              <a:rPr lang="en-AU" dirty="0" smtClean="0">
                <a:solidFill>
                  <a:prstClr val="white"/>
                </a:solidFill>
                <a:latin typeface="Myriad Pro"/>
              </a:rPr>
              <a:t>2016 </a:t>
            </a:r>
            <a:r>
              <a:rPr lang="en-AU" dirty="0" err="1" smtClean="0">
                <a:solidFill>
                  <a:prstClr val="white"/>
                </a:solidFill>
                <a:latin typeface="Myriad Pro"/>
              </a:rPr>
              <a:t>SuperCamp</a:t>
            </a:r>
            <a:endParaRPr lang="en-AU" dirty="0">
              <a:solidFill>
                <a:prstClr val="white"/>
              </a:solidFill>
              <a:latin typeface="Myriad Pro"/>
            </a:endParaRPr>
          </a:p>
        </p:txBody>
      </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51904" y="679236"/>
            <a:ext cx="2308087" cy="2735083"/>
          </a:xfrm>
          <a:prstGeom prst="rect">
            <a:avLst/>
          </a:prstGeom>
          <a:ln w="34925">
            <a:solidFill>
              <a:schemeClr val="bg1"/>
            </a:solidFill>
          </a:ln>
        </p:spPr>
      </p:pic>
      <p:sp>
        <p:nvSpPr>
          <p:cNvPr id="5" name="TextBox 4"/>
          <p:cNvSpPr txBox="1"/>
          <p:nvPr/>
        </p:nvSpPr>
        <p:spPr>
          <a:xfrm>
            <a:off x="706440" y="4329822"/>
            <a:ext cx="312906" cy="369332"/>
          </a:xfrm>
          <a:prstGeom prst="rect">
            <a:avLst/>
          </a:prstGeom>
          <a:noFill/>
        </p:spPr>
        <p:txBody>
          <a:bodyPr wrap="none" rtlCol="0">
            <a:spAutoFit/>
          </a:bodyPr>
          <a:lstStyle/>
          <a:p>
            <a:r>
              <a:rPr lang="en-AU" dirty="0" smtClean="0">
                <a:solidFill>
                  <a:schemeClr val="bg1"/>
                </a:solidFill>
              </a:rPr>
              <a:t>5</a:t>
            </a:r>
            <a:endParaRPr lang="en-AU" dirty="0">
              <a:solidFill>
                <a:schemeClr val="bg1"/>
              </a:solidFill>
            </a:endParaRPr>
          </a:p>
        </p:txBody>
      </p:sp>
    </p:spTree>
    <p:extLst>
      <p:ext uri="{BB962C8B-B14F-4D97-AF65-F5344CB8AC3E}">
        <p14:creationId xmlns:p14="http://schemas.microsoft.com/office/powerpoint/2010/main" val="370331373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6" name="AutoShape 1"/>
          <p:cNvSpPr>
            <a:spLocks/>
          </p:cNvSpPr>
          <p:nvPr/>
        </p:nvSpPr>
        <p:spPr bwMode="auto">
          <a:xfrm>
            <a:off x="915988" y="501650"/>
            <a:ext cx="7312025" cy="3749675"/>
          </a:xfrm>
          <a:custGeom>
            <a:avLst/>
            <a:gdLst>
              <a:gd name="T0" fmla="*/ 3656013 w 21600"/>
              <a:gd name="T1" fmla="*/ 1874838 h 21600"/>
              <a:gd name="T2" fmla="*/ 3656013 w 21600"/>
              <a:gd name="T3" fmla="*/ 1874838 h 21600"/>
              <a:gd name="T4" fmla="*/ 3656013 w 21600"/>
              <a:gd name="T5" fmla="*/ 1874838 h 21600"/>
              <a:gd name="T6" fmla="*/ 3656013 w 21600"/>
              <a:gd name="T7" fmla="*/ 1874838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close/>
              </a:path>
            </a:pathLst>
          </a:custGeom>
          <a:noFill/>
          <a:ln w="12700">
            <a:noFill/>
            <a:miter lim="0"/>
            <a:headEnd/>
            <a:tailEnd/>
          </a:ln>
          <a:effectLst>
            <a:outerShdw blurRad="88900" dist="38100" dir="2700000" algn="tl" rotWithShape="0">
              <a:prstClr val="black">
                <a:alpha val="90000"/>
              </a:prstClr>
            </a:outerShdw>
          </a:effectLst>
        </p:spPr>
        <p:txBody>
          <a:bodyPr lIns="0" tIns="0" rIns="0" bIns="0" anchor="ctr"/>
          <a:lstStyle/>
          <a:p>
            <a:pPr marL="39688" algn="ctr" defTabSz="914400">
              <a:lnSpc>
                <a:spcPts val="3800"/>
              </a:lnSpc>
              <a:spcAft>
                <a:spcPts val="600"/>
              </a:spcAft>
              <a:buClr>
                <a:srgbClr val="FFFFFF"/>
              </a:buClr>
              <a:buFont typeface="Frutiger 55 Roman" charset="0"/>
              <a:buNone/>
              <a:defRPr/>
            </a:pPr>
            <a:r>
              <a:rPr lang="en-US" sz="3600" b="1" dirty="0" smtClean="0">
                <a:solidFill>
                  <a:prstClr val="white"/>
                </a:solidFill>
                <a:effectLst>
                  <a:outerShdw blurRad="38100" dist="38100" dir="2700000" algn="tl">
                    <a:srgbClr val="000000">
                      <a:alpha val="43137"/>
                    </a:srgbClr>
                  </a:outerShdw>
                </a:effectLst>
                <a:latin typeface="Myriad Pro"/>
              </a:rPr>
              <a:t>6. What about expansion of space?</a:t>
            </a:r>
            <a:endParaRPr lang="en-US" sz="3500" dirty="0">
              <a:solidFill>
                <a:prstClr val="white"/>
              </a:solidFill>
              <a:latin typeface="Myriad Pro"/>
              <a:sym typeface="Verlag Book" charset="0"/>
            </a:endParaRPr>
          </a:p>
        </p:txBody>
      </p:sp>
    </p:spTree>
    <p:extLst>
      <p:ext uri="{BB962C8B-B14F-4D97-AF65-F5344CB8AC3E}">
        <p14:creationId xmlns:p14="http://schemas.microsoft.com/office/powerpoint/2010/main" val="144708548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4"/>
          <a:stretch>
            <a:fillRect/>
          </a:stretch>
        </p:blipFill>
        <p:spPr>
          <a:xfrm>
            <a:off x="4381500" y="1349396"/>
            <a:ext cx="2705318" cy="2444708"/>
          </a:xfrm>
          <a:prstGeom prst="rect">
            <a:avLst/>
          </a:prstGeom>
        </p:spPr>
      </p:pic>
      <p:sp>
        <p:nvSpPr>
          <p:cNvPr id="8" name="Text Box 12"/>
          <p:cNvSpPr txBox="1">
            <a:spLocks noChangeArrowheads="1"/>
          </p:cNvSpPr>
          <p:nvPr/>
        </p:nvSpPr>
        <p:spPr bwMode="auto">
          <a:xfrm>
            <a:off x="4543425" y="1209675"/>
            <a:ext cx="2667000" cy="457200"/>
          </a:xfrm>
          <a:prstGeom prst="rect">
            <a:avLst/>
          </a:prstGeom>
          <a:noFill/>
          <a:ln w="9525">
            <a:noFill/>
            <a:miter lim="800000"/>
            <a:headEnd/>
            <a:tailEnd/>
          </a:ln>
        </p:spPr>
        <p:txBody>
          <a:bodyPr>
            <a:spAutoFit/>
          </a:bodyPr>
          <a:lstStyle/>
          <a:p>
            <a:pPr defTabSz="914400">
              <a:spcBef>
                <a:spcPct val="50000"/>
              </a:spcBef>
            </a:pPr>
            <a:r>
              <a:rPr lang="en-US" sz="2400" b="1" dirty="0">
                <a:solidFill>
                  <a:srgbClr val="FFFFFF"/>
                </a:solidFill>
                <a:latin typeface="Myriad Pro"/>
                <a:ea typeface="+mn-ea"/>
              </a:rPr>
              <a:t>Emission</a:t>
            </a:r>
            <a:endParaRPr lang="en-AU" sz="2400" b="1" dirty="0">
              <a:solidFill>
                <a:srgbClr val="FFFFFF"/>
              </a:solidFill>
              <a:latin typeface="Myriad Pro"/>
              <a:ea typeface="+mn-ea"/>
            </a:endParaRPr>
          </a:p>
        </p:txBody>
      </p:sp>
      <p:pic>
        <p:nvPicPr>
          <p:cNvPr id="9" name="Picture 13" descr="helix nebula2"/>
          <p:cNvPicPr>
            <a:picLocks noChangeAspect="1" noChangeArrowheads="1"/>
          </p:cNvPicPr>
          <p:nvPr/>
        </p:nvPicPr>
        <p:blipFill>
          <a:blip r:embed="rId5" cstate="print"/>
          <a:srcRect/>
          <a:stretch>
            <a:fillRect/>
          </a:stretch>
        </p:blipFill>
        <p:spPr bwMode="auto">
          <a:xfrm>
            <a:off x="1800225" y="1438275"/>
            <a:ext cx="2514600" cy="2352675"/>
          </a:xfrm>
          <a:prstGeom prst="rect">
            <a:avLst/>
          </a:prstGeom>
          <a:noFill/>
          <a:ln w="9525">
            <a:noFill/>
            <a:miter lim="800000"/>
            <a:headEnd/>
            <a:tailEnd/>
          </a:ln>
        </p:spPr>
      </p:pic>
    </p:spTree>
    <p:extLst>
      <p:ext uri="{BB962C8B-B14F-4D97-AF65-F5344CB8AC3E}">
        <p14:creationId xmlns:p14="http://schemas.microsoft.com/office/powerpoint/2010/main" val="19823317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4"/>
          <a:srcRect b="8080"/>
          <a:stretch/>
        </p:blipFill>
        <p:spPr>
          <a:xfrm>
            <a:off x="685801" y="1196563"/>
            <a:ext cx="5029200" cy="2445574"/>
          </a:xfrm>
          <a:prstGeom prst="rect">
            <a:avLst/>
          </a:prstGeom>
        </p:spPr>
      </p:pic>
      <p:grpSp>
        <p:nvGrpSpPr>
          <p:cNvPr id="10" name="Group 16"/>
          <p:cNvGrpSpPr>
            <a:grpSpLocks/>
          </p:cNvGrpSpPr>
          <p:nvPr/>
        </p:nvGrpSpPr>
        <p:grpSpPr bwMode="auto">
          <a:xfrm>
            <a:off x="3305175" y="1247775"/>
            <a:ext cx="4819650" cy="2486025"/>
            <a:chOff x="2544" y="2640"/>
            <a:chExt cx="3036" cy="1566"/>
          </a:xfrm>
        </p:grpSpPr>
        <p:sp>
          <p:nvSpPr>
            <p:cNvPr id="11" name="Text Box 11"/>
            <p:cNvSpPr txBox="1">
              <a:spLocks noChangeArrowheads="1"/>
            </p:cNvSpPr>
            <p:nvPr/>
          </p:nvSpPr>
          <p:spPr bwMode="auto">
            <a:xfrm>
              <a:off x="2544" y="2640"/>
              <a:ext cx="1680" cy="288"/>
            </a:xfrm>
            <a:prstGeom prst="rect">
              <a:avLst/>
            </a:prstGeom>
            <a:noFill/>
            <a:ln w="9525">
              <a:noFill/>
              <a:miter lim="800000"/>
              <a:headEnd/>
              <a:tailEnd/>
            </a:ln>
          </p:spPr>
          <p:txBody>
            <a:bodyPr>
              <a:spAutoFit/>
            </a:bodyPr>
            <a:lstStyle/>
            <a:p>
              <a:pPr defTabSz="914400">
                <a:spcBef>
                  <a:spcPct val="50000"/>
                </a:spcBef>
              </a:pPr>
              <a:r>
                <a:rPr lang="en-US" sz="2400" b="1" dirty="0">
                  <a:solidFill>
                    <a:srgbClr val="FFFFFF"/>
                  </a:solidFill>
                  <a:latin typeface="Myriad Pro"/>
                </a:rPr>
                <a:t>Reception</a:t>
              </a:r>
              <a:endParaRPr lang="en-AU" sz="2400" b="1" dirty="0">
                <a:solidFill>
                  <a:srgbClr val="FFFFFF"/>
                </a:solidFill>
                <a:latin typeface="Myriad Pro"/>
              </a:endParaRPr>
            </a:p>
          </p:txBody>
        </p:sp>
        <p:pic>
          <p:nvPicPr>
            <p:cNvPr id="12" name="Picture 9" descr="helix nebula"/>
            <p:cNvPicPr>
              <a:picLocks noChangeAspect="1" noChangeArrowheads="1"/>
            </p:cNvPicPr>
            <p:nvPr/>
          </p:nvPicPr>
          <p:blipFill>
            <a:blip r:embed="rId5" cstate="print"/>
            <a:srcRect/>
            <a:stretch>
              <a:fillRect/>
            </a:stretch>
          </p:blipFill>
          <p:spPr bwMode="auto">
            <a:xfrm>
              <a:off x="4080" y="2676"/>
              <a:ext cx="1500" cy="1404"/>
            </a:xfrm>
            <a:prstGeom prst="rect">
              <a:avLst/>
            </a:prstGeom>
            <a:noFill/>
            <a:ln w="9525">
              <a:noFill/>
              <a:miter lim="800000"/>
              <a:headEnd/>
              <a:tailEnd/>
            </a:ln>
          </p:spPr>
        </p:pic>
        <p:sp>
          <p:nvSpPr>
            <p:cNvPr id="13" name="Text Box 14"/>
            <p:cNvSpPr txBox="1">
              <a:spLocks noChangeArrowheads="1"/>
            </p:cNvSpPr>
            <p:nvPr/>
          </p:nvSpPr>
          <p:spPr bwMode="auto">
            <a:xfrm>
              <a:off x="4080" y="3624"/>
              <a:ext cx="1200" cy="582"/>
            </a:xfrm>
            <a:prstGeom prst="rect">
              <a:avLst/>
            </a:prstGeom>
            <a:noFill/>
            <a:ln w="9525">
              <a:noFill/>
              <a:miter lim="800000"/>
              <a:headEnd/>
              <a:tailEnd/>
            </a:ln>
          </p:spPr>
          <p:txBody>
            <a:bodyPr>
              <a:spAutoFit/>
            </a:bodyPr>
            <a:lstStyle/>
            <a:p>
              <a:pPr defTabSz="914400">
                <a:spcBef>
                  <a:spcPct val="50000"/>
                </a:spcBef>
              </a:pPr>
              <a:r>
                <a:rPr lang="en-US" dirty="0">
                  <a:solidFill>
                    <a:srgbClr val="FFFFFF"/>
                  </a:solidFill>
                  <a:latin typeface="Myriad Pro"/>
                </a:rPr>
                <a:t>Same wavelengths are stretched</a:t>
              </a:r>
              <a:endParaRPr lang="en-AU" dirty="0">
                <a:solidFill>
                  <a:srgbClr val="FFFFFF"/>
                </a:solidFill>
                <a:latin typeface="Myriad Pro"/>
              </a:endParaRPr>
            </a:p>
          </p:txBody>
        </p:sp>
      </p:grpSp>
    </p:spTree>
    <p:extLst>
      <p:ext uri="{BB962C8B-B14F-4D97-AF65-F5344CB8AC3E}">
        <p14:creationId xmlns:p14="http://schemas.microsoft.com/office/powerpoint/2010/main" val="236327028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pic>
        <p:nvPicPr>
          <p:cNvPr id="1028" name="Picture 4" descr="M8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21504" y="457977"/>
            <a:ext cx="4650707" cy="3586858"/>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2"/>
          <p:cNvSpPr txBox="1">
            <a:spLocks/>
          </p:cNvSpPr>
          <p:nvPr/>
        </p:nvSpPr>
        <p:spPr>
          <a:xfrm>
            <a:off x="608010" y="4157212"/>
            <a:ext cx="8040690" cy="860400"/>
          </a:xfrm>
          <a:prstGeom prst="rect">
            <a:avLst/>
          </a:prstGeom>
        </p:spPr>
        <p:txBody>
          <a:bodyPr>
            <a:noAutofit/>
          </a:bodyPr>
          <a:lst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ＭＳ Ｐゴシック" charset="-128"/>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ＭＳ Ｐゴシック" charset="-128"/>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charset="-128"/>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914400">
              <a:buFont typeface="Arial" pitchFamily="34" charset="0"/>
              <a:buNone/>
            </a:pPr>
            <a:r>
              <a:rPr lang="en-AU" sz="2800" b="1" dirty="0" smtClean="0">
                <a:solidFill>
                  <a:prstClr val="white"/>
                </a:solidFill>
                <a:effectLst>
                  <a:outerShdw blurRad="38100" dist="38100" dir="2700000" algn="tl">
                    <a:srgbClr val="000000">
                      <a:alpha val="43137"/>
                    </a:srgbClr>
                  </a:outerShdw>
                </a:effectLst>
                <a:latin typeface="Myriad Pro" panose="020B0503030403020204" pitchFamily="34" charset="0"/>
              </a:rPr>
              <a:t>1929 Edwin Hubble ‘discovers’ expanding universe</a:t>
            </a:r>
            <a:endParaRPr lang="en-US" sz="2800" b="1" dirty="0">
              <a:solidFill>
                <a:prstClr val="white"/>
              </a:solidFill>
              <a:effectLst>
                <a:outerShdw blurRad="38100" dist="38100" dir="2700000" algn="tl">
                  <a:srgbClr val="000000">
                    <a:alpha val="43137"/>
                  </a:srgbClr>
                </a:outerShdw>
              </a:effectLst>
              <a:latin typeface="Myriad Pro" panose="020B0503030403020204" pitchFamily="34" charset="0"/>
            </a:endParaRPr>
          </a:p>
        </p:txBody>
      </p:sp>
      <p:pic>
        <p:nvPicPr>
          <p:cNvPr id="4" name="Picture 8" descr="hubble"/>
          <p:cNvPicPr>
            <a:picLocks noChangeAspect="1" noChangeArrowheads="1"/>
          </p:cNvPicPr>
          <p:nvPr/>
        </p:nvPicPr>
        <p:blipFill>
          <a:blip r:embed="rId5" cstate="print"/>
          <a:srcRect/>
          <a:stretch>
            <a:fillRect/>
          </a:stretch>
        </p:blipFill>
        <p:spPr bwMode="auto">
          <a:xfrm>
            <a:off x="1010653" y="1392347"/>
            <a:ext cx="2157035" cy="2492254"/>
          </a:xfrm>
          <a:prstGeom prst="rect">
            <a:avLst/>
          </a:prstGeom>
          <a:noFill/>
          <a:ln w="9525">
            <a:noFill/>
            <a:miter lim="800000"/>
            <a:headEnd/>
            <a:tailEnd/>
          </a:ln>
        </p:spPr>
      </p:pic>
      <p:sp>
        <p:nvSpPr>
          <p:cNvPr id="2" name="Rectangle 1"/>
          <p:cNvSpPr/>
          <p:nvPr/>
        </p:nvSpPr>
        <p:spPr>
          <a:xfrm>
            <a:off x="3891448" y="3655458"/>
            <a:ext cx="4085489" cy="276999"/>
          </a:xfrm>
          <a:prstGeom prst="rect">
            <a:avLst/>
          </a:prstGeom>
        </p:spPr>
        <p:txBody>
          <a:bodyPr wrap="square">
            <a:spAutoFit/>
          </a:bodyPr>
          <a:lstStyle/>
          <a:p>
            <a:pPr algn="ctr"/>
            <a:r>
              <a:rPr lang="en-AU" sz="1200" dirty="0" smtClean="0">
                <a:solidFill>
                  <a:schemeClr val="bg1"/>
                </a:solidFill>
                <a:latin typeface="Myriad Pro" panose="020B0503030403020204"/>
              </a:rPr>
              <a:t>Deep in the </a:t>
            </a:r>
            <a:r>
              <a:rPr lang="en-AU" sz="1200" dirty="0">
                <a:solidFill>
                  <a:schemeClr val="bg1"/>
                </a:solidFill>
                <a:latin typeface="Myriad Pro" panose="020B0503030403020204"/>
              </a:rPr>
              <a:t>Virgo Cluster </a:t>
            </a:r>
          </a:p>
        </p:txBody>
      </p:sp>
    </p:spTree>
    <p:extLst>
      <p:ext uri="{BB962C8B-B14F-4D97-AF65-F5344CB8AC3E}">
        <p14:creationId xmlns:p14="http://schemas.microsoft.com/office/powerpoint/2010/main" val="411285048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7" name="Text Placeholder 2"/>
          <p:cNvSpPr txBox="1">
            <a:spLocks/>
          </p:cNvSpPr>
          <p:nvPr/>
        </p:nvSpPr>
        <p:spPr>
          <a:xfrm>
            <a:off x="451599" y="425134"/>
            <a:ext cx="8040690" cy="860400"/>
          </a:xfrm>
          <a:prstGeom prst="rect">
            <a:avLst/>
          </a:prstGeom>
        </p:spPr>
        <p:txBody>
          <a:bodyPr>
            <a:noAutofit/>
          </a:bodyPr>
          <a:lst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ＭＳ Ｐゴシック" charset="-128"/>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ＭＳ Ｐゴシック" charset="-128"/>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charset="-128"/>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914400">
              <a:buFont typeface="Arial" pitchFamily="34" charset="0"/>
              <a:buNone/>
            </a:pPr>
            <a:r>
              <a:rPr lang="en-AU" sz="4800" b="1" dirty="0" smtClean="0">
                <a:solidFill>
                  <a:prstClr val="white"/>
                </a:solidFill>
                <a:effectLst>
                  <a:outerShdw blurRad="38100" dist="38100" dir="2700000" algn="tl">
                    <a:srgbClr val="000000">
                      <a:alpha val="43137"/>
                    </a:srgbClr>
                  </a:outerShdw>
                </a:effectLst>
                <a:latin typeface="Myriad Pro" panose="020B0503030403020204" pitchFamily="34" charset="0"/>
              </a:rPr>
              <a:t>Hubble law</a:t>
            </a:r>
          </a:p>
          <a:p>
            <a:pPr marL="0" indent="0" algn="ctr" defTabSz="914400">
              <a:buFont typeface="Arial" pitchFamily="34" charset="0"/>
              <a:buNone/>
            </a:pPr>
            <a:endParaRPr lang="en-AU" sz="2800" b="1" dirty="0" smtClean="0">
              <a:solidFill>
                <a:prstClr val="white"/>
              </a:solidFill>
              <a:effectLst>
                <a:outerShdw blurRad="38100" dist="38100" dir="2700000" algn="tl">
                  <a:srgbClr val="000000">
                    <a:alpha val="43137"/>
                  </a:srgbClr>
                </a:outerShdw>
              </a:effectLst>
              <a:latin typeface="Myriad Pro" panose="020B0503030403020204" pitchFamily="34" charset="0"/>
            </a:endParaRPr>
          </a:p>
          <a:p>
            <a:pPr marL="0" indent="0" algn="ctr" defTabSz="914400">
              <a:buFont typeface="Arial" pitchFamily="34" charset="0"/>
              <a:buNone/>
            </a:pPr>
            <a:endParaRPr lang="en-AU" sz="2800" b="1" dirty="0" smtClean="0">
              <a:solidFill>
                <a:prstClr val="white"/>
              </a:solidFill>
              <a:effectLst>
                <a:outerShdw blurRad="38100" dist="38100" dir="2700000" algn="tl">
                  <a:srgbClr val="000000">
                    <a:alpha val="43137"/>
                  </a:srgbClr>
                </a:outerShdw>
              </a:effectLst>
              <a:latin typeface="Myriad Pro" panose="020B0503030403020204" pitchFamily="34" charset="0"/>
            </a:endParaRPr>
          </a:p>
          <a:p>
            <a:pPr marL="0" indent="0" defTabSz="914400">
              <a:buFont typeface="Arial" pitchFamily="34" charset="0"/>
              <a:buNone/>
            </a:pPr>
            <a:endParaRPr lang="en-AU" sz="2800" b="1" dirty="0">
              <a:solidFill>
                <a:prstClr val="white"/>
              </a:solidFill>
              <a:effectLst>
                <a:outerShdw blurRad="38100" dist="38100" dir="2700000" algn="tl">
                  <a:srgbClr val="000000">
                    <a:alpha val="43137"/>
                  </a:srgbClr>
                </a:outerShdw>
              </a:effectLst>
              <a:latin typeface="Myriad Pro" panose="020B0503030403020204" pitchFamily="34" charset="0"/>
            </a:endParaRPr>
          </a:p>
          <a:p>
            <a:pPr marL="0" indent="0" defTabSz="914400">
              <a:buFont typeface="Arial" pitchFamily="34" charset="0"/>
              <a:buNone/>
            </a:pPr>
            <a:endParaRPr lang="en-US" sz="2800" b="1" dirty="0">
              <a:solidFill>
                <a:prstClr val="white"/>
              </a:solidFill>
              <a:effectLst>
                <a:outerShdw blurRad="38100" dist="38100" dir="2700000" algn="tl">
                  <a:srgbClr val="000000">
                    <a:alpha val="43137"/>
                  </a:srgbClr>
                </a:outerShdw>
              </a:effectLst>
              <a:latin typeface="Myriad Pro" panose="020B0503030403020204" pitchFamily="34" charset="0"/>
            </a:endParaRPr>
          </a:p>
        </p:txBody>
      </p:sp>
      <p:sp>
        <p:nvSpPr>
          <p:cNvPr id="6" name="Rectangle 5"/>
          <p:cNvSpPr/>
          <p:nvPr/>
        </p:nvSpPr>
        <p:spPr>
          <a:xfrm>
            <a:off x="649835" y="1285534"/>
            <a:ext cx="3480523" cy="1384995"/>
          </a:xfrm>
          <a:prstGeom prst="rect">
            <a:avLst/>
          </a:prstGeom>
        </p:spPr>
        <p:txBody>
          <a:bodyPr wrap="square">
            <a:spAutoFit/>
          </a:bodyPr>
          <a:lstStyle/>
          <a:p>
            <a:pPr algn="ctr" defTabSz="914400"/>
            <a:r>
              <a:rPr lang="en-AU" sz="2800" b="1" dirty="0">
                <a:solidFill>
                  <a:prstClr val="white"/>
                </a:solidFill>
                <a:effectLst>
                  <a:outerShdw blurRad="38100" dist="38100" dir="2700000" algn="tl">
                    <a:srgbClr val="000000">
                      <a:alpha val="43137"/>
                    </a:srgbClr>
                  </a:outerShdw>
                </a:effectLst>
                <a:latin typeface="Myriad Pro" panose="020B0503030403020204" pitchFamily="34" charset="0"/>
              </a:rPr>
              <a:t>G</a:t>
            </a:r>
            <a:r>
              <a:rPr lang="en-AU" sz="2800" b="1" dirty="0" smtClean="0">
                <a:solidFill>
                  <a:prstClr val="white"/>
                </a:solidFill>
                <a:effectLst>
                  <a:outerShdw blurRad="38100" dist="38100" dir="2700000" algn="tl">
                    <a:srgbClr val="000000">
                      <a:alpha val="43137"/>
                    </a:srgbClr>
                  </a:outerShdw>
                </a:effectLst>
                <a:latin typeface="Myriad Pro" panose="020B0503030403020204" pitchFamily="34" charset="0"/>
              </a:rPr>
              <a:t>reater the </a:t>
            </a:r>
            <a:r>
              <a:rPr lang="en-AU" sz="2800" b="1" dirty="0" smtClean="0">
                <a:solidFill>
                  <a:srgbClr val="FF0000"/>
                </a:solidFill>
                <a:effectLst>
                  <a:outerShdw blurRad="38100" dist="38100" dir="2700000" algn="tl">
                    <a:srgbClr val="000000">
                      <a:alpha val="43137"/>
                    </a:srgbClr>
                  </a:outerShdw>
                </a:effectLst>
                <a:latin typeface="Myriad Pro" panose="020B0503030403020204" pitchFamily="34" charset="0"/>
              </a:rPr>
              <a:t>red</a:t>
            </a:r>
            <a:r>
              <a:rPr lang="en-AU" sz="2800" b="1" dirty="0" smtClean="0">
                <a:solidFill>
                  <a:prstClr val="white"/>
                </a:solidFill>
                <a:effectLst>
                  <a:outerShdw blurRad="38100" dist="38100" dir="2700000" algn="tl">
                    <a:srgbClr val="000000">
                      <a:alpha val="43137"/>
                    </a:srgbClr>
                  </a:outerShdw>
                </a:effectLst>
                <a:latin typeface="Myriad Pro" panose="020B0503030403020204" pitchFamily="34" charset="0"/>
              </a:rPr>
              <a:t>shift </a:t>
            </a:r>
            <a:r>
              <a:rPr lang="en-AU" sz="2800" b="1" dirty="0">
                <a:solidFill>
                  <a:prstClr val="white"/>
                </a:solidFill>
                <a:effectLst>
                  <a:outerShdw blurRad="38100" dist="38100" dir="2700000" algn="tl">
                    <a:srgbClr val="000000">
                      <a:alpha val="43137"/>
                    </a:srgbClr>
                  </a:outerShdw>
                </a:effectLst>
                <a:latin typeface="Myriad Pro" panose="020B0503030403020204" pitchFamily="34" charset="0"/>
              </a:rPr>
              <a:t>(z</a:t>
            </a:r>
            <a:r>
              <a:rPr lang="en-AU" sz="2800" b="1" dirty="0" smtClean="0">
                <a:solidFill>
                  <a:prstClr val="white"/>
                </a:solidFill>
                <a:effectLst>
                  <a:outerShdw blurRad="38100" dist="38100" dir="2700000" algn="tl">
                    <a:srgbClr val="000000">
                      <a:alpha val="43137"/>
                    </a:srgbClr>
                  </a:outerShdw>
                </a:effectLst>
                <a:latin typeface="Myriad Pro" panose="020B0503030403020204" pitchFamily="34" charset="0"/>
              </a:rPr>
              <a:t>) greater the distance </a:t>
            </a:r>
            <a:endParaRPr lang="en-AU" sz="2800" b="1" dirty="0">
              <a:solidFill>
                <a:prstClr val="white"/>
              </a:solidFill>
              <a:effectLst>
                <a:outerShdw blurRad="38100" dist="38100" dir="2700000" algn="tl">
                  <a:srgbClr val="000000">
                    <a:alpha val="43137"/>
                  </a:srgbClr>
                </a:outerShdw>
              </a:effectLst>
              <a:latin typeface="Myriad Pro" panose="020B0503030403020204" pitchFamily="34" charset="0"/>
            </a:endParaRPr>
          </a:p>
        </p:txBody>
      </p:sp>
      <p:sp>
        <p:nvSpPr>
          <p:cNvPr id="2" name="Right Arrow 1"/>
          <p:cNvSpPr/>
          <p:nvPr/>
        </p:nvSpPr>
        <p:spPr>
          <a:xfrm rot="20198666">
            <a:off x="1124125" y="4051882"/>
            <a:ext cx="1342239" cy="486561"/>
          </a:xfrm>
          <a:prstGeom prst="rightArrow">
            <a:avLst/>
          </a:prstGeom>
          <a:solidFill>
            <a:srgbClr val="FDADBE"/>
          </a:solidFill>
          <a:scene3d>
            <a:camera prst="isometricOffAxis1Top"/>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ight Arrow 7"/>
          <p:cNvSpPr/>
          <p:nvPr/>
        </p:nvSpPr>
        <p:spPr>
          <a:xfrm rot="20198666">
            <a:off x="2288513" y="2994864"/>
            <a:ext cx="2414282" cy="486561"/>
          </a:xfrm>
          <a:prstGeom prst="rightArrow">
            <a:avLst/>
          </a:prstGeom>
          <a:solidFill>
            <a:srgbClr val="FC5A75"/>
          </a:solidFill>
          <a:scene3d>
            <a:camera prst="isometricOffAxis1Top"/>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ight Arrow 8"/>
          <p:cNvSpPr/>
          <p:nvPr/>
        </p:nvSpPr>
        <p:spPr>
          <a:xfrm rot="20198666">
            <a:off x="4255774" y="1490656"/>
            <a:ext cx="3305731" cy="486561"/>
          </a:xfrm>
          <a:prstGeom prst="rightArrow">
            <a:avLst/>
          </a:prstGeom>
          <a:solidFill>
            <a:srgbClr val="FF0000"/>
          </a:solidFill>
          <a:scene3d>
            <a:camera prst="isometricOffAxis1Top"/>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TextBox 3"/>
          <p:cNvSpPr txBox="1"/>
          <p:nvPr/>
        </p:nvSpPr>
        <p:spPr>
          <a:xfrm>
            <a:off x="649836" y="3945655"/>
            <a:ext cx="1442906" cy="369332"/>
          </a:xfrm>
          <a:prstGeom prst="rect">
            <a:avLst/>
          </a:prstGeom>
          <a:noFill/>
        </p:spPr>
        <p:txBody>
          <a:bodyPr wrap="square" rtlCol="0">
            <a:spAutoFit/>
          </a:bodyPr>
          <a:lstStyle/>
          <a:p>
            <a:r>
              <a:rPr lang="en-AU" dirty="0" smtClean="0">
                <a:solidFill>
                  <a:schemeClr val="bg1"/>
                </a:solidFill>
              </a:rPr>
              <a:t>z = 0.01</a:t>
            </a:r>
            <a:endParaRPr lang="en-AU" dirty="0">
              <a:solidFill>
                <a:schemeClr val="bg1"/>
              </a:solidFill>
            </a:endParaRPr>
          </a:p>
        </p:txBody>
      </p:sp>
      <p:sp>
        <p:nvSpPr>
          <p:cNvPr id="10" name="TextBox 9"/>
          <p:cNvSpPr txBox="1"/>
          <p:nvPr/>
        </p:nvSpPr>
        <p:spPr>
          <a:xfrm>
            <a:off x="2421311" y="2965466"/>
            <a:ext cx="1442906" cy="369332"/>
          </a:xfrm>
          <a:prstGeom prst="rect">
            <a:avLst/>
          </a:prstGeom>
          <a:noFill/>
        </p:spPr>
        <p:txBody>
          <a:bodyPr wrap="square" rtlCol="0">
            <a:spAutoFit/>
          </a:bodyPr>
          <a:lstStyle/>
          <a:p>
            <a:r>
              <a:rPr lang="en-AU" dirty="0" smtClean="0">
                <a:solidFill>
                  <a:schemeClr val="bg1"/>
                </a:solidFill>
              </a:rPr>
              <a:t>z = 0.1</a:t>
            </a:r>
            <a:endParaRPr lang="en-AU" dirty="0">
              <a:solidFill>
                <a:schemeClr val="bg1"/>
              </a:solidFill>
            </a:endParaRPr>
          </a:p>
        </p:txBody>
      </p:sp>
      <p:sp>
        <p:nvSpPr>
          <p:cNvPr id="11" name="TextBox 10"/>
          <p:cNvSpPr txBox="1"/>
          <p:nvPr/>
        </p:nvSpPr>
        <p:spPr>
          <a:xfrm>
            <a:off x="4730778" y="1531068"/>
            <a:ext cx="1442906" cy="369332"/>
          </a:xfrm>
          <a:prstGeom prst="rect">
            <a:avLst/>
          </a:prstGeom>
          <a:noFill/>
        </p:spPr>
        <p:txBody>
          <a:bodyPr wrap="square" rtlCol="0">
            <a:spAutoFit/>
          </a:bodyPr>
          <a:lstStyle/>
          <a:p>
            <a:r>
              <a:rPr lang="en-AU" dirty="0" smtClean="0">
                <a:solidFill>
                  <a:schemeClr val="bg1"/>
                </a:solidFill>
              </a:rPr>
              <a:t>z = 1</a:t>
            </a:r>
            <a:endParaRPr lang="en-AU" dirty="0">
              <a:solidFill>
                <a:schemeClr val="bg1"/>
              </a:solidFill>
            </a:endParaRPr>
          </a:p>
        </p:txBody>
      </p:sp>
    </p:spTree>
    <p:extLst>
      <p:ext uri="{BB962C8B-B14F-4D97-AF65-F5344CB8AC3E}">
        <p14:creationId xmlns:p14="http://schemas.microsoft.com/office/powerpoint/2010/main" val="264360141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pic>
        <p:nvPicPr>
          <p:cNvPr id="12" name="Picture 16" descr="growsphere"/>
          <p:cNvPicPr>
            <a:picLocks noChangeAspect="1" noChangeArrowheads="1"/>
          </p:cNvPicPr>
          <p:nvPr/>
        </p:nvPicPr>
        <p:blipFill>
          <a:blip r:embed="rId4" cstate="print"/>
          <a:srcRect/>
          <a:stretch>
            <a:fillRect/>
          </a:stretch>
        </p:blipFill>
        <p:spPr bwMode="auto">
          <a:xfrm>
            <a:off x="1415702" y="667250"/>
            <a:ext cx="6524941" cy="3834412"/>
          </a:xfrm>
          <a:prstGeom prst="rect">
            <a:avLst/>
          </a:prstGeom>
          <a:noFill/>
          <a:ln w="9525">
            <a:noFill/>
            <a:miter lim="800000"/>
            <a:headEnd/>
            <a:tailEnd/>
          </a:ln>
        </p:spPr>
      </p:pic>
    </p:spTree>
    <p:extLst>
      <p:ext uri="{BB962C8B-B14F-4D97-AF65-F5344CB8AC3E}">
        <p14:creationId xmlns:p14="http://schemas.microsoft.com/office/powerpoint/2010/main" val="309548543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7" name="Text Placeholder 2"/>
          <p:cNvSpPr txBox="1">
            <a:spLocks/>
          </p:cNvSpPr>
          <p:nvPr/>
        </p:nvSpPr>
        <p:spPr>
          <a:xfrm>
            <a:off x="451599" y="425134"/>
            <a:ext cx="8040690" cy="860400"/>
          </a:xfrm>
          <a:prstGeom prst="rect">
            <a:avLst/>
          </a:prstGeom>
        </p:spPr>
        <p:txBody>
          <a:bodyPr>
            <a:noAutofit/>
          </a:bodyPr>
          <a:lst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ＭＳ Ｐゴシック" charset="-128"/>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ＭＳ Ｐゴシック" charset="-128"/>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charset="-128"/>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914400">
              <a:buFont typeface="Arial" pitchFamily="34" charset="0"/>
              <a:buNone/>
            </a:pPr>
            <a:r>
              <a:rPr lang="en-AU" sz="4800" b="1" dirty="0" smtClean="0">
                <a:solidFill>
                  <a:prstClr val="white"/>
                </a:solidFill>
                <a:effectLst>
                  <a:outerShdw blurRad="38100" dist="38100" dir="2700000" algn="tl">
                    <a:srgbClr val="000000">
                      <a:alpha val="43137"/>
                    </a:srgbClr>
                  </a:outerShdw>
                </a:effectLst>
                <a:latin typeface="Myriad Pro" panose="020B0503030403020204" pitchFamily="34" charset="0"/>
              </a:rPr>
              <a:t>Hubble law</a:t>
            </a:r>
          </a:p>
          <a:p>
            <a:pPr marL="0" indent="0" algn="ctr" defTabSz="914400">
              <a:buFont typeface="Arial" pitchFamily="34" charset="0"/>
              <a:buNone/>
            </a:pPr>
            <a:endParaRPr lang="en-AU" sz="2800" b="1" dirty="0" smtClean="0">
              <a:solidFill>
                <a:prstClr val="white"/>
              </a:solidFill>
              <a:effectLst>
                <a:outerShdw blurRad="38100" dist="38100" dir="2700000" algn="tl">
                  <a:srgbClr val="000000">
                    <a:alpha val="43137"/>
                  </a:srgbClr>
                </a:outerShdw>
              </a:effectLst>
              <a:latin typeface="Myriad Pro" panose="020B0503030403020204" pitchFamily="34" charset="0"/>
            </a:endParaRPr>
          </a:p>
          <a:p>
            <a:pPr marL="0" indent="0" algn="ctr" defTabSz="914400">
              <a:buFont typeface="Arial" pitchFamily="34" charset="0"/>
              <a:buNone/>
            </a:pPr>
            <a:endParaRPr lang="en-AU" sz="2800" b="1" dirty="0" smtClean="0">
              <a:solidFill>
                <a:prstClr val="white"/>
              </a:solidFill>
              <a:effectLst>
                <a:outerShdw blurRad="38100" dist="38100" dir="2700000" algn="tl">
                  <a:srgbClr val="000000">
                    <a:alpha val="43137"/>
                  </a:srgbClr>
                </a:outerShdw>
              </a:effectLst>
              <a:latin typeface="Myriad Pro" panose="020B0503030403020204" pitchFamily="34" charset="0"/>
            </a:endParaRPr>
          </a:p>
          <a:p>
            <a:pPr marL="0" indent="0" defTabSz="914400">
              <a:buFont typeface="Arial" pitchFamily="34" charset="0"/>
              <a:buNone/>
            </a:pPr>
            <a:endParaRPr lang="en-AU" sz="2800" b="1" dirty="0">
              <a:solidFill>
                <a:prstClr val="white"/>
              </a:solidFill>
              <a:effectLst>
                <a:outerShdw blurRad="38100" dist="38100" dir="2700000" algn="tl">
                  <a:srgbClr val="000000">
                    <a:alpha val="43137"/>
                  </a:srgbClr>
                </a:outerShdw>
              </a:effectLst>
              <a:latin typeface="Myriad Pro" panose="020B0503030403020204" pitchFamily="34" charset="0"/>
            </a:endParaRPr>
          </a:p>
          <a:p>
            <a:pPr marL="0" indent="0" defTabSz="914400">
              <a:buFont typeface="Arial" pitchFamily="34" charset="0"/>
              <a:buNone/>
            </a:pPr>
            <a:endParaRPr lang="en-US" sz="2800" b="1" dirty="0">
              <a:solidFill>
                <a:prstClr val="white"/>
              </a:solidFill>
              <a:effectLst>
                <a:outerShdw blurRad="38100" dist="38100" dir="2700000" algn="tl">
                  <a:srgbClr val="000000">
                    <a:alpha val="43137"/>
                  </a:srgbClr>
                </a:outerShdw>
              </a:effectLst>
              <a:latin typeface="Myriad Pro" panose="020B0503030403020204" pitchFamily="34" charset="0"/>
            </a:endParaRPr>
          </a:p>
        </p:txBody>
      </p:sp>
      <p:sp>
        <p:nvSpPr>
          <p:cNvPr id="6" name="Rectangle 5"/>
          <p:cNvSpPr/>
          <p:nvPr/>
        </p:nvSpPr>
        <p:spPr>
          <a:xfrm>
            <a:off x="649835" y="1285534"/>
            <a:ext cx="3480523" cy="1384995"/>
          </a:xfrm>
          <a:prstGeom prst="rect">
            <a:avLst/>
          </a:prstGeom>
        </p:spPr>
        <p:txBody>
          <a:bodyPr wrap="square">
            <a:spAutoFit/>
          </a:bodyPr>
          <a:lstStyle/>
          <a:p>
            <a:pPr algn="ctr" defTabSz="914400"/>
            <a:r>
              <a:rPr lang="en-AU" sz="2800" b="1" dirty="0">
                <a:solidFill>
                  <a:prstClr val="white"/>
                </a:solidFill>
                <a:effectLst>
                  <a:outerShdw blurRad="38100" dist="38100" dir="2700000" algn="tl">
                    <a:srgbClr val="000000">
                      <a:alpha val="43137"/>
                    </a:srgbClr>
                  </a:outerShdw>
                </a:effectLst>
                <a:latin typeface="Myriad Pro" panose="020B0503030403020204" pitchFamily="34" charset="0"/>
              </a:rPr>
              <a:t>G</a:t>
            </a:r>
            <a:r>
              <a:rPr lang="en-AU" sz="2800" b="1" dirty="0" smtClean="0">
                <a:solidFill>
                  <a:prstClr val="white"/>
                </a:solidFill>
                <a:effectLst>
                  <a:outerShdw blurRad="38100" dist="38100" dir="2700000" algn="tl">
                    <a:srgbClr val="000000">
                      <a:alpha val="43137"/>
                    </a:srgbClr>
                  </a:outerShdw>
                </a:effectLst>
                <a:latin typeface="Myriad Pro" panose="020B0503030403020204" pitchFamily="34" charset="0"/>
              </a:rPr>
              <a:t>reater the </a:t>
            </a:r>
            <a:r>
              <a:rPr lang="en-AU" sz="2800" b="1" dirty="0" smtClean="0">
                <a:solidFill>
                  <a:srgbClr val="FF0000"/>
                </a:solidFill>
                <a:effectLst>
                  <a:outerShdw blurRad="38100" dist="38100" dir="2700000" algn="tl">
                    <a:srgbClr val="000000">
                      <a:alpha val="43137"/>
                    </a:srgbClr>
                  </a:outerShdw>
                </a:effectLst>
                <a:latin typeface="Myriad Pro" panose="020B0503030403020204" pitchFamily="34" charset="0"/>
              </a:rPr>
              <a:t>red</a:t>
            </a:r>
            <a:r>
              <a:rPr lang="en-AU" sz="2800" b="1" dirty="0" smtClean="0">
                <a:solidFill>
                  <a:prstClr val="white"/>
                </a:solidFill>
                <a:effectLst>
                  <a:outerShdw blurRad="38100" dist="38100" dir="2700000" algn="tl">
                    <a:srgbClr val="000000">
                      <a:alpha val="43137"/>
                    </a:srgbClr>
                  </a:outerShdw>
                </a:effectLst>
                <a:latin typeface="Myriad Pro" panose="020B0503030403020204" pitchFamily="34" charset="0"/>
              </a:rPr>
              <a:t>shift </a:t>
            </a:r>
            <a:r>
              <a:rPr lang="en-AU" sz="2800" b="1" dirty="0">
                <a:solidFill>
                  <a:prstClr val="white"/>
                </a:solidFill>
                <a:effectLst>
                  <a:outerShdw blurRad="38100" dist="38100" dir="2700000" algn="tl">
                    <a:srgbClr val="000000">
                      <a:alpha val="43137"/>
                    </a:srgbClr>
                  </a:outerShdw>
                </a:effectLst>
                <a:latin typeface="Myriad Pro" panose="020B0503030403020204" pitchFamily="34" charset="0"/>
              </a:rPr>
              <a:t>(z</a:t>
            </a:r>
            <a:r>
              <a:rPr lang="en-AU" sz="2800" b="1" dirty="0" smtClean="0">
                <a:solidFill>
                  <a:prstClr val="white"/>
                </a:solidFill>
                <a:effectLst>
                  <a:outerShdw blurRad="38100" dist="38100" dir="2700000" algn="tl">
                    <a:srgbClr val="000000">
                      <a:alpha val="43137"/>
                    </a:srgbClr>
                  </a:outerShdw>
                </a:effectLst>
                <a:latin typeface="Myriad Pro" panose="020B0503030403020204" pitchFamily="34" charset="0"/>
              </a:rPr>
              <a:t>) greater the distance </a:t>
            </a:r>
            <a:endParaRPr lang="en-AU" sz="2800" b="1" dirty="0">
              <a:solidFill>
                <a:prstClr val="white"/>
              </a:solidFill>
              <a:effectLst>
                <a:outerShdw blurRad="38100" dist="38100" dir="2700000" algn="tl">
                  <a:srgbClr val="000000">
                    <a:alpha val="43137"/>
                  </a:srgbClr>
                </a:outerShdw>
              </a:effectLst>
              <a:latin typeface="Myriad Pro" panose="020B0503030403020204" pitchFamily="34" charset="0"/>
            </a:endParaRPr>
          </a:p>
        </p:txBody>
      </p:sp>
      <p:sp>
        <p:nvSpPr>
          <p:cNvPr id="2" name="Right Arrow 1"/>
          <p:cNvSpPr/>
          <p:nvPr/>
        </p:nvSpPr>
        <p:spPr>
          <a:xfrm rot="20198666">
            <a:off x="1124125" y="4051882"/>
            <a:ext cx="1342239" cy="486561"/>
          </a:xfrm>
          <a:prstGeom prst="rightArrow">
            <a:avLst/>
          </a:prstGeom>
          <a:solidFill>
            <a:srgbClr val="FDADBE"/>
          </a:solidFill>
          <a:scene3d>
            <a:camera prst="isometricOffAxis1Top"/>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prstClr val="white"/>
              </a:solidFill>
            </a:endParaRPr>
          </a:p>
        </p:txBody>
      </p:sp>
      <p:sp>
        <p:nvSpPr>
          <p:cNvPr id="8" name="Right Arrow 7"/>
          <p:cNvSpPr/>
          <p:nvPr/>
        </p:nvSpPr>
        <p:spPr>
          <a:xfrm rot="20198666">
            <a:off x="2288513" y="2994864"/>
            <a:ext cx="2414282" cy="486561"/>
          </a:xfrm>
          <a:prstGeom prst="rightArrow">
            <a:avLst/>
          </a:prstGeom>
          <a:solidFill>
            <a:srgbClr val="FC5A75"/>
          </a:solidFill>
          <a:scene3d>
            <a:camera prst="isometricOffAxis1Top"/>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prstClr val="white"/>
              </a:solidFill>
            </a:endParaRPr>
          </a:p>
        </p:txBody>
      </p:sp>
      <p:sp>
        <p:nvSpPr>
          <p:cNvPr id="9" name="Right Arrow 8"/>
          <p:cNvSpPr/>
          <p:nvPr/>
        </p:nvSpPr>
        <p:spPr>
          <a:xfrm rot="20198666">
            <a:off x="4255774" y="1490656"/>
            <a:ext cx="3305731" cy="486561"/>
          </a:xfrm>
          <a:prstGeom prst="rightArrow">
            <a:avLst/>
          </a:prstGeom>
          <a:solidFill>
            <a:srgbClr val="FF0000"/>
          </a:solidFill>
          <a:scene3d>
            <a:camera prst="isometricOffAxis1Top"/>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prstClr val="white"/>
              </a:solidFill>
            </a:endParaRPr>
          </a:p>
        </p:txBody>
      </p:sp>
      <p:sp>
        <p:nvSpPr>
          <p:cNvPr id="4" name="TextBox 3"/>
          <p:cNvSpPr txBox="1"/>
          <p:nvPr/>
        </p:nvSpPr>
        <p:spPr>
          <a:xfrm>
            <a:off x="649836" y="3945655"/>
            <a:ext cx="1442906" cy="369332"/>
          </a:xfrm>
          <a:prstGeom prst="rect">
            <a:avLst/>
          </a:prstGeom>
          <a:noFill/>
        </p:spPr>
        <p:txBody>
          <a:bodyPr wrap="square" rtlCol="0">
            <a:spAutoFit/>
          </a:bodyPr>
          <a:lstStyle/>
          <a:p>
            <a:r>
              <a:rPr lang="en-AU" dirty="0" smtClean="0">
                <a:solidFill>
                  <a:prstClr val="white"/>
                </a:solidFill>
              </a:rPr>
              <a:t>z = 0.01</a:t>
            </a:r>
            <a:endParaRPr lang="en-AU" dirty="0">
              <a:solidFill>
                <a:prstClr val="white"/>
              </a:solidFill>
            </a:endParaRPr>
          </a:p>
        </p:txBody>
      </p:sp>
      <p:sp>
        <p:nvSpPr>
          <p:cNvPr id="10" name="TextBox 9"/>
          <p:cNvSpPr txBox="1"/>
          <p:nvPr/>
        </p:nvSpPr>
        <p:spPr>
          <a:xfrm>
            <a:off x="2421311" y="2965466"/>
            <a:ext cx="1442906" cy="369332"/>
          </a:xfrm>
          <a:prstGeom prst="rect">
            <a:avLst/>
          </a:prstGeom>
          <a:noFill/>
        </p:spPr>
        <p:txBody>
          <a:bodyPr wrap="square" rtlCol="0">
            <a:spAutoFit/>
          </a:bodyPr>
          <a:lstStyle/>
          <a:p>
            <a:r>
              <a:rPr lang="en-AU" dirty="0" smtClean="0">
                <a:solidFill>
                  <a:prstClr val="white"/>
                </a:solidFill>
              </a:rPr>
              <a:t>z = 0.1</a:t>
            </a:r>
            <a:endParaRPr lang="en-AU" dirty="0">
              <a:solidFill>
                <a:prstClr val="white"/>
              </a:solidFill>
            </a:endParaRPr>
          </a:p>
        </p:txBody>
      </p:sp>
      <p:sp>
        <p:nvSpPr>
          <p:cNvPr id="11" name="TextBox 10"/>
          <p:cNvSpPr txBox="1"/>
          <p:nvPr/>
        </p:nvSpPr>
        <p:spPr>
          <a:xfrm>
            <a:off x="4730778" y="1531068"/>
            <a:ext cx="1442906" cy="369332"/>
          </a:xfrm>
          <a:prstGeom prst="rect">
            <a:avLst/>
          </a:prstGeom>
          <a:noFill/>
        </p:spPr>
        <p:txBody>
          <a:bodyPr wrap="square" rtlCol="0">
            <a:spAutoFit/>
          </a:bodyPr>
          <a:lstStyle/>
          <a:p>
            <a:r>
              <a:rPr lang="en-AU" dirty="0" smtClean="0">
                <a:solidFill>
                  <a:prstClr val="white"/>
                </a:solidFill>
              </a:rPr>
              <a:t>z = 1</a:t>
            </a:r>
            <a:endParaRPr lang="en-AU" dirty="0">
              <a:solidFill>
                <a:prstClr val="white"/>
              </a:solidFill>
            </a:endParaRPr>
          </a:p>
        </p:txBody>
      </p:sp>
      <p:pic>
        <p:nvPicPr>
          <p:cNvPr id="12" name="Picture 16" descr="growsphere"/>
          <p:cNvPicPr>
            <a:picLocks noChangeAspect="1" noChangeArrowheads="1"/>
          </p:cNvPicPr>
          <p:nvPr/>
        </p:nvPicPr>
        <p:blipFill>
          <a:blip r:embed="rId4" cstate="print"/>
          <a:srcRect/>
          <a:stretch>
            <a:fillRect/>
          </a:stretch>
        </p:blipFill>
        <p:spPr bwMode="auto">
          <a:xfrm>
            <a:off x="5002963" y="2536243"/>
            <a:ext cx="3638111" cy="2137953"/>
          </a:xfrm>
          <a:prstGeom prst="rect">
            <a:avLst/>
          </a:prstGeom>
          <a:noFill/>
          <a:ln w="9525">
            <a:noFill/>
            <a:miter lim="800000"/>
            <a:headEnd/>
            <a:tailEnd/>
          </a:ln>
        </p:spPr>
      </p:pic>
    </p:spTree>
    <p:extLst>
      <p:ext uri="{BB962C8B-B14F-4D97-AF65-F5344CB8AC3E}">
        <p14:creationId xmlns:p14="http://schemas.microsoft.com/office/powerpoint/2010/main" val="350243896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pic>
        <p:nvPicPr>
          <p:cNvPr id="12" name="Picture 5"/>
          <p:cNvPicPr>
            <a:picLocks noChangeAspect="1" noChangeArrowheads="1"/>
          </p:cNvPicPr>
          <p:nvPr/>
        </p:nvPicPr>
        <p:blipFill>
          <a:blip r:embed="rId4" cstate="print"/>
          <a:srcRect/>
          <a:stretch>
            <a:fillRect/>
          </a:stretch>
        </p:blipFill>
        <p:spPr bwMode="auto">
          <a:xfrm>
            <a:off x="3145192" y="1133938"/>
            <a:ext cx="5766511" cy="3105121"/>
          </a:xfrm>
          <a:prstGeom prst="rect">
            <a:avLst/>
          </a:prstGeom>
          <a:noFill/>
          <a:ln w="9525">
            <a:noFill/>
            <a:miter lim="800000"/>
            <a:headEnd/>
            <a:tailEnd/>
          </a:ln>
        </p:spPr>
      </p:pic>
      <p:pic>
        <p:nvPicPr>
          <p:cNvPr id="8" name="Picture 5" descr="Quasar in NGC7319"/>
          <p:cNvPicPr>
            <a:picLocks noChangeAspect="1" noChangeArrowheads="1"/>
          </p:cNvPicPr>
          <p:nvPr/>
        </p:nvPicPr>
        <p:blipFill>
          <a:blip r:embed="rId5" cstate="print"/>
          <a:srcRect/>
          <a:stretch>
            <a:fillRect/>
          </a:stretch>
        </p:blipFill>
        <p:spPr bwMode="auto">
          <a:xfrm>
            <a:off x="547027" y="839044"/>
            <a:ext cx="3844520" cy="3219786"/>
          </a:xfrm>
          <a:prstGeom prst="rect">
            <a:avLst/>
          </a:prstGeom>
          <a:noFill/>
          <a:ln w="9525">
            <a:noFill/>
            <a:miter lim="800000"/>
            <a:headEnd/>
            <a:tailEnd/>
          </a:ln>
        </p:spPr>
      </p:pic>
      <p:sp>
        <p:nvSpPr>
          <p:cNvPr id="9" name="Rectangle 8"/>
          <p:cNvSpPr>
            <a:spLocks noChangeArrowheads="1"/>
          </p:cNvSpPr>
          <p:nvPr/>
        </p:nvSpPr>
        <p:spPr bwMode="auto">
          <a:xfrm>
            <a:off x="2891136" y="1569631"/>
            <a:ext cx="1500411" cy="461665"/>
          </a:xfrm>
          <a:prstGeom prst="rect">
            <a:avLst/>
          </a:prstGeom>
          <a:noFill/>
          <a:ln w="9525">
            <a:noFill/>
            <a:miter lim="800000"/>
            <a:headEnd/>
            <a:tailEnd/>
          </a:ln>
        </p:spPr>
        <p:txBody>
          <a:bodyPr wrap="none" anchor="ctr">
            <a:spAutoFit/>
          </a:bodyPr>
          <a:lstStyle/>
          <a:p>
            <a:pPr defTabSz="914400"/>
            <a:r>
              <a:rPr lang="en-US" altLang="zh-CN" sz="2400" b="1" dirty="0">
                <a:solidFill>
                  <a:srgbClr val="FFFFFF"/>
                </a:solidFill>
                <a:latin typeface="Myriad Pro" panose="020B0503030403020204"/>
                <a:ea typeface="SimSun" pitchFamily="2" charset="-122"/>
              </a:rPr>
              <a:t>z = 2.114</a:t>
            </a:r>
            <a:r>
              <a:rPr lang="en-AU" altLang="zh-CN" sz="2400" dirty="0">
                <a:solidFill>
                  <a:srgbClr val="000000"/>
                </a:solidFill>
                <a:latin typeface="Myriad Pro" panose="020B0503030403020204"/>
                <a:ea typeface="SimSun" pitchFamily="2" charset="-122"/>
              </a:rPr>
              <a:t> </a:t>
            </a:r>
          </a:p>
        </p:txBody>
      </p:sp>
      <p:sp>
        <p:nvSpPr>
          <p:cNvPr id="10" name="Rectangle 9"/>
          <p:cNvSpPr>
            <a:spLocks noChangeArrowheads="1"/>
          </p:cNvSpPr>
          <p:nvPr/>
        </p:nvSpPr>
        <p:spPr bwMode="auto">
          <a:xfrm>
            <a:off x="3145192" y="608212"/>
            <a:ext cx="2966325" cy="461665"/>
          </a:xfrm>
          <a:prstGeom prst="rect">
            <a:avLst/>
          </a:prstGeom>
          <a:noFill/>
          <a:ln w="9525">
            <a:noFill/>
            <a:miter lim="800000"/>
            <a:headEnd/>
            <a:tailEnd/>
          </a:ln>
        </p:spPr>
        <p:txBody>
          <a:bodyPr wrap="none" anchor="ctr">
            <a:spAutoFit/>
          </a:bodyPr>
          <a:lstStyle/>
          <a:p>
            <a:pPr defTabSz="914400"/>
            <a:r>
              <a:rPr lang="en-US" altLang="zh-CN" sz="2400" b="1" dirty="0">
                <a:solidFill>
                  <a:srgbClr val="FFFFFF"/>
                </a:solidFill>
                <a:latin typeface="Myriad Pro" panose="020B0503030403020204"/>
                <a:ea typeface="SimSun" pitchFamily="2" charset="-122"/>
              </a:rPr>
              <a:t>NGC 7319 z =</a:t>
            </a:r>
            <a:r>
              <a:rPr lang="en-AU" altLang="zh-CN" sz="2400" b="1" dirty="0">
                <a:solidFill>
                  <a:srgbClr val="FFFFFF"/>
                </a:solidFill>
                <a:latin typeface="Myriad Pro" panose="020B0503030403020204"/>
                <a:ea typeface="SimSun" pitchFamily="2" charset="-122"/>
              </a:rPr>
              <a:t> </a:t>
            </a:r>
            <a:r>
              <a:rPr lang="en-US" altLang="zh-CN" sz="2400" b="1" dirty="0">
                <a:solidFill>
                  <a:srgbClr val="FFFFFF"/>
                </a:solidFill>
                <a:latin typeface="Myriad Pro" panose="020B0503030403020204"/>
                <a:ea typeface="SimSun" pitchFamily="2" charset="-122"/>
              </a:rPr>
              <a:t>0.022</a:t>
            </a:r>
            <a:r>
              <a:rPr lang="en-US" altLang="zh-CN" sz="2400" dirty="0">
                <a:solidFill>
                  <a:srgbClr val="000000"/>
                </a:solidFill>
                <a:latin typeface="Myriad Pro" panose="020B0503030403020204"/>
                <a:ea typeface="SimSun" pitchFamily="2" charset="-122"/>
              </a:rPr>
              <a:t> </a:t>
            </a:r>
            <a:endParaRPr lang="en-AU" altLang="zh-CN" sz="2400" dirty="0">
              <a:solidFill>
                <a:srgbClr val="000000"/>
              </a:solidFill>
              <a:latin typeface="Myriad Pro" panose="020B0503030403020204"/>
              <a:ea typeface="SimSun" pitchFamily="2" charset="-122"/>
            </a:endParaRPr>
          </a:p>
        </p:txBody>
      </p:sp>
    </p:spTree>
    <p:extLst>
      <p:ext uri="{BB962C8B-B14F-4D97-AF65-F5344CB8AC3E}">
        <p14:creationId xmlns:p14="http://schemas.microsoft.com/office/powerpoint/2010/main" val="1374272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4"/>
          <a:srcRect t="12471"/>
          <a:stretch/>
        </p:blipFill>
        <p:spPr>
          <a:xfrm>
            <a:off x="1377863" y="289459"/>
            <a:ext cx="6156542" cy="4535962"/>
          </a:xfrm>
          <a:prstGeom prst="rect">
            <a:avLst/>
          </a:prstGeom>
        </p:spPr>
      </p:pic>
      <p:sp>
        <p:nvSpPr>
          <p:cNvPr id="4" name="TextBox 3"/>
          <p:cNvSpPr txBox="1"/>
          <p:nvPr/>
        </p:nvSpPr>
        <p:spPr>
          <a:xfrm>
            <a:off x="5081172" y="628134"/>
            <a:ext cx="2269067" cy="523220"/>
          </a:xfrm>
          <a:prstGeom prst="rect">
            <a:avLst/>
          </a:prstGeom>
          <a:noFill/>
        </p:spPr>
        <p:txBody>
          <a:bodyPr wrap="square" rtlCol="0">
            <a:spAutoFit/>
          </a:bodyPr>
          <a:lstStyle/>
          <a:p>
            <a:r>
              <a:rPr lang="en-AU" sz="2800" dirty="0" smtClean="0">
                <a:latin typeface="Myriad Pro"/>
              </a:rPr>
              <a:t>creation.com</a:t>
            </a:r>
            <a:endParaRPr lang="en-AU" sz="2800" dirty="0">
              <a:latin typeface="Myriad Pro"/>
            </a:endParaRPr>
          </a:p>
        </p:txBody>
      </p:sp>
    </p:spTree>
    <p:extLst>
      <p:ext uri="{BB962C8B-B14F-4D97-AF65-F5344CB8AC3E}">
        <p14:creationId xmlns:p14="http://schemas.microsoft.com/office/powerpoint/2010/main" val="161583897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4"/>
          <a:stretch>
            <a:fillRect/>
          </a:stretch>
        </p:blipFill>
        <p:spPr>
          <a:xfrm>
            <a:off x="971600" y="426634"/>
            <a:ext cx="6829425" cy="4324350"/>
          </a:xfrm>
          <a:prstGeom prst="rect">
            <a:avLst/>
          </a:prstGeom>
        </p:spPr>
      </p:pic>
    </p:spTree>
    <p:extLst>
      <p:ext uri="{BB962C8B-B14F-4D97-AF65-F5344CB8AC3E}">
        <p14:creationId xmlns:p14="http://schemas.microsoft.com/office/powerpoint/2010/main" val="419345533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4"/>
          <a:stretch>
            <a:fillRect/>
          </a:stretch>
        </p:blipFill>
        <p:spPr>
          <a:xfrm>
            <a:off x="971600" y="394860"/>
            <a:ext cx="6829425" cy="4324350"/>
          </a:xfrm>
          <a:prstGeom prst="rect">
            <a:avLst/>
          </a:prstGeom>
        </p:spPr>
      </p:pic>
      <p:pic>
        <p:nvPicPr>
          <p:cNvPr id="4" name="Picture 3"/>
          <p:cNvPicPr>
            <a:picLocks noChangeAspect="1"/>
          </p:cNvPicPr>
          <p:nvPr/>
        </p:nvPicPr>
        <p:blipFill>
          <a:blip r:embed="rId5"/>
          <a:stretch>
            <a:fillRect/>
          </a:stretch>
        </p:blipFill>
        <p:spPr>
          <a:xfrm>
            <a:off x="971600" y="2047922"/>
            <a:ext cx="6829425" cy="2821600"/>
          </a:xfrm>
          <a:prstGeom prst="rect">
            <a:avLst/>
          </a:prstGeom>
          <a:scene3d>
            <a:camera prst="orthographicFront"/>
            <a:lightRig rig="threePt" dir="t"/>
          </a:scene3d>
          <a:sp3d>
            <a:bevelT/>
          </a:sp3d>
        </p:spPr>
      </p:pic>
    </p:spTree>
    <p:extLst>
      <p:ext uri="{BB962C8B-B14F-4D97-AF65-F5344CB8AC3E}">
        <p14:creationId xmlns:p14="http://schemas.microsoft.com/office/powerpoint/2010/main" val="2084388378"/>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pic>
        <p:nvPicPr>
          <p:cNvPr id="4" name="Picture 2" descr="http://dl0.creation.com/articles/p097/c09712/Hubble-eXtreme-Deep-Field-lg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3999" y="437723"/>
            <a:ext cx="5816281" cy="4071397"/>
          </a:xfrm>
          <a:prstGeom prst="rect">
            <a:avLst/>
          </a:prstGeom>
          <a:noFill/>
          <a:extLst>
            <a:ext uri="{909E8E84-426E-40DD-AFC4-6F175D3DCCD1}">
              <a14:hiddenFill xmlns:a14="http://schemas.microsoft.com/office/drawing/2010/main">
                <a:solidFill>
                  <a:srgbClr val="FFFFFF"/>
                </a:solidFill>
              </a14:hiddenFill>
            </a:ext>
          </a:extLst>
        </p:spPr>
      </p:pic>
      <p:sp>
        <p:nvSpPr>
          <p:cNvPr id="3" name="Title 1"/>
          <p:cNvSpPr txBox="1">
            <a:spLocks/>
          </p:cNvSpPr>
          <p:nvPr/>
        </p:nvSpPr>
        <p:spPr>
          <a:xfrm>
            <a:off x="313184" y="274638"/>
            <a:ext cx="8579296" cy="1143000"/>
          </a:xfrm>
          <a:prstGeom prst="rect">
            <a:avLst/>
          </a:prstGeom>
        </p:spPr>
        <p:txBody>
          <a:bodyPr/>
          <a:lstStyle>
            <a:lvl1pPr algn="ctr"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2pPr>
            <a:lvl3pPr algn="ctr"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3pPr>
            <a:lvl4pPr algn="ctr"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4pPr>
            <a:lvl5pPr algn="ctr"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5pPr>
            <a:lvl6pPr marL="457200" algn="ctr" rtl="0" fontAlgn="base">
              <a:spcBef>
                <a:spcPct val="0"/>
              </a:spcBef>
              <a:spcAft>
                <a:spcPct val="0"/>
              </a:spcAft>
              <a:defRPr sz="4400">
                <a:solidFill>
                  <a:schemeClr val="tx1"/>
                </a:solidFill>
                <a:latin typeface="Calibri" charset="0"/>
                <a:ea typeface="ＭＳ Ｐゴシック" charset="-128"/>
                <a:cs typeface="ＭＳ Ｐゴシック" charset="-128"/>
              </a:defRPr>
            </a:lvl6pPr>
            <a:lvl7pPr marL="914400" algn="ctr" rtl="0" fontAlgn="base">
              <a:spcBef>
                <a:spcPct val="0"/>
              </a:spcBef>
              <a:spcAft>
                <a:spcPct val="0"/>
              </a:spcAft>
              <a:defRPr sz="4400">
                <a:solidFill>
                  <a:schemeClr val="tx1"/>
                </a:solidFill>
                <a:latin typeface="Calibri" charset="0"/>
                <a:ea typeface="ＭＳ Ｐゴシック" charset="-128"/>
                <a:cs typeface="ＭＳ Ｐゴシック" charset="-128"/>
              </a:defRPr>
            </a:lvl7pPr>
            <a:lvl8pPr marL="1371600" algn="ctr" rtl="0" fontAlgn="base">
              <a:spcBef>
                <a:spcPct val="0"/>
              </a:spcBef>
              <a:spcAft>
                <a:spcPct val="0"/>
              </a:spcAft>
              <a:defRPr sz="4400">
                <a:solidFill>
                  <a:schemeClr val="tx1"/>
                </a:solidFill>
                <a:latin typeface="Calibri" charset="0"/>
                <a:ea typeface="ＭＳ Ｐゴシック" charset="-128"/>
                <a:cs typeface="ＭＳ Ｐゴシック" charset="-128"/>
              </a:defRPr>
            </a:lvl8pPr>
            <a:lvl9pPr marL="1828800" algn="ctr" rtl="0" fontAlgn="base">
              <a:spcBef>
                <a:spcPct val="0"/>
              </a:spcBef>
              <a:spcAft>
                <a:spcPct val="0"/>
              </a:spcAft>
              <a:defRPr sz="4400">
                <a:solidFill>
                  <a:schemeClr val="tx1"/>
                </a:solidFill>
                <a:latin typeface="Calibri" charset="0"/>
                <a:ea typeface="ＭＳ Ｐゴシック" charset="-128"/>
                <a:cs typeface="ＭＳ Ｐゴシック" charset="-128"/>
              </a:defRPr>
            </a:lvl9pPr>
          </a:lstStyle>
          <a:p>
            <a:pPr defTabSz="914400"/>
            <a:r>
              <a:rPr lang="en-AU" dirty="0" smtClean="0">
                <a:solidFill>
                  <a:schemeClr val="bg1"/>
                </a:solidFill>
                <a:latin typeface="Myriad Pro"/>
              </a:rPr>
              <a:t>Evolution is their “escape clause”</a:t>
            </a:r>
            <a:endParaRPr lang="en-AU" dirty="0">
              <a:solidFill>
                <a:schemeClr val="bg1"/>
              </a:solidFill>
              <a:latin typeface="Myriad Pro"/>
            </a:endParaRPr>
          </a:p>
        </p:txBody>
      </p:sp>
      <p:sp>
        <p:nvSpPr>
          <p:cNvPr id="5" name="Rectangle 4"/>
          <p:cNvSpPr/>
          <p:nvPr/>
        </p:nvSpPr>
        <p:spPr>
          <a:xfrm>
            <a:off x="724371" y="2748054"/>
            <a:ext cx="7415535" cy="954107"/>
          </a:xfrm>
          <a:prstGeom prst="rect">
            <a:avLst/>
          </a:prstGeom>
        </p:spPr>
        <p:txBody>
          <a:bodyPr wrap="square">
            <a:spAutoFit/>
          </a:bodyPr>
          <a:lstStyle/>
          <a:p>
            <a:pPr algn="ctr"/>
            <a:r>
              <a:rPr lang="en-AU" sz="2800" b="1" i="1" dirty="0">
                <a:solidFill>
                  <a:srgbClr val="FFFF00"/>
                </a:solidFill>
                <a:latin typeface="Myriad Pro"/>
              </a:rPr>
              <a:t>Just turn the evolution ‘knob’ by the appropriate amount!</a:t>
            </a:r>
            <a:endParaRPr lang="en-AU" sz="2800" b="1" dirty="0">
              <a:solidFill>
                <a:srgbClr val="FFFF00"/>
              </a:solidFill>
              <a:latin typeface="Myriad Pro"/>
            </a:endParaRPr>
          </a:p>
        </p:txBody>
      </p:sp>
      <p:sp>
        <p:nvSpPr>
          <p:cNvPr id="6" name="Rectangle 5"/>
          <p:cNvSpPr>
            <a:spLocks noChangeArrowheads="1"/>
          </p:cNvSpPr>
          <p:nvPr/>
        </p:nvSpPr>
        <p:spPr bwMode="auto">
          <a:xfrm>
            <a:off x="3202884" y="4518316"/>
            <a:ext cx="2162067" cy="307777"/>
          </a:xfrm>
          <a:prstGeom prst="rect">
            <a:avLst/>
          </a:prstGeom>
          <a:noFill/>
          <a:ln w="9525">
            <a:noFill/>
            <a:miter lim="800000"/>
            <a:headEnd/>
            <a:tailEnd/>
          </a:ln>
        </p:spPr>
        <p:txBody>
          <a:bodyPr wrap="none" anchor="ctr">
            <a:spAutoFit/>
          </a:bodyPr>
          <a:lstStyle/>
          <a:p>
            <a:pPr defTabSz="914400"/>
            <a:r>
              <a:rPr lang="en-AU" sz="1400" dirty="0" smtClean="0">
                <a:solidFill>
                  <a:srgbClr val="FFFFFF"/>
                </a:solidFill>
                <a:latin typeface="Myriad Pro" panose="020B0503030403020204"/>
                <a:ea typeface="+mn-ea"/>
              </a:rPr>
              <a:t>Hubble </a:t>
            </a:r>
            <a:r>
              <a:rPr lang="en-AU" sz="1400" dirty="0">
                <a:solidFill>
                  <a:srgbClr val="FFFFFF"/>
                </a:solidFill>
                <a:latin typeface="Myriad Pro" panose="020B0503030403020204"/>
                <a:ea typeface="+mn-ea"/>
              </a:rPr>
              <a:t>Space Telescope</a:t>
            </a:r>
          </a:p>
        </p:txBody>
      </p:sp>
    </p:spTree>
    <p:extLst>
      <p:ext uri="{BB962C8B-B14F-4D97-AF65-F5344CB8AC3E}">
        <p14:creationId xmlns:p14="http://schemas.microsoft.com/office/powerpoint/2010/main" val="3339256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3"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3)">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6" name="AutoShape 1"/>
          <p:cNvSpPr>
            <a:spLocks/>
          </p:cNvSpPr>
          <p:nvPr/>
        </p:nvSpPr>
        <p:spPr bwMode="auto">
          <a:xfrm>
            <a:off x="706440" y="1019175"/>
            <a:ext cx="4704459" cy="3079750"/>
          </a:xfrm>
          <a:custGeom>
            <a:avLst/>
            <a:gdLst>
              <a:gd name="T0" fmla="*/ 3656013 w 21600"/>
              <a:gd name="T1" fmla="*/ 1874838 h 21600"/>
              <a:gd name="T2" fmla="*/ 3656013 w 21600"/>
              <a:gd name="T3" fmla="*/ 1874838 h 21600"/>
              <a:gd name="T4" fmla="*/ 3656013 w 21600"/>
              <a:gd name="T5" fmla="*/ 1874838 h 21600"/>
              <a:gd name="T6" fmla="*/ 3656013 w 21600"/>
              <a:gd name="T7" fmla="*/ 1874838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close/>
              </a:path>
            </a:pathLst>
          </a:custGeom>
          <a:noFill/>
          <a:ln w="12700">
            <a:noFill/>
            <a:miter lim="0"/>
            <a:headEnd/>
            <a:tailEnd/>
          </a:ln>
          <a:effectLst>
            <a:outerShdw blurRad="88900" dist="38100" dir="2700000" algn="tl" rotWithShape="0">
              <a:prstClr val="black">
                <a:alpha val="90000"/>
              </a:prstClr>
            </a:outerShdw>
          </a:effectLst>
        </p:spPr>
        <p:txBody>
          <a:bodyPr lIns="0" tIns="0" rIns="0" bIns="0" anchor="ctr"/>
          <a:lstStyle/>
          <a:p>
            <a:pPr marL="39688" defTabSz="914400">
              <a:lnSpc>
                <a:spcPts val="3800"/>
              </a:lnSpc>
              <a:spcAft>
                <a:spcPts val="600"/>
              </a:spcAft>
              <a:buClr>
                <a:srgbClr val="FFFFFF"/>
              </a:buClr>
              <a:defRPr/>
            </a:pPr>
            <a:r>
              <a:rPr lang="en-US" sz="3200" b="1" i="1" dirty="0" smtClean="0">
                <a:solidFill>
                  <a:srgbClr val="FFFFFF"/>
                </a:solidFill>
                <a:effectLst>
                  <a:outerShdw blurRad="38100" dist="38100" dir="2700000" algn="tl">
                    <a:srgbClr val="000000">
                      <a:alpha val="43137"/>
                    </a:srgbClr>
                  </a:outerShdw>
                </a:effectLst>
                <a:latin typeface="Myriad Pro"/>
                <a:sym typeface="Verlag Book" charset="0"/>
              </a:rPr>
              <a:t>“</a:t>
            </a:r>
            <a:r>
              <a:rPr lang="en-AU" sz="3200" b="1" i="1" dirty="0" smtClean="0">
                <a:solidFill>
                  <a:prstClr val="white"/>
                </a:solidFill>
                <a:effectLst>
                  <a:outerShdw blurRad="38100" dist="38100" dir="2700000" algn="tl">
                    <a:srgbClr val="000000">
                      <a:alpha val="43137"/>
                    </a:srgbClr>
                  </a:outerShdw>
                </a:effectLst>
                <a:latin typeface="Myriad Pro"/>
              </a:rPr>
              <a:t>Evolution of galaxies is another big bang fudge factor.</a:t>
            </a:r>
            <a:r>
              <a:rPr lang="en-US" sz="3200" b="1" i="1" dirty="0" smtClean="0">
                <a:solidFill>
                  <a:srgbClr val="FFFFFF"/>
                </a:solidFill>
                <a:effectLst>
                  <a:outerShdw blurRad="38100" dist="38100" dir="2700000" algn="tl">
                    <a:srgbClr val="000000">
                      <a:alpha val="43137"/>
                    </a:srgbClr>
                  </a:outerShdw>
                </a:effectLst>
                <a:latin typeface="Myriad Pro"/>
                <a:sym typeface="Verlag Book" charset="0"/>
              </a:rPr>
              <a:t>”</a:t>
            </a:r>
            <a:endParaRPr lang="en-US" sz="3200" b="1" i="1" dirty="0">
              <a:solidFill>
                <a:srgbClr val="FFFFFF"/>
              </a:solidFill>
              <a:effectLst>
                <a:outerShdw blurRad="38100" dist="38100" dir="2700000" algn="tl">
                  <a:srgbClr val="000000">
                    <a:alpha val="43137"/>
                  </a:srgbClr>
                </a:outerShdw>
              </a:effectLst>
              <a:latin typeface="Myriad Pro"/>
              <a:sym typeface="Verlag Book" charset="0"/>
            </a:endParaRPr>
          </a:p>
        </p:txBody>
      </p:sp>
      <p:sp>
        <p:nvSpPr>
          <p:cNvPr id="4" name="AutoShape 1"/>
          <p:cNvSpPr>
            <a:spLocks/>
          </p:cNvSpPr>
          <p:nvPr/>
        </p:nvSpPr>
        <p:spPr bwMode="auto">
          <a:xfrm>
            <a:off x="285750" y="4424517"/>
            <a:ext cx="7942263" cy="274637"/>
          </a:xfrm>
          <a:custGeom>
            <a:avLst/>
            <a:gdLst>
              <a:gd name="T0" fmla="*/ 1237631888 w 21600"/>
              <a:gd name="T1" fmla="*/ 1745967 h 21600"/>
              <a:gd name="T2" fmla="*/ 1237631888 w 21600"/>
              <a:gd name="T3" fmla="*/ 1745967 h 21600"/>
              <a:gd name="T4" fmla="*/ 1237631888 w 21600"/>
              <a:gd name="T5" fmla="*/ 1745967 h 21600"/>
              <a:gd name="T6" fmla="*/ 1237631888 w 21600"/>
              <a:gd name="T7" fmla="*/ 174596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close/>
              </a:path>
            </a:pathLst>
          </a:custGeom>
          <a:noFill/>
          <a:ln w="12700">
            <a:noFill/>
            <a:miter lim="0"/>
            <a:headEnd/>
            <a:tailEnd/>
          </a:ln>
          <a:effectLst>
            <a:outerShdw blurRad="88900" dist="38100" dir="2700000" algn="tl" rotWithShape="0">
              <a:prstClr val="black">
                <a:alpha val="90000"/>
              </a:prstClr>
            </a:outerShdw>
          </a:effectLst>
        </p:spPr>
        <p:txBody>
          <a:bodyPr lIns="0" tIns="0" rIns="0" bIns="0" anchor="ctr"/>
          <a:lstStyle/>
          <a:p>
            <a:pPr marL="39688" algn="r" defTabSz="914400">
              <a:lnSpc>
                <a:spcPts val="1600"/>
              </a:lnSpc>
              <a:buClr>
                <a:srgbClr val="FFFFFF"/>
              </a:buClr>
              <a:defRPr/>
            </a:pPr>
            <a:r>
              <a:rPr lang="en-AU" sz="2400" dirty="0" smtClean="0">
                <a:solidFill>
                  <a:prstClr val="white"/>
                </a:solidFill>
                <a:latin typeface="Myriad Pro"/>
              </a:rPr>
              <a:t>John Gideon Hartnett</a:t>
            </a:r>
          </a:p>
          <a:p>
            <a:pPr marL="39688" algn="r" defTabSz="914400">
              <a:lnSpc>
                <a:spcPts val="1600"/>
              </a:lnSpc>
              <a:buClr>
                <a:srgbClr val="FFFFFF"/>
              </a:buClr>
              <a:defRPr/>
            </a:pPr>
            <a:r>
              <a:rPr lang="en-AU" dirty="0" smtClean="0">
                <a:solidFill>
                  <a:prstClr val="white"/>
                </a:solidFill>
                <a:latin typeface="Myriad Pro"/>
              </a:rPr>
              <a:t>2016 </a:t>
            </a:r>
            <a:r>
              <a:rPr lang="en-AU" dirty="0" err="1" smtClean="0">
                <a:solidFill>
                  <a:prstClr val="white"/>
                </a:solidFill>
                <a:latin typeface="Myriad Pro"/>
              </a:rPr>
              <a:t>SuperCamp</a:t>
            </a:r>
            <a:endParaRPr lang="en-AU" dirty="0">
              <a:solidFill>
                <a:prstClr val="white"/>
              </a:solidFill>
              <a:latin typeface="Myriad Pro"/>
            </a:endParaRPr>
          </a:p>
        </p:txBody>
      </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51904" y="679236"/>
            <a:ext cx="2308087" cy="2735083"/>
          </a:xfrm>
          <a:prstGeom prst="rect">
            <a:avLst/>
          </a:prstGeom>
          <a:ln w="34925">
            <a:solidFill>
              <a:schemeClr val="bg1"/>
            </a:solidFill>
          </a:ln>
        </p:spPr>
      </p:pic>
      <p:sp>
        <p:nvSpPr>
          <p:cNvPr id="3" name="TextBox 2"/>
          <p:cNvSpPr txBox="1"/>
          <p:nvPr/>
        </p:nvSpPr>
        <p:spPr>
          <a:xfrm>
            <a:off x="706440" y="4329822"/>
            <a:ext cx="312906" cy="369332"/>
          </a:xfrm>
          <a:prstGeom prst="rect">
            <a:avLst/>
          </a:prstGeom>
          <a:noFill/>
        </p:spPr>
        <p:txBody>
          <a:bodyPr wrap="none" rtlCol="0">
            <a:spAutoFit/>
          </a:bodyPr>
          <a:lstStyle/>
          <a:p>
            <a:r>
              <a:rPr lang="en-AU" dirty="0" smtClean="0">
                <a:solidFill>
                  <a:schemeClr val="bg1"/>
                </a:solidFill>
              </a:rPr>
              <a:t>6</a:t>
            </a:r>
            <a:endParaRPr lang="en-AU" dirty="0">
              <a:solidFill>
                <a:schemeClr val="bg1"/>
              </a:solidFill>
            </a:endParaRPr>
          </a:p>
        </p:txBody>
      </p:sp>
    </p:spTree>
    <p:extLst>
      <p:ext uri="{BB962C8B-B14F-4D97-AF65-F5344CB8AC3E}">
        <p14:creationId xmlns:p14="http://schemas.microsoft.com/office/powerpoint/2010/main" val="4228937100"/>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6" name="AutoShape 1"/>
          <p:cNvSpPr>
            <a:spLocks/>
          </p:cNvSpPr>
          <p:nvPr/>
        </p:nvSpPr>
        <p:spPr bwMode="auto">
          <a:xfrm>
            <a:off x="1655023" y="501650"/>
            <a:ext cx="5685228" cy="3749675"/>
          </a:xfrm>
          <a:custGeom>
            <a:avLst/>
            <a:gdLst>
              <a:gd name="T0" fmla="*/ 3656013 w 21600"/>
              <a:gd name="T1" fmla="*/ 1874838 h 21600"/>
              <a:gd name="T2" fmla="*/ 3656013 w 21600"/>
              <a:gd name="T3" fmla="*/ 1874838 h 21600"/>
              <a:gd name="T4" fmla="*/ 3656013 w 21600"/>
              <a:gd name="T5" fmla="*/ 1874838 h 21600"/>
              <a:gd name="T6" fmla="*/ 3656013 w 21600"/>
              <a:gd name="T7" fmla="*/ 1874838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close/>
              </a:path>
            </a:pathLst>
          </a:custGeom>
          <a:noFill/>
          <a:ln w="12700">
            <a:noFill/>
            <a:miter lim="0"/>
            <a:headEnd/>
            <a:tailEnd/>
          </a:ln>
          <a:effectLst>
            <a:outerShdw blurRad="88900" dist="38100" dir="2700000" algn="tl" rotWithShape="0">
              <a:prstClr val="black">
                <a:alpha val="90000"/>
              </a:prstClr>
            </a:outerShdw>
          </a:effectLst>
        </p:spPr>
        <p:txBody>
          <a:bodyPr lIns="0" tIns="0" rIns="0" bIns="0" anchor="ctr"/>
          <a:lstStyle/>
          <a:p>
            <a:pPr marL="39688" algn="ctr" defTabSz="914400">
              <a:lnSpc>
                <a:spcPts val="3800"/>
              </a:lnSpc>
              <a:spcAft>
                <a:spcPts val="600"/>
              </a:spcAft>
              <a:buClr>
                <a:srgbClr val="FFFFFF"/>
              </a:buClr>
              <a:buFont typeface="Frutiger 55 Roman" charset="0"/>
              <a:buNone/>
              <a:defRPr/>
            </a:pPr>
            <a:r>
              <a:rPr lang="en-US" sz="3600" b="1" dirty="0" smtClean="0">
                <a:solidFill>
                  <a:prstClr val="white"/>
                </a:solidFill>
                <a:effectLst>
                  <a:outerShdw blurRad="38100" dist="38100" dir="2700000" algn="tl">
                    <a:srgbClr val="000000">
                      <a:alpha val="43137"/>
                    </a:srgbClr>
                  </a:outerShdw>
                </a:effectLst>
                <a:latin typeface="Myriad Pro"/>
              </a:rPr>
              <a:t>Many more big bang fudge factors</a:t>
            </a:r>
            <a:r>
              <a:rPr lang="en-US" sz="3500" dirty="0">
                <a:solidFill>
                  <a:prstClr val="white"/>
                </a:solidFill>
                <a:latin typeface="Myriad Pro"/>
                <a:sym typeface="Verlag Book" charset="0"/>
              </a:rPr>
              <a:t>!</a:t>
            </a:r>
            <a:endParaRPr lang="en-US" sz="3600" b="1" dirty="0" smtClean="0">
              <a:solidFill>
                <a:prstClr val="white"/>
              </a:solidFill>
              <a:effectLst>
                <a:outerShdw blurRad="38100" dist="38100" dir="2700000" algn="tl">
                  <a:srgbClr val="000000">
                    <a:alpha val="43137"/>
                  </a:srgbClr>
                </a:outerShdw>
              </a:effectLst>
              <a:latin typeface="Myriad Pro"/>
            </a:endParaRPr>
          </a:p>
        </p:txBody>
      </p:sp>
    </p:spTree>
    <p:extLst>
      <p:ext uri="{BB962C8B-B14F-4D97-AF65-F5344CB8AC3E}">
        <p14:creationId xmlns:p14="http://schemas.microsoft.com/office/powerpoint/2010/main" val="27211879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6" name="AutoShape 1"/>
          <p:cNvSpPr>
            <a:spLocks/>
          </p:cNvSpPr>
          <p:nvPr/>
        </p:nvSpPr>
        <p:spPr bwMode="auto">
          <a:xfrm>
            <a:off x="915988" y="501650"/>
            <a:ext cx="7312025" cy="649817"/>
          </a:xfrm>
          <a:custGeom>
            <a:avLst/>
            <a:gdLst>
              <a:gd name="T0" fmla="*/ 3656013 w 21600"/>
              <a:gd name="T1" fmla="*/ 1874838 h 21600"/>
              <a:gd name="T2" fmla="*/ 3656013 w 21600"/>
              <a:gd name="T3" fmla="*/ 1874838 h 21600"/>
              <a:gd name="T4" fmla="*/ 3656013 w 21600"/>
              <a:gd name="T5" fmla="*/ 1874838 h 21600"/>
              <a:gd name="T6" fmla="*/ 3656013 w 21600"/>
              <a:gd name="T7" fmla="*/ 1874838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close/>
              </a:path>
            </a:pathLst>
          </a:custGeom>
          <a:noFill/>
          <a:ln w="12700">
            <a:noFill/>
            <a:miter lim="0"/>
            <a:headEnd/>
            <a:tailEnd/>
          </a:ln>
          <a:effectLst>
            <a:outerShdw blurRad="88900" dist="38100" dir="2700000" algn="tl" rotWithShape="0">
              <a:prstClr val="black">
                <a:alpha val="90000"/>
              </a:prstClr>
            </a:outerShdw>
          </a:effectLst>
        </p:spPr>
        <p:txBody>
          <a:bodyPr lIns="0" tIns="0" rIns="0" bIns="0" anchor="ctr"/>
          <a:lstStyle/>
          <a:p>
            <a:pPr marL="39688" algn="ctr" defTabSz="914400">
              <a:lnSpc>
                <a:spcPts val="3800"/>
              </a:lnSpc>
              <a:spcAft>
                <a:spcPts val="600"/>
              </a:spcAft>
              <a:buClr>
                <a:srgbClr val="FFFFFF"/>
              </a:buClr>
              <a:buFont typeface="Frutiger 55 Roman" charset="0"/>
              <a:buNone/>
              <a:defRPr/>
            </a:pPr>
            <a:r>
              <a:rPr lang="en-US" sz="3600" b="1" dirty="0" smtClean="0">
                <a:solidFill>
                  <a:prstClr val="white"/>
                </a:solidFill>
                <a:effectLst>
                  <a:outerShdw blurRad="38100" dist="38100" dir="2700000" algn="tl">
                    <a:srgbClr val="000000">
                      <a:alpha val="43137"/>
                    </a:srgbClr>
                  </a:outerShdw>
                </a:effectLst>
                <a:latin typeface="Myriad Pro"/>
              </a:rPr>
              <a:t>Short List</a:t>
            </a:r>
            <a:endParaRPr lang="en-US" sz="3500" dirty="0">
              <a:solidFill>
                <a:prstClr val="white"/>
              </a:solidFill>
              <a:latin typeface="Myriad Pro"/>
              <a:sym typeface="Verlag Book" charset="0"/>
            </a:endParaRPr>
          </a:p>
        </p:txBody>
      </p:sp>
      <p:sp>
        <p:nvSpPr>
          <p:cNvPr id="3" name="Content Placeholder 2"/>
          <p:cNvSpPr txBox="1">
            <a:spLocks/>
          </p:cNvSpPr>
          <p:nvPr/>
        </p:nvSpPr>
        <p:spPr bwMode="auto">
          <a:xfrm>
            <a:off x="0" y="1063277"/>
            <a:ext cx="8784976" cy="560608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742950" marR="0" lvl="1" indent="-285750" algn="l" defTabSz="914400" rtl="0" eaLnBrk="0" fontAlgn="base" latinLnBrk="0" hangingPunct="0">
              <a:lnSpc>
                <a:spcPct val="100000"/>
              </a:lnSpc>
              <a:spcBef>
                <a:spcPct val="20000"/>
              </a:spcBef>
              <a:spcAft>
                <a:spcPct val="0"/>
              </a:spcAft>
              <a:buClrTx/>
              <a:buSzTx/>
              <a:buFont typeface="+mj-lt"/>
              <a:buAutoNum type="arabicPeriod"/>
              <a:tabLst/>
              <a:defRPr/>
            </a:pPr>
            <a:endParaRPr kumimoji="0" lang="en-AU" sz="1200" b="0" i="0" u="none" strike="noStrike" kern="0" cap="none" spc="0" normalizeH="0" baseline="0" noProof="0" dirty="0" smtClean="0">
              <a:ln>
                <a:noFill/>
              </a:ln>
              <a:solidFill>
                <a:srgbClr val="000000"/>
              </a:solidFill>
              <a:effectLst/>
              <a:uLnTx/>
              <a:uFillTx/>
              <a:latin typeface="Myriad Pro"/>
            </a:endParaRPr>
          </a:p>
          <a:p>
            <a:pPr marL="800100" marR="0" lvl="1" indent="-342900" algn="l" defTabSz="914400" rtl="0" eaLnBrk="0" fontAlgn="base" latinLnBrk="0" hangingPunct="0">
              <a:lnSpc>
                <a:spcPct val="100000"/>
              </a:lnSpc>
              <a:spcBef>
                <a:spcPct val="20000"/>
              </a:spcBef>
              <a:spcAft>
                <a:spcPct val="0"/>
              </a:spcAft>
              <a:buClrTx/>
              <a:buSzTx/>
              <a:buFont typeface="+mj-lt"/>
              <a:buAutoNum type="arabicPeriod" startAt="7"/>
              <a:tabLst/>
              <a:defRPr/>
            </a:pPr>
            <a:r>
              <a:rPr kumimoji="0" lang="en-AU" sz="1800" b="0" i="0" u="none" strike="noStrike" kern="0" cap="none" spc="0" normalizeH="0" baseline="0" noProof="0" dirty="0" smtClean="0">
                <a:ln>
                  <a:noFill/>
                </a:ln>
                <a:solidFill>
                  <a:srgbClr val="FFFFFF"/>
                </a:solidFill>
                <a:effectLst/>
                <a:uLnTx/>
                <a:uFillTx/>
                <a:latin typeface="Myriad Pro"/>
              </a:rPr>
              <a:t>The singularity and origin of the universe. There is no Creator. But models begin by </a:t>
            </a:r>
            <a:r>
              <a:rPr kumimoji="0" lang="en-AU" sz="1800" b="0" i="0" u="none" strike="noStrike" kern="0" cap="none" spc="0" normalizeH="0" baseline="0" noProof="0" dirty="0" smtClean="0">
                <a:ln>
                  <a:noFill/>
                </a:ln>
                <a:solidFill>
                  <a:srgbClr val="FFFF00"/>
                </a:solidFill>
                <a:effectLst/>
                <a:uLnTx/>
                <a:uFillTx/>
                <a:latin typeface="Myriad Pro"/>
              </a:rPr>
              <a:t>assuming time and the laws of physics operating</a:t>
            </a:r>
            <a:r>
              <a:rPr kumimoji="0" lang="en-AU" sz="1800" b="0" i="0" u="none" strike="noStrike" kern="0" cap="none" spc="0" normalizeH="0" baseline="0" noProof="0" dirty="0" smtClean="0">
                <a:ln>
                  <a:noFill/>
                </a:ln>
                <a:solidFill>
                  <a:srgbClr val="FFFFFF"/>
                </a:solidFill>
                <a:effectLst/>
                <a:uLnTx/>
                <a:uFillTx/>
                <a:latin typeface="Myriad Pro"/>
              </a:rPr>
              <a:t>. Circular reasoning. </a:t>
            </a:r>
          </a:p>
          <a:p>
            <a:pPr marL="800100" marR="0" lvl="1" indent="-342900" algn="l" defTabSz="914400" rtl="0" eaLnBrk="0" fontAlgn="base" latinLnBrk="0" hangingPunct="0">
              <a:lnSpc>
                <a:spcPct val="100000"/>
              </a:lnSpc>
              <a:spcBef>
                <a:spcPct val="20000"/>
              </a:spcBef>
              <a:spcAft>
                <a:spcPct val="0"/>
              </a:spcAft>
              <a:buClrTx/>
              <a:buSzTx/>
              <a:buFont typeface="+mj-lt"/>
              <a:buAutoNum type="arabicPeriod" startAt="7"/>
              <a:tabLst/>
              <a:defRPr/>
            </a:pPr>
            <a:r>
              <a:rPr kumimoji="0" lang="en-AU" sz="1800" b="0" i="0" u="none" strike="noStrike" kern="0" cap="none" spc="0" normalizeH="0" baseline="0" noProof="0" dirty="0" smtClean="0">
                <a:ln>
                  <a:noFill/>
                </a:ln>
                <a:solidFill>
                  <a:srgbClr val="FFFFFF"/>
                </a:solidFill>
                <a:effectLst/>
                <a:uLnTx/>
                <a:uFillTx/>
                <a:latin typeface="Myriad Pro"/>
              </a:rPr>
              <a:t>The origin of the laws of physics in this universe. Assumed in order to model the universe. Our universe is the random result of </a:t>
            </a:r>
            <a:r>
              <a:rPr kumimoji="0" lang="en-AU" sz="1800" b="0" i="0" u="none" strike="noStrike" kern="0" cap="none" spc="0" normalizeH="0" baseline="0" noProof="0" dirty="0" smtClean="0">
                <a:ln>
                  <a:noFill/>
                </a:ln>
                <a:solidFill>
                  <a:srgbClr val="FFFF00"/>
                </a:solidFill>
                <a:effectLst/>
                <a:uLnTx/>
                <a:uFillTx/>
                <a:latin typeface="Myriad Pro"/>
              </a:rPr>
              <a:t>survival of the fittest universe in an infinite multiverse</a:t>
            </a:r>
            <a:r>
              <a:rPr kumimoji="0" lang="en-AU" sz="1800" b="0" i="0" u="none" strike="noStrike" kern="0" cap="none" spc="0" normalizeH="0" baseline="0" noProof="0" dirty="0" smtClean="0">
                <a:ln>
                  <a:noFill/>
                </a:ln>
                <a:solidFill>
                  <a:srgbClr val="FFFFFF"/>
                </a:solidFill>
                <a:effectLst/>
                <a:uLnTx/>
                <a:uFillTx/>
                <a:latin typeface="Myriad Pro"/>
              </a:rPr>
              <a:t>. Good imagination.</a:t>
            </a:r>
          </a:p>
          <a:p>
            <a:pPr marL="800100" marR="0" lvl="1" indent="-342900" algn="l" defTabSz="914400" rtl="0" eaLnBrk="0" fontAlgn="base" latinLnBrk="0" hangingPunct="0">
              <a:lnSpc>
                <a:spcPct val="100000"/>
              </a:lnSpc>
              <a:spcBef>
                <a:spcPct val="20000"/>
              </a:spcBef>
              <a:spcAft>
                <a:spcPct val="0"/>
              </a:spcAft>
              <a:buClrTx/>
              <a:buSzTx/>
              <a:buFont typeface="+mj-lt"/>
              <a:buAutoNum type="arabicPeriod" startAt="7"/>
              <a:tabLst/>
              <a:defRPr/>
            </a:pPr>
            <a:r>
              <a:rPr kumimoji="0" lang="en-AU" sz="1800" b="0" i="0" u="none" strike="noStrike" kern="0" cap="none" spc="0" normalizeH="0" baseline="0" noProof="0" dirty="0" smtClean="0">
                <a:ln>
                  <a:noFill/>
                </a:ln>
                <a:solidFill>
                  <a:srgbClr val="FFFFFF"/>
                </a:solidFill>
                <a:effectLst/>
                <a:uLnTx/>
                <a:uFillTx/>
                <a:latin typeface="Myriad Pro"/>
              </a:rPr>
              <a:t>Why the parameters of nature </a:t>
            </a:r>
            <a:r>
              <a:rPr kumimoji="0" lang="en-AU" sz="1800" b="0" i="0" u="none" strike="noStrike" kern="0" cap="none" spc="0" normalizeH="0" baseline="0" noProof="0" dirty="0" smtClean="0">
                <a:ln>
                  <a:noFill/>
                </a:ln>
                <a:solidFill>
                  <a:srgbClr val="FFFF00"/>
                </a:solidFill>
                <a:effectLst/>
                <a:uLnTx/>
                <a:uFillTx/>
                <a:latin typeface="Myriad Pro"/>
              </a:rPr>
              <a:t>so finely tuned for life to exist</a:t>
            </a:r>
            <a:r>
              <a:rPr kumimoji="0" lang="en-AU" sz="1800" b="0" i="0" u="none" strike="noStrike" kern="0" cap="none" spc="0" normalizeH="0" baseline="0" noProof="0" dirty="0" smtClean="0">
                <a:ln>
                  <a:noFill/>
                </a:ln>
                <a:solidFill>
                  <a:srgbClr val="FFFFFF"/>
                </a:solidFill>
                <a:effectLst/>
                <a:uLnTx/>
                <a:uFillTx/>
                <a:latin typeface="Myriad Pro"/>
              </a:rPr>
              <a:t>? Why did the universe begin in such a low entropy state with so much usable energy, from which it is now winding down. Why do we have the arrows of time? </a:t>
            </a:r>
          </a:p>
        </p:txBody>
      </p:sp>
    </p:spTree>
    <p:extLst>
      <p:ext uri="{BB962C8B-B14F-4D97-AF65-F5344CB8AC3E}">
        <p14:creationId xmlns:p14="http://schemas.microsoft.com/office/powerpoint/2010/main" val="7269810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6" name="AutoShape 1"/>
          <p:cNvSpPr>
            <a:spLocks/>
          </p:cNvSpPr>
          <p:nvPr/>
        </p:nvSpPr>
        <p:spPr bwMode="auto">
          <a:xfrm>
            <a:off x="915988" y="501650"/>
            <a:ext cx="7312025" cy="649817"/>
          </a:xfrm>
          <a:custGeom>
            <a:avLst/>
            <a:gdLst>
              <a:gd name="T0" fmla="*/ 3656013 w 21600"/>
              <a:gd name="T1" fmla="*/ 1874838 h 21600"/>
              <a:gd name="T2" fmla="*/ 3656013 w 21600"/>
              <a:gd name="T3" fmla="*/ 1874838 h 21600"/>
              <a:gd name="T4" fmla="*/ 3656013 w 21600"/>
              <a:gd name="T5" fmla="*/ 1874838 h 21600"/>
              <a:gd name="T6" fmla="*/ 3656013 w 21600"/>
              <a:gd name="T7" fmla="*/ 1874838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close/>
              </a:path>
            </a:pathLst>
          </a:custGeom>
          <a:noFill/>
          <a:ln w="12700">
            <a:noFill/>
            <a:miter lim="0"/>
            <a:headEnd/>
            <a:tailEnd/>
          </a:ln>
          <a:effectLst>
            <a:outerShdw blurRad="88900" dist="38100" dir="2700000" algn="tl" rotWithShape="0">
              <a:prstClr val="black">
                <a:alpha val="90000"/>
              </a:prstClr>
            </a:outerShdw>
          </a:effectLst>
        </p:spPr>
        <p:txBody>
          <a:bodyPr lIns="0" tIns="0" rIns="0" bIns="0" anchor="ctr"/>
          <a:lstStyle/>
          <a:p>
            <a:pPr marL="39688" algn="ctr" defTabSz="914400">
              <a:lnSpc>
                <a:spcPts val="3800"/>
              </a:lnSpc>
              <a:spcAft>
                <a:spcPts val="600"/>
              </a:spcAft>
              <a:buClr>
                <a:srgbClr val="FFFFFF"/>
              </a:buClr>
              <a:buFont typeface="Frutiger 55 Roman" charset="0"/>
              <a:buNone/>
              <a:defRPr/>
            </a:pPr>
            <a:r>
              <a:rPr lang="en-US" sz="3600" b="1" dirty="0" smtClean="0">
                <a:solidFill>
                  <a:prstClr val="white"/>
                </a:solidFill>
                <a:effectLst>
                  <a:outerShdw blurRad="38100" dist="38100" dir="2700000" algn="tl">
                    <a:srgbClr val="000000">
                      <a:alpha val="43137"/>
                    </a:srgbClr>
                  </a:outerShdw>
                </a:effectLst>
                <a:latin typeface="Myriad Pro"/>
              </a:rPr>
              <a:t>Short List</a:t>
            </a:r>
            <a:endParaRPr lang="en-US" sz="3500" dirty="0">
              <a:solidFill>
                <a:prstClr val="white"/>
              </a:solidFill>
              <a:latin typeface="Myriad Pro"/>
              <a:sym typeface="Verlag Book" charset="0"/>
            </a:endParaRPr>
          </a:p>
        </p:txBody>
      </p:sp>
      <p:sp>
        <p:nvSpPr>
          <p:cNvPr id="3" name="Content Placeholder 2"/>
          <p:cNvSpPr txBox="1">
            <a:spLocks/>
          </p:cNvSpPr>
          <p:nvPr/>
        </p:nvSpPr>
        <p:spPr bwMode="auto">
          <a:xfrm>
            <a:off x="0" y="1452744"/>
            <a:ext cx="8784976" cy="322085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800100" marR="0" lvl="1" indent="-342900" algn="l" defTabSz="914400" rtl="0" eaLnBrk="0" fontAlgn="base" latinLnBrk="0" hangingPunct="0">
              <a:lnSpc>
                <a:spcPct val="100000"/>
              </a:lnSpc>
              <a:spcBef>
                <a:spcPct val="20000"/>
              </a:spcBef>
              <a:spcAft>
                <a:spcPct val="0"/>
              </a:spcAft>
              <a:buClrTx/>
              <a:buSzTx/>
              <a:buFont typeface="+mj-lt"/>
              <a:buAutoNum type="arabicPeriod" startAt="10"/>
              <a:tabLst/>
              <a:defRPr/>
            </a:pPr>
            <a:r>
              <a:rPr kumimoji="0" lang="en-AU" sz="1800" b="0" i="0" u="none" strike="noStrike" kern="0" cap="none" spc="0" normalizeH="0" baseline="0" noProof="0" dirty="0" smtClean="0">
                <a:ln>
                  <a:noFill/>
                </a:ln>
                <a:solidFill>
                  <a:srgbClr val="FFFFFF"/>
                </a:solidFill>
                <a:effectLst/>
                <a:uLnTx/>
                <a:uFillTx/>
                <a:latin typeface="Myriad Pro"/>
              </a:rPr>
              <a:t>How did the universe start off with an </a:t>
            </a:r>
            <a:r>
              <a:rPr kumimoji="0" lang="en-AU" sz="1800" b="0" i="0" u="none" strike="noStrike" kern="0" cap="none" spc="0" normalizeH="0" baseline="0" noProof="0" dirty="0" smtClean="0">
                <a:ln>
                  <a:noFill/>
                </a:ln>
                <a:solidFill>
                  <a:srgbClr val="FFFF00"/>
                </a:solidFill>
                <a:effectLst/>
                <a:uLnTx/>
                <a:uFillTx/>
                <a:latin typeface="Myriad Pro"/>
              </a:rPr>
              <a:t>initial state in such a high degree of homogeneity</a:t>
            </a:r>
            <a:r>
              <a:rPr kumimoji="0" lang="en-AU" sz="1800" b="0" i="0" u="none" strike="noStrike" kern="0" cap="none" spc="0" normalizeH="0" baseline="0" noProof="0" dirty="0" smtClean="0">
                <a:ln>
                  <a:noFill/>
                </a:ln>
                <a:solidFill>
                  <a:srgbClr val="FFFFFF"/>
                </a:solidFill>
                <a:effectLst/>
                <a:uLnTx/>
                <a:uFillTx/>
                <a:latin typeface="Myriad Pro"/>
              </a:rPr>
              <a:t>? This is the initial condition required for the big bang to produce the currently observable universe. I.e. it did not produce </a:t>
            </a:r>
            <a:r>
              <a:rPr kumimoji="0" lang="en-AU" sz="1800" b="0" i="0" u="none" strike="noStrike" kern="0" cap="none" spc="0" normalizeH="0" baseline="0" noProof="0" dirty="0" smtClean="0">
                <a:ln>
                  <a:noFill/>
                </a:ln>
                <a:solidFill>
                  <a:srgbClr val="FFFF00"/>
                </a:solidFill>
                <a:effectLst/>
                <a:uLnTx/>
                <a:uFillTx/>
                <a:latin typeface="Myriad Pro"/>
              </a:rPr>
              <a:t>many black holes </a:t>
            </a:r>
            <a:r>
              <a:rPr kumimoji="0" lang="en-AU" sz="1800" b="0" i="0" u="none" strike="noStrike" kern="0" cap="none" spc="0" normalizeH="0" baseline="0" noProof="0" dirty="0" smtClean="0">
                <a:ln>
                  <a:noFill/>
                </a:ln>
                <a:solidFill>
                  <a:srgbClr val="FFFFFF"/>
                </a:solidFill>
                <a:effectLst/>
                <a:uLnTx/>
                <a:uFillTx/>
                <a:latin typeface="Myriad Pro"/>
              </a:rPr>
              <a:t>and collapse back into the singularity. Observe a matter asymmetry of 43% in opposite directions.</a:t>
            </a:r>
          </a:p>
          <a:p>
            <a:pPr marL="800100" marR="0" lvl="1" indent="-342900" algn="l" defTabSz="914400" rtl="0" eaLnBrk="0" fontAlgn="base" latinLnBrk="0" hangingPunct="0">
              <a:lnSpc>
                <a:spcPct val="100000"/>
              </a:lnSpc>
              <a:spcBef>
                <a:spcPct val="20000"/>
              </a:spcBef>
              <a:spcAft>
                <a:spcPct val="0"/>
              </a:spcAft>
              <a:buClrTx/>
              <a:buSzTx/>
              <a:buFont typeface="+mj-lt"/>
              <a:buAutoNum type="arabicPeriod" startAt="10"/>
              <a:tabLst/>
              <a:defRPr/>
            </a:pPr>
            <a:r>
              <a:rPr kumimoji="0" lang="en-AU" sz="1800" b="0" i="0" u="none" strike="noStrike" kern="0" cap="none" spc="0" normalizeH="0" baseline="0" noProof="0" dirty="0" smtClean="0">
                <a:ln>
                  <a:noFill/>
                </a:ln>
                <a:solidFill>
                  <a:srgbClr val="FFFF00"/>
                </a:solidFill>
                <a:effectLst/>
                <a:uLnTx/>
                <a:uFillTx/>
                <a:latin typeface="Myriad Pro"/>
              </a:rPr>
              <a:t>Smoothness problem</a:t>
            </a:r>
            <a:r>
              <a:rPr kumimoji="0" lang="en-AU" sz="1800" b="0" i="0" u="none" strike="noStrike" kern="0" cap="none" spc="0" normalizeH="0" baseline="0" noProof="0" dirty="0" smtClean="0">
                <a:ln>
                  <a:noFill/>
                </a:ln>
                <a:solidFill>
                  <a:srgbClr val="FFFFFF"/>
                </a:solidFill>
                <a:effectLst/>
                <a:uLnTx/>
                <a:uFillTx/>
                <a:latin typeface="Myriad Pro"/>
              </a:rPr>
              <a:t>: Matter and CMBR not lumpy enough to form galaxies</a:t>
            </a:r>
          </a:p>
          <a:p>
            <a:pPr marL="800100" marR="0" lvl="1" indent="-342900" algn="l" defTabSz="914400" rtl="0" eaLnBrk="0" fontAlgn="base" latinLnBrk="0" hangingPunct="0">
              <a:lnSpc>
                <a:spcPct val="100000"/>
              </a:lnSpc>
              <a:spcBef>
                <a:spcPct val="20000"/>
              </a:spcBef>
              <a:spcAft>
                <a:spcPct val="0"/>
              </a:spcAft>
              <a:buClrTx/>
              <a:buSzTx/>
              <a:buFont typeface="+mj-lt"/>
              <a:buAutoNum type="arabicPeriod" startAt="10"/>
              <a:tabLst/>
              <a:defRPr/>
            </a:pPr>
            <a:r>
              <a:rPr kumimoji="0" lang="en-AU" sz="1800" b="0" i="0" u="none" strike="noStrike" kern="0" cap="none" spc="0" normalizeH="0" baseline="0" noProof="0" dirty="0" smtClean="0">
                <a:ln>
                  <a:noFill/>
                </a:ln>
                <a:solidFill>
                  <a:srgbClr val="FFFF00"/>
                </a:solidFill>
                <a:effectLst/>
                <a:uLnTx/>
                <a:uFillTx/>
                <a:latin typeface="Myriad Pro"/>
              </a:rPr>
              <a:t>Flatness problem</a:t>
            </a:r>
            <a:r>
              <a:rPr kumimoji="0" lang="en-AU" sz="1800" b="0" i="0" u="none" strike="noStrike" kern="0" cap="none" spc="0" normalizeH="0" baseline="0" noProof="0" dirty="0" smtClean="0">
                <a:ln>
                  <a:noFill/>
                </a:ln>
                <a:solidFill>
                  <a:srgbClr val="FFFFFF"/>
                </a:solidFill>
                <a:effectLst/>
                <a:uLnTx/>
                <a:uFillTx/>
                <a:latin typeface="Myriad Pro"/>
              </a:rPr>
              <a:t>: Euclidean space and has been since BB.</a:t>
            </a:r>
          </a:p>
          <a:p>
            <a:pPr marL="800100" marR="0" lvl="1" indent="-342900" algn="l" defTabSz="914400" rtl="0" eaLnBrk="0" fontAlgn="base" latinLnBrk="0" hangingPunct="0">
              <a:lnSpc>
                <a:spcPct val="100000"/>
              </a:lnSpc>
              <a:spcBef>
                <a:spcPct val="20000"/>
              </a:spcBef>
              <a:spcAft>
                <a:spcPct val="0"/>
              </a:spcAft>
              <a:buClrTx/>
              <a:buSzTx/>
              <a:buFont typeface="+mj-lt"/>
              <a:buAutoNum type="arabicPeriod" startAt="10"/>
              <a:tabLst/>
              <a:defRPr/>
            </a:pPr>
            <a:r>
              <a:rPr kumimoji="0" lang="en-AU" sz="1800" b="0" i="0" u="none" strike="noStrike" kern="0" cap="none" spc="0" normalizeH="0" baseline="0" noProof="0" dirty="0" smtClean="0">
                <a:ln>
                  <a:noFill/>
                </a:ln>
                <a:solidFill>
                  <a:srgbClr val="FFFF00"/>
                </a:solidFill>
                <a:effectLst/>
                <a:uLnTx/>
                <a:uFillTx/>
                <a:latin typeface="Myriad Pro"/>
              </a:rPr>
              <a:t>Monopole problem</a:t>
            </a:r>
            <a:r>
              <a:rPr kumimoji="0" lang="en-AU" sz="1800" b="0" i="0" u="none" strike="noStrike" kern="0" cap="none" spc="0" normalizeH="0" baseline="0" noProof="0" dirty="0" smtClean="0">
                <a:ln>
                  <a:noFill/>
                </a:ln>
                <a:solidFill>
                  <a:srgbClr val="FFFFFF"/>
                </a:solidFill>
                <a:effectLst/>
                <a:uLnTx/>
                <a:uFillTx/>
                <a:latin typeface="Myriad Pro"/>
              </a:rPr>
              <a:t>: No monopole are detected, nor cosmic strings </a:t>
            </a:r>
            <a:r>
              <a:rPr kumimoji="0" lang="en-AU" sz="1800" b="0" i="0" u="none" strike="noStrike" kern="0" cap="none" spc="0" normalizeH="0" baseline="0" noProof="0" dirty="0" err="1" smtClean="0">
                <a:ln>
                  <a:noFill/>
                </a:ln>
                <a:solidFill>
                  <a:srgbClr val="FFFFFF"/>
                </a:solidFill>
                <a:effectLst/>
                <a:uLnTx/>
                <a:uFillTx/>
                <a:latin typeface="Myriad Pro"/>
              </a:rPr>
              <a:t>etc</a:t>
            </a:r>
            <a:endParaRPr kumimoji="0" lang="en-AU" sz="1800" b="0" i="0" u="none" strike="noStrike" kern="0" cap="none" spc="0" normalizeH="0" baseline="0" noProof="0" dirty="0" smtClean="0">
              <a:ln>
                <a:noFill/>
              </a:ln>
              <a:solidFill>
                <a:srgbClr val="FFFFFF"/>
              </a:solidFill>
              <a:effectLst/>
              <a:uLnTx/>
              <a:uFillTx/>
              <a:latin typeface="Myriad Pro"/>
            </a:endParaRPr>
          </a:p>
        </p:txBody>
      </p:sp>
    </p:spTree>
    <p:extLst>
      <p:ext uri="{BB962C8B-B14F-4D97-AF65-F5344CB8AC3E}">
        <p14:creationId xmlns:p14="http://schemas.microsoft.com/office/powerpoint/2010/main" val="38968366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6" name="AutoShape 1"/>
          <p:cNvSpPr>
            <a:spLocks/>
          </p:cNvSpPr>
          <p:nvPr/>
        </p:nvSpPr>
        <p:spPr bwMode="auto">
          <a:xfrm>
            <a:off x="915988" y="501650"/>
            <a:ext cx="7312025" cy="649817"/>
          </a:xfrm>
          <a:custGeom>
            <a:avLst/>
            <a:gdLst>
              <a:gd name="T0" fmla="*/ 3656013 w 21600"/>
              <a:gd name="T1" fmla="*/ 1874838 h 21600"/>
              <a:gd name="T2" fmla="*/ 3656013 w 21600"/>
              <a:gd name="T3" fmla="*/ 1874838 h 21600"/>
              <a:gd name="T4" fmla="*/ 3656013 w 21600"/>
              <a:gd name="T5" fmla="*/ 1874838 h 21600"/>
              <a:gd name="T6" fmla="*/ 3656013 w 21600"/>
              <a:gd name="T7" fmla="*/ 1874838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close/>
              </a:path>
            </a:pathLst>
          </a:custGeom>
          <a:noFill/>
          <a:ln w="12700">
            <a:noFill/>
            <a:miter lim="0"/>
            <a:headEnd/>
            <a:tailEnd/>
          </a:ln>
          <a:effectLst>
            <a:outerShdw blurRad="88900" dist="38100" dir="2700000" algn="tl" rotWithShape="0">
              <a:prstClr val="black">
                <a:alpha val="90000"/>
              </a:prstClr>
            </a:outerShdw>
          </a:effectLst>
        </p:spPr>
        <p:txBody>
          <a:bodyPr lIns="0" tIns="0" rIns="0" bIns="0" anchor="ctr"/>
          <a:lstStyle/>
          <a:p>
            <a:pPr marL="39688" algn="ctr" defTabSz="914400">
              <a:lnSpc>
                <a:spcPts val="3800"/>
              </a:lnSpc>
              <a:spcAft>
                <a:spcPts val="600"/>
              </a:spcAft>
              <a:buClr>
                <a:srgbClr val="FFFFFF"/>
              </a:buClr>
              <a:buFont typeface="Frutiger 55 Roman" charset="0"/>
              <a:buNone/>
              <a:defRPr/>
            </a:pPr>
            <a:r>
              <a:rPr lang="en-US" sz="3600" b="1" dirty="0" smtClean="0">
                <a:solidFill>
                  <a:prstClr val="white"/>
                </a:solidFill>
                <a:effectLst>
                  <a:outerShdw blurRad="38100" dist="38100" dir="2700000" algn="tl">
                    <a:srgbClr val="000000">
                      <a:alpha val="43137"/>
                    </a:srgbClr>
                  </a:outerShdw>
                </a:effectLst>
                <a:latin typeface="Myriad Pro"/>
              </a:rPr>
              <a:t>Short List</a:t>
            </a:r>
            <a:endParaRPr lang="en-US" sz="3500" dirty="0">
              <a:solidFill>
                <a:prstClr val="white"/>
              </a:solidFill>
              <a:latin typeface="Myriad Pro"/>
              <a:sym typeface="Verlag Book" charset="0"/>
            </a:endParaRPr>
          </a:p>
        </p:txBody>
      </p:sp>
      <p:sp>
        <p:nvSpPr>
          <p:cNvPr id="3" name="Content Placeholder 2"/>
          <p:cNvSpPr txBox="1">
            <a:spLocks/>
          </p:cNvSpPr>
          <p:nvPr/>
        </p:nvSpPr>
        <p:spPr bwMode="auto">
          <a:xfrm>
            <a:off x="0" y="1063277"/>
            <a:ext cx="8784976" cy="300072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742950" marR="0" lvl="1" indent="-285750" algn="l" defTabSz="914400" rtl="0" eaLnBrk="0" fontAlgn="base" latinLnBrk="0" hangingPunct="0">
              <a:lnSpc>
                <a:spcPct val="100000"/>
              </a:lnSpc>
              <a:spcBef>
                <a:spcPct val="20000"/>
              </a:spcBef>
              <a:spcAft>
                <a:spcPct val="0"/>
              </a:spcAft>
              <a:buClrTx/>
              <a:buSzTx/>
              <a:buFontTx/>
              <a:buChar char="–"/>
              <a:tabLst/>
              <a:defRPr/>
            </a:pPr>
            <a:endParaRPr kumimoji="0" lang="en-AU" sz="1200" b="0" i="0" u="none" strike="noStrike" kern="0" cap="none" spc="0" normalizeH="0" baseline="0" noProof="0" dirty="0" smtClean="0">
              <a:ln>
                <a:noFill/>
              </a:ln>
              <a:solidFill>
                <a:srgbClr val="000000"/>
              </a:solidFill>
              <a:effectLst/>
              <a:uLnTx/>
              <a:uFillTx/>
              <a:latin typeface="Arial"/>
            </a:endParaRPr>
          </a:p>
          <a:p>
            <a:pPr marL="800100" marR="0" lvl="1" indent="-342900" algn="l" defTabSz="914400" rtl="0" eaLnBrk="0" fontAlgn="base" latinLnBrk="0" hangingPunct="0">
              <a:lnSpc>
                <a:spcPct val="100000"/>
              </a:lnSpc>
              <a:spcBef>
                <a:spcPct val="20000"/>
              </a:spcBef>
              <a:spcAft>
                <a:spcPct val="0"/>
              </a:spcAft>
              <a:buClrTx/>
              <a:buSzTx/>
              <a:buFont typeface="+mj-lt"/>
              <a:buAutoNum type="arabicPeriod" startAt="14"/>
              <a:tabLst/>
              <a:defRPr/>
            </a:pPr>
            <a:r>
              <a:rPr kumimoji="0" lang="en-AU" sz="1800" b="0" i="0" u="none" strike="noStrike" kern="0" cap="none" spc="0" normalizeH="0" baseline="0" noProof="0" dirty="0" smtClean="0">
                <a:ln>
                  <a:noFill/>
                </a:ln>
                <a:solidFill>
                  <a:srgbClr val="FFFFFF"/>
                </a:solidFill>
                <a:effectLst/>
                <a:uLnTx/>
                <a:uFillTx/>
                <a:latin typeface="Myriad Pro"/>
              </a:rPr>
              <a:t>Inflation.  The big bang has a </a:t>
            </a:r>
            <a:r>
              <a:rPr kumimoji="0" lang="en-AU" sz="1800" b="0" i="0" u="none" strike="noStrike" kern="0" cap="none" spc="0" normalizeH="0" baseline="0" noProof="0" dirty="0" smtClean="0">
                <a:ln>
                  <a:noFill/>
                </a:ln>
                <a:solidFill>
                  <a:srgbClr val="FFFF00"/>
                </a:solidFill>
                <a:effectLst/>
                <a:uLnTx/>
                <a:uFillTx/>
                <a:latin typeface="Myriad Pro"/>
              </a:rPr>
              <a:t>light travel time problem</a:t>
            </a:r>
            <a:r>
              <a:rPr kumimoji="0" lang="en-AU" sz="1800" b="0" i="0" u="none" strike="noStrike" kern="0" cap="none" spc="0" normalizeH="0" baseline="0" noProof="0" dirty="0" smtClean="0">
                <a:ln>
                  <a:noFill/>
                </a:ln>
                <a:solidFill>
                  <a:srgbClr val="FFFFFF"/>
                </a:solidFill>
                <a:effectLst/>
                <a:uLnTx/>
                <a:uFillTx/>
                <a:latin typeface="Myriad Pro"/>
              </a:rPr>
              <a:t>—called horizon problem. The proposed solution—Inflation—has not been detected, despite recent media hype. A significant controversy has already developed –maybe it just an experimental </a:t>
            </a:r>
            <a:r>
              <a:rPr kumimoji="0" lang="en-AU" sz="1800" b="0" i="0" u="none" strike="noStrike" kern="0" cap="none" spc="0" normalizeH="0" baseline="0" noProof="0" dirty="0" err="1" smtClean="0">
                <a:ln>
                  <a:noFill/>
                </a:ln>
                <a:solidFill>
                  <a:srgbClr val="FFFFFF"/>
                </a:solidFill>
                <a:effectLst/>
                <a:uLnTx/>
                <a:uFillTx/>
                <a:latin typeface="Myriad Pro"/>
              </a:rPr>
              <a:t>artifact</a:t>
            </a:r>
            <a:r>
              <a:rPr kumimoji="0" lang="en-AU" sz="1800" b="0" i="0" u="none" strike="noStrike" kern="0" cap="none" spc="0" normalizeH="0" baseline="0" noProof="0" dirty="0" smtClean="0">
                <a:ln>
                  <a:noFill/>
                </a:ln>
                <a:solidFill>
                  <a:srgbClr val="FFFFFF"/>
                </a:solidFill>
                <a:effectLst/>
                <a:uLnTx/>
                <a:uFillTx/>
                <a:latin typeface="Myriad Pro"/>
              </a:rPr>
              <a:t>. So more fiction.</a:t>
            </a:r>
          </a:p>
          <a:p>
            <a:pPr marL="800100" marR="0" lvl="1" indent="-342900" algn="l" defTabSz="914400" rtl="0" eaLnBrk="0" fontAlgn="base" latinLnBrk="0" hangingPunct="0">
              <a:lnSpc>
                <a:spcPct val="100000"/>
              </a:lnSpc>
              <a:spcBef>
                <a:spcPct val="20000"/>
              </a:spcBef>
              <a:spcAft>
                <a:spcPct val="0"/>
              </a:spcAft>
              <a:buClrTx/>
              <a:buSzTx/>
              <a:buFont typeface="+mj-lt"/>
              <a:buAutoNum type="arabicPeriod" startAt="14"/>
              <a:tabLst/>
              <a:defRPr/>
            </a:pPr>
            <a:r>
              <a:rPr kumimoji="0" lang="en-AU" sz="1800" b="0" i="0" u="none" strike="noStrike" kern="0" cap="none" spc="0" normalizeH="0" baseline="0" noProof="0" dirty="0" smtClean="0">
                <a:ln>
                  <a:noFill/>
                </a:ln>
                <a:solidFill>
                  <a:srgbClr val="FFFF00"/>
                </a:solidFill>
                <a:effectLst/>
                <a:uLnTx/>
                <a:uFillTx/>
                <a:latin typeface="Myriad Pro"/>
              </a:rPr>
              <a:t>Higgs boson </a:t>
            </a:r>
            <a:r>
              <a:rPr kumimoji="0" lang="en-AU" sz="1800" b="0" i="0" u="none" strike="noStrike" kern="0" cap="none" spc="0" normalizeH="0" baseline="0" noProof="0" dirty="0" smtClean="0">
                <a:ln>
                  <a:noFill/>
                </a:ln>
                <a:solidFill>
                  <a:srgbClr val="FFFFFF"/>
                </a:solidFill>
                <a:effectLst/>
                <a:uLnTx/>
                <a:uFillTx/>
                <a:latin typeface="Myriad Pro"/>
              </a:rPr>
              <a:t>led to Nobel prize in 2013. It’s existence means a major contradiction for the big bang.  If universe inflation due to Higgs field our </a:t>
            </a:r>
            <a:r>
              <a:rPr kumimoji="0" lang="en-AU" sz="1800" b="0" i="0" u="none" strike="noStrike" kern="0" cap="none" spc="0" normalizeH="0" baseline="0" noProof="0" dirty="0" smtClean="0">
                <a:ln>
                  <a:noFill/>
                </a:ln>
                <a:solidFill>
                  <a:srgbClr val="FFFF00"/>
                </a:solidFill>
                <a:effectLst/>
                <a:uLnTx/>
                <a:uFillTx/>
                <a:latin typeface="Myriad Pro"/>
              </a:rPr>
              <a:t>universe should not exist</a:t>
            </a:r>
            <a:r>
              <a:rPr kumimoji="0" lang="en-AU" sz="1800" b="0" i="0" u="none" strike="noStrike" kern="0" cap="none" spc="0" normalizeH="0" baseline="0" noProof="0" dirty="0" smtClean="0">
                <a:ln>
                  <a:noFill/>
                </a:ln>
                <a:solidFill>
                  <a:srgbClr val="FFFFFF"/>
                </a:solidFill>
                <a:effectLst/>
                <a:uLnTx/>
                <a:uFillTx/>
                <a:latin typeface="Myriad Pro"/>
              </a:rPr>
              <a:t>. It should have collapsed back into the singularity. Some quick changes in the models are needed.</a:t>
            </a:r>
          </a:p>
        </p:txBody>
      </p:sp>
    </p:spTree>
    <p:extLst>
      <p:ext uri="{BB962C8B-B14F-4D97-AF65-F5344CB8AC3E}">
        <p14:creationId xmlns:p14="http://schemas.microsoft.com/office/powerpoint/2010/main" val="12617421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6" name="AutoShape 1"/>
          <p:cNvSpPr>
            <a:spLocks/>
          </p:cNvSpPr>
          <p:nvPr/>
        </p:nvSpPr>
        <p:spPr bwMode="auto">
          <a:xfrm>
            <a:off x="915988" y="501650"/>
            <a:ext cx="7312025" cy="649817"/>
          </a:xfrm>
          <a:custGeom>
            <a:avLst/>
            <a:gdLst>
              <a:gd name="T0" fmla="*/ 3656013 w 21600"/>
              <a:gd name="T1" fmla="*/ 1874838 h 21600"/>
              <a:gd name="T2" fmla="*/ 3656013 w 21600"/>
              <a:gd name="T3" fmla="*/ 1874838 h 21600"/>
              <a:gd name="T4" fmla="*/ 3656013 w 21600"/>
              <a:gd name="T5" fmla="*/ 1874838 h 21600"/>
              <a:gd name="T6" fmla="*/ 3656013 w 21600"/>
              <a:gd name="T7" fmla="*/ 1874838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close/>
              </a:path>
            </a:pathLst>
          </a:custGeom>
          <a:noFill/>
          <a:ln w="12700">
            <a:noFill/>
            <a:miter lim="0"/>
            <a:headEnd/>
            <a:tailEnd/>
          </a:ln>
          <a:effectLst>
            <a:outerShdw blurRad="88900" dist="38100" dir="2700000" algn="tl" rotWithShape="0">
              <a:prstClr val="black">
                <a:alpha val="90000"/>
              </a:prstClr>
            </a:outerShdw>
          </a:effectLst>
        </p:spPr>
        <p:txBody>
          <a:bodyPr lIns="0" tIns="0" rIns="0" bIns="0" anchor="ctr"/>
          <a:lstStyle/>
          <a:p>
            <a:pPr marL="39688" algn="ctr" defTabSz="914400">
              <a:lnSpc>
                <a:spcPts val="3800"/>
              </a:lnSpc>
              <a:spcAft>
                <a:spcPts val="600"/>
              </a:spcAft>
              <a:buClr>
                <a:srgbClr val="FFFFFF"/>
              </a:buClr>
              <a:buFont typeface="Frutiger 55 Roman" charset="0"/>
              <a:buNone/>
              <a:defRPr/>
            </a:pPr>
            <a:r>
              <a:rPr lang="en-US" sz="3600" b="1" dirty="0" smtClean="0">
                <a:solidFill>
                  <a:prstClr val="white"/>
                </a:solidFill>
                <a:effectLst>
                  <a:outerShdw blurRad="38100" dist="38100" dir="2700000" algn="tl">
                    <a:srgbClr val="000000">
                      <a:alpha val="43137"/>
                    </a:srgbClr>
                  </a:outerShdw>
                </a:effectLst>
                <a:latin typeface="Myriad Pro"/>
              </a:rPr>
              <a:t>Short List</a:t>
            </a:r>
            <a:endParaRPr lang="en-US" sz="3500" dirty="0">
              <a:solidFill>
                <a:prstClr val="white"/>
              </a:solidFill>
              <a:latin typeface="Myriad Pro"/>
              <a:sym typeface="Verlag Book" charset="0"/>
            </a:endParaRPr>
          </a:p>
        </p:txBody>
      </p:sp>
      <p:sp>
        <p:nvSpPr>
          <p:cNvPr id="3" name="Content Placeholder 2"/>
          <p:cNvSpPr txBox="1">
            <a:spLocks/>
          </p:cNvSpPr>
          <p:nvPr/>
        </p:nvSpPr>
        <p:spPr bwMode="auto">
          <a:xfrm>
            <a:off x="0" y="1063278"/>
            <a:ext cx="8784976" cy="291605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lvl="1" defTabSz="914400"/>
            <a:endParaRPr lang="en-AU" sz="1200" kern="0" dirty="0" smtClean="0">
              <a:solidFill>
                <a:srgbClr val="000000"/>
              </a:solidFill>
              <a:latin typeface="Arial"/>
            </a:endParaRPr>
          </a:p>
          <a:p>
            <a:pPr marL="800100" lvl="1" indent="-342900" defTabSz="914400">
              <a:buFont typeface="+mj-lt"/>
              <a:buAutoNum type="arabicPeriod" startAt="16"/>
            </a:pPr>
            <a:r>
              <a:rPr lang="en-AU" sz="1800" kern="0" dirty="0" smtClean="0">
                <a:solidFill>
                  <a:srgbClr val="FFFFFF"/>
                </a:solidFill>
                <a:latin typeface="Myriad Pro"/>
              </a:rPr>
              <a:t>Dark energy. The accelerating universe led to a Nobel prize in 2011. It requires </a:t>
            </a:r>
            <a:r>
              <a:rPr lang="en-AU" sz="1800" kern="0" dirty="0" smtClean="0">
                <a:solidFill>
                  <a:srgbClr val="FFFF00"/>
                </a:solidFill>
                <a:latin typeface="Myriad Pro"/>
              </a:rPr>
              <a:t>dark energy to make the theory fit the observations</a:t>
            </a:r>
            <a:r>
              <a:rPr lang="en-AU" sz="1800" kern="0" dirty="0" smtClean="0">
                <a:solidFill>
                  <a:srgbClr val="FFFFFF"/>
                </a:solidFill>
                <a:latin typeface="Myriad Pro"/>
              </a:rPr>
              <a:t>. But what is dark energy? Fiction.</a:t>
            </a:r>
            <a:endParaRPr lang="en-AU" sz="1200" kern="0" dirty="0" smtClean="0">
              <a:solidFill>
                <a:srgbClr val="FFFFFF"/>
              </a:solidFill>
              <a:latin typeface="Myriad Pro"/>
            </a:endParaRPr>
          </a:p>
          <a:p>
            <a:pPr marL="800100" lvl="1" indent="-342900" defTabSz="914400">
              <a:buFont typeface="+mj-lt"/>
              <a:buAutoNum type="arabicPeriod" startAt="16"/>
            </a:pPr>
            <a:r>
              <a:rPr lang="en-AU" sz="1800" kern="0" dirty="0" smtClean="0">
                <a:solidFill>
                  <a:srgbClr val="FFFFFF"/>
                </a:solidFill>
                <a:latin typeface="Myriad Pro"/>
              </a:rPr>
              <a:t>Dark matter. On all scales in the universe, down to star and galaxy formation, </a:t>
            </a:r>
            <a:r>
              <a:rPr lang="en-AU" sz="1800" kern="0" dirty="0" smtClean="0">
                <a:solidFill>
                  <a:srgbClr val="FFFF00"/>
                </a:solidFill>
                <a:latin typeface="Myriad Pro"/>
              </a:rPr>
              <a:t>dark matter is stuff that is needed without which the theory does not work</a:t>
            </a:r>
            <a:r>
              <a:rPr lang="en-AU" sz="1800" kern="0" dirty="0" smtClean="0">
                <a:solidFill>
                  <a:srgbClr val="FFFFFF"/>
                </a:solidFill>
                <a:latin typeface="Myriad Pro"/>
              </a:rPr>
              <a:t>.  Dark matter is used to explain everything that cannot be explained with the big bang model. </a:t>
            </a:r>
            <a:r>
              <a:rPr lang="en-AU" sz="1800" kern="0" dirty="0" smtClean="0">
                <a:solidFill>
                  <a:srgbClr val="FFFF00"/>
                </a:solidFill>
                <a:latin typeface="Myriad Pro"/>
              </a:rPr>
              <a:t>A ‘god’ of the gaps</a:t>
            </a:r>
            <a:r>
              <a:rPr lang="en-AU" sz="1800" kern="0" dirty="0" smtClean="0">
                <a:solidFill>
                  <a:srgbClr val="FFFFFF"/>
                </a:solidFill>
                <a:latin typeface="Myriad Pro"/>
              </a:rPr>
              <a:t>. More fiction.</a:t>
            </a:r>
          </a:p>
        </p:txBody>
      </p:sp>
    </p:spTree>
    <p:extLst>
      <p:ext uri="{BB962C8B-B14F-4D97-AF65-F5344CB8AC3E}">
        <p14:creationId xmlns:p14="http://schemas.microsoft.com/office/powerpoint/2010/main" val="21940788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6" name="AutoShape 1"/>
          <p:cNvSpPr>
            <a:spLocks/>
          </p:cNvSpPr>
          <p:nvPr/>
        </p:nvSpPr>
        <p:spPr bwMode="auto">
          <a:xfrm>
            <a:off x="915988" y="501650"/>
            <a:ext cx="7312025" cy="649817"/>
          </a:xfrm>
          <a:custGeom>
            <a:avLst/>
            <a:gdLst>
              <a:gd name="T0" fmla="*/ 3656013 w 21600"/>
              <a:gd name="T1" fmla="*/ 1874838 h 21600"/>
              <a:gd name="T2" fmla="*/ 3656013 w 21600"/>
              <a:gd name="T3" fmla="*/ 1874838 h 21600"/>
              <a:gd name="T4" fmla="*/ 3656013 w 21600"/>
              <a:gd name="T5" fmla="*/ 1874838 h 21600"/>
              <a:gd name="T6" fmla="*/ 3656013 w 21600"/>
              <a:gd name="T7" fmla="*/ 1874838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close/>
              </a:path>
            </a:pathLst>
          </a:custGeom>
          <a:noFill/>
          <a:ln w="12700">
            <a:noFill/>
            <a:miter lim="0"/>
            <a:headEnd/>
            <a:tailEnd/>
          </a:ln>
          <a:effectLst>
            <a:outerShdw blurRad="88900" dist="38100" dir="2700000" algn="tl" rotWithShape="0">
              <a:prstClr val="black">
                <a:alpha val="90000"/>
              </a:prstClr>
            </a:outerShdw>
          </a:effectLst>
        </p:spPr>
        <p:txBody>
          <a:bodyPr lIns="0" tIns="0" rIns="0" bIns="0" anchor="ctr"/>
          <a:lstStyle/>
          <a:p>
            <a:pPr marL="39688" algn="ctr" defTabSz="914400">
              <a:lnSpc>
                <a:spcPts val="3800"/>
              </a:lnSpc>
              <a:spcAft>
                <a:spcPts val="600"/>
              </a:spcAft>
              <a:buClr>
                <a:srgbClr val="FFFFFF"/>
              </a:buClr>
              <a:buFont typeface="Frutiger 55 Roman" charset="0"/>
              <a:buNone/>
              <a:defRPr/>
            </a:pPr>
            <a:r>
              <a:rPr lang="en-US" sz="3600" b="1" dirty="0" smtClean="0">
                <a:solidFill>
                  <a:prstClr val="white"/>
                </a:solidFill>
                <a:effectLst>
                  <a:outerShdw blurRad="38100" dist="38100" dir="2700000" algn="tl">
                    <a:srgbClr val="000000">
                      <a:alpha val="43137"/>
                    </a:srgbClr>
                  </a:outerShdw>
                </a:effectLst>
                <a:latin typeface="Myriad Pro"/>
              </a:rPr>
              <a:t>Short List</a:t>
            </a:r>
            <a:endParaRPr lang="en-US" sz="3500" dirty="0">
              <a:solidFill>
                <a:prstClr val="white"/>
              </a:solidFill>
              <a:latin typeface="Myriad Pro"/>
              <a:sym typeface="Verlag Book" charset="0"/>
            </a:endParaRPr>
          </a:p>
        </p:txBody>
      </p:sp>
      <p:sp>
        <p:nvSpPr>
          <p:cNvPr id="4" name="Content Placeholder 2"/>
          <p:cNvSpPr txBox="1">
            <a:spLocks/>
          </p:cNvSpPr>
          <p:nvPr/>
        </p:nvSpPr>
        <p:spPr>
          <a:xfrm>
            <a:off x="0" y="1135285"/>
            <a:ext cx="8784976" cy="4525963"/>
          </a:xfrm>
          <a:prstGeom prst="rect">
            <a:avLst/>
          </a:prstGeom>
        </p:spPr>
        <p:txBody>
          <a:bodyPr/>
          <a:lst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ＭＳ Ｐゴシック" charset="-128"/>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ＭＳ Ｐゴシック" charset="-128"/>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charset="-128"/>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defTabSz="914400"/>
            <a:endParaRPr lang="en-AU" sz="1200" dirty="0" smtClean="0"/>
          </a:p>
          <a:p>
            <a:pPr marL="800100" lvl="1" indent="-342900" defTabSz="914400">
              <a:buFont typeface="+mj-lt"/>
              <a:buAutoNum type="arabicPeriod" startAt="18"/>
            </a:pPr>
            <a:r>
              <a:rPr lang="en-AU" sz="1800" dirty="0" smtClean="0">
                <a:solidFill>
                  <a:schemeClr val="bg1"/>
                </a:solidFill>
                <a:latin typeface="Myriad Pro"/>
              </a:rPr>
              <a:t>The </a:t>
            </a:r>
            <a:r>
              <a:rPr lang="en-AU" sz="1800" dirty="0" smtClean="0">
                <a:solidFill>
                  <a:srgbClr val="FFFF00"/>
                </a:solidFill>
                <a:latin typeface="Myriad Pro"/>
              </a:rPr>
              <a:t>Standard Model of particle physics is in contradiction </a:t>
            </a:r>
            <a:r>
              <a:rPr lang="en-AU" sz="1800" dirty="0" smtClean="0">
                <a:solidFill>
                  <a:schemeClr val="bg1"/>
                </a:solidFill>
                <a:latin typeface="Myriad Pro"/>
              </a:rPr>
              <a:t>to the requirements of </a:t>
            </a:r>
            <a:r>
              <a:rPr lang="en-AU" sz="1800" dirty="0" smtClean="0">
                <a:solidFill>
                  <a:srgbClr val="FFFF00"/>
                </a:solidFill>
                <a:latin typeface="Myriad Pro"/>
              </a:rPr>
              <a:t>the big bang </a:t>
            </a:r>
            <a:r>
              <a:rPr lang="en-AU" sz="1800" dirty="0" err="1" smtClean="0">
                <a:solidFill>
                  <a:srgbClr val="FFFF00"/>
                </a:solidFill>
                <a:latin typeface="Myriad Pro"/>
              </a:rPr>
              <a:t>nucleosyntheis</a:t>
            </a:r>
            <a:r>
              <a:rPr lang="en-AU" sz="1800" dirty="0" smtClean="0">
                <a:solidFill>
                  <a:srgbClr val="FFFF00"/>
                </a:solidFill>
                <a:latin typeface="Myriad Pro"/>
              </a:rPr>
              <a:t> (BBN). </a:t>
            </a:r>
            <a:r>
              <a:rPr lang="en-AU" sz="1800" dirty="0" smtClean="0">
                <a:solidFill>
                  <a:schemeClr val="bg1"/>
                </a:solidFill>
                <a:latin typeface="Myriad Pro"/>
              </a:rPr>
              <a:t>BBN need dark matter particles to solve many problems. </a:t>
            </a:r>
            <a:r>
              <a:rPr lang="en-AU" sz="1800" dirty="0" err="1" smtClean="0">
                <a:solidFill>
                  <a:schemeClr val="bg1"/>
                </a:solidFill>
                <a:latin typeface="Myriad Pro"/>
              </a:rPr>
              <a:t>Axion</a:t>
            </a:r>
            <a:r>
              <a:rPr lang="en-AU" sz="1800" dirty="0" smtClean="0">
                <a:solidFill>
                  <a:schemeClr val="bg1"/>
                </a:solidFill>
                <a:latin typeface="Myriad Pro"/>
              </a:rPr>
              <a:t> and sterile neutrino have been suggested.</a:t>
            </a:r>
          </a:p>
          <a:p>
            <a:pPr marL="800100" lvl="1" indent="-342900" defTabSz="914400">
              <a:buFont typeface="+mj-lt"/>
              <a:buAutoNum type="arabicPeriod" startAt="18"/>
            </a:pPr>
            <a:r>
              <a:rPr lang="en-AU" sz="1800" dirty="0" smtClean="0">
                <a:solidFill>
                  <a:schemeClr val="bg1"/>
                </a:solidFill>
                <a:latin typeface="Myriad Pro"/>
              </a:rPr>
              <a:t>Matter/anti-matter asymmetry—</a:t>
            </a:r>
            <a:r>
              <a:rPr lang="en-AU" sz="1800" dirty="0" smtClean="0">
                <a:solidFill>
                  <a:srgbClr val="FFFF00"/>
                </a:solidFill>
                <a:latin typeface="Myriad Pro"/>
              </a:rPr>
              <a:t>not enough anti-matter in the universe</a:t>
            </a:r>
            <a:r>
              <a:rPr lang="en-AU" sz="1800" dirty="0" smtClean="0">
                <a:solidFill>
                  <a:schemeClr val="bg1"/>
                </a:solidFill>
                <a:latin typeface="Myriad Pro"/>
              </a:rPr>
              <a:t>. Now its a tuning parameter, to detect how much dark matter is needed in BBN.</a:t>
            </a:r>
          </a:p>
          <a:p>
            <a:pPr marL="800100" lvl="1" indent="-342900" defTabSz="914400">
              <a:buFont typeface="+mj-lt"/>
              <a:buAutoNum type="arabicPeriod" startAt="18"/>
            </a:pPr>
            <a:r>
              <a:rPr lang="en-AU" sz="1800" dirty="0" smtClean="0">
                <a:solidFill>
                  <a:srgbClr val="FFFF00"/>
                </a:solidFill>
                <a:latin typeface="Myriad Pro"/>
              </a:rPr>
              <a:t>Dark radiation</a:t>
            </a:r>
            <a:r>
              <a:rPr lang="en-AU" sz="1800" dirty="0" smtClean="0">
                <a:solidFill>
                  <a:schemeClr val="bg1"/>
                </a:solidFill>
                <a:latin typeface="Myriad Pro"/>
              </a:rPr>
              <a:t>. When the total amount of matter is measured in the universe using different methods they don’t agree. The big bang model needs an extra neutrino—sterile neutrino--or dark radiation, to fix the problem. Still more fiction. </a:t>
            </a:r>
          </a:p>
          <a:p>
            <a:pPr defTabSz="914400"/>
            <a:endParaRPr lang="en-AU" sz="1200" dirty="0" smtClean="0">
              <a:solidFill>
                <a:schemeClr val="bg1"/>
              </a:solidFill>
            </a:endParaRPr>
          </a:p>
          <a:p>
            <a:pPr defTabSz="914400">
              <a:buFont typeface="+mj-lt"/>
              <a:buAutoNum type="arabicPeriod" startAt="10"/>
            </a:pPr>
            <a:endParaRPr lang="en-AU" sz="1200" dirty="0">
              <a:solidFill>
                <a:schemeClr val="bg1"/>
              </a:solidFill>
            </a:endParaRPr>
          </a:p>
        </p:txBody>
      </p:sp>
    </p:spTree>
    <p:extLst>
      <p:ext uri="{BB962C8B-B14F-4D97-AF65-F5344CB8AC3E}">
        <p14:creationId xmlns:p14="http://schemas.microsoft.com/office/powerpoint/2010/main" val="33537105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3" name="AutoShape 1"/>
          <p:cNvSpPr>
            <a:spLocks/>
          </p:cNvSpPr>
          <p:nvPr/>
        </p:nvSpPr>
        <p:spPr bwMode="auto">
          <a:xfrm>
            <a:off x="2125663" y="508000"/>
            <a:ext cx="6083300" cy="4110038"/>
          </a:xfrm>
          <a:custGeom>
            <a:avLst/>
            <a:gdLst>
              <a:gd name="T0" fmla="*/ 3041650 w 21600"/>
              <a:gd name="T1" fmla="*/ 2055019 h 21600"/>
              <a:gd name="T2" fmla="*/ 3041650 w 21600"/>
              <a:gd name="T3" fmla="*/ 2055019 h 21600"/>
              <a:gd name="T4" fmla="*/ 3041650 w 21600"/>
              <a:gd name="T5" fmla="*/ 2055019 h 21600"/>
              <a:gd name="T6" fmla="*/ 3041650 w 21600"/>
              <a:gd name="T7" fmla="*/ 2055019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close/>
              </a:path>
            </a:pathLst>
          </a:custGeom>
          <a:noFill/>
          <a:ln w="12700">
            <a:noFill/>
            <a:miter lim="0"/>
            <a:headEnd/>
            <a:tailEnd/>
          </a:ln>
          <a:effectLst>
            <a:outerShdw blurRad="88900" dist="38100" dir="2700000" algn="tl" rotWithShape="0">
              <a:prstClr val="black">
                <a:alpha val="90000"/>
              </a:prstClr>
            </a:outerShdw>
          </a:effectLst>
        </p:spPr>
        <p:txBody>
          <a:bodyPr lIns="0" tIns="0" rIns="0" bIns="0" anchor="ctr"/>
          <a:lstStyle/>
          <a:p>
            <a:pPr marL="39688" algn="ctr" defTabSz="914400">
              <a:lnSpc>
                <a:spcPct val="70000"/>
              </a:lnSpc>
              <a:buClr>
                <a:srgbClr val="FFFFFF"/>
              </a:buClr>
              <a:buFont typeface="Frutiger 55 Roman" charset="0"/>
              <a:buNone/>
              <a:defRPr/>
            </a:pPr>
            <a:r>
              <a:rPr lang="en-US" sz="4200" b="1" dirty="0" smtClean="0">
                <a:solidFill>
                  <a:srgbClr val="FFFFFF"/>
                </a:solidFill>
                <a:latin typeface="Myriad Pro" charset="0"/>
                <a:sym typeface="Verlag Black" charset="0"/>
              </a:rPr>
              <a:t>Hebrews 11:3</a:t>
            </a:r>
            <a:endParaRPr lang="en-US" sz="4200" b="1" dirty="0">
              <a:solidFill>
                <a:srgbClr val="FFFFFF"/>
              </a:solidFill>
              <a:latin typeface="Myriad Pro" charset="0"/>
              <a:sym typeface="Verlag Book" charset="0"/>
            </a:endParaRPr>
          </a:p>
          <a:p>
            <a:pPr marL="39688" defTabSz="914400">
              <a:lnSpc>
                <a:spcPct val="40000"/>
              </a:lnSpc>
              <a:buClr>
                <a:srgbClr val="FFFFFF"/>
              </a:buClr>
              <a:buFont typeface="Frutiger 55 Roman" charset="0"/>
              <a:buNone/>
              <a:defRPr/>
            </a:pPr>
            <a:endParaRPr lang="en-US" sz="3600" dirty="0">
              <a:solidFill>
                <a:srgbClr val="FFFFFF"/>
              </a:solidFill>
              <a:latin typeface="Myriad Pro" charset="0"/>
              <a:sym typeface="Verlag Book" charset="0"/>
            </a:endParaRPr>
          </a:p>
          <a:p>
            <a:pPr marL="39688" defTabSz="914400">
              <a:lnSpc>
                <a:spcPts val="3800"/>
              </a:lnSpc>
              <a:spcAft>
                <a:spcPts val="600"/>
              </a:spcAft>
              <a:buClr>
                <a:srgbClr val="FFFFFF"/>
              </a:buClr>
              <a:buFont typeface="Frutiger 55 Roman" charset="0"/>
              <a:buNone/>
              <a:defRPr/>
            </a:pPr>
            <a:r>
              <a:rPr lang="en-US" sz="3400" baseline="32000" dirty="0" smtClean="0">
                <a:solidFill>
                  <a:srgbClr val="FFFFFF"/>
                </a:solidFill>
                <a:latin typeface="Myriad Pro" charset="0"/>
                <a:sym typeface="Verlag Book" charset="0"/>
              </a:rPr>
              <a:t>3</a:t>
            </a:r>
            <a:r>
              <a:rPr lang="en-US" sz="3400" dirty="0" smtClean="0">
                <a:solidFill>
                  <a:srgbClr val="FFFFFF"/>
                </a:solidFill>
                <a:latin typeface="Myriad Pro" charset="0"/>
                <a:sym typeface="Verlag Book" charset="0"/>
              </a:rPr>
              <a:t> </a:t>
            </a:r>
            <a:r>
              <a:rPr lang="en-AU" sz="3400" dirty="0">
                <a:solidFill>
                  <a:srgbClr val="FFFFFF"/>
                </a:solidFill>
                <a:latin typeface="Myriad Pro" charset="0"/>
                <a:sym typeface="Verlag Book" charset="0"/>
              </a:rPr>
              <a:t> </a:t>
            </a:r>
            <a:r>
              <a:rPr lang="en-AU" sz="3400" dirty="0" smtClean="0">
                <a:solidFill>
                  <a:srgbClr val="FFFFFF"/>
                </a:solidFill>
                <a:latin typeface="Myriad Pro" charset="0"/>
                <a:sym typeface="Verlag Book" charset="0"/>
              </a:rPr>
              <a:t>By </a:t>
            </a:r>
            <a:r>
              <a:rPr lang="en-AU" sz="3400" dirty="0">
                <a:solidFill>
                  <a:srgbClr val="FFFFFF"/>
                </a:solidFill>
                <a:latin typeface="Myriad Pro" charset="0"/>
                <a:sym typeface="Verlag Book" charset="0"/>
              </a:rPr>
              <a:t>faith we understand </a:t>
            </a:r>
            <a:r>
              <a:rPr lang="en-AU" sz="3400" dirty="0" smtClean="0">
                <a:solidFill>
                  <a:srgbClr val="FFFFFF"/>
                </a:solidFill>
                <a:latin typeface="Myriad Pro" charset="0"/>
                <a:sym typeface="Verlag Book" charset="0"/>
              </a:rPr>
              <a:t>the ages to have been </a:t>
            </a:r>
            <a:r>
              <a:rPr lang="en-AU" sz="3400" dirty="0">
                <a:solidFill>
                  <a:srgbClr val="FFFFFF"/>
                </a:solidFill>
                <a:latin typeface="Myriad Pro" charset="0"/>
                <a:sym typeface="Verlag Book" charset="0"/>
              </a:rPr>
              <a:t>framed by </a:t>
            </a:r>
            <a:r>
              <a:rPr lang="en-AU" sz="3400" dirty="0" smtClean="0">
                <a:solidFill>
                  <a:srgbClr val="FFFFFF"/>
                </a:solidFill>
                <a:latin typeface="Myriad Pro" charset="0"/>
                <a:sym typeface="Verlag Book" charset="0"/>
              </a:rPr>
              <a:t>a Word [utterance] of God, so that the things being visible should </a:t>
            </a:r>
            <a:r>
              <a:rPr lang="en-AU" sz="3400" b="1" dirty="0" smtClean="0">
                <a:solidFill>
                  <a:srgbClr val="FFFF00"/>
                </a:solidFill>
                <a:latin typeface="Myriad Pro" charset="0"/>
                <a:sym typeface="Verlag Book" charset="0"/>
              </a:rPr>
              <a:t>not come into being out of things being seen</a:t>
            </a:r>
            <a:r>
              <a:rPr lang="en-AU" sz="3400" dirty="0" smtClean="0">
                <a:solidFill>
                  <a:srgbClr val="FFFFFF"/>
                </a:solidFill>
                <a:latin typeface="Myriad Pro" charset="0"/>
                <a:sym typeface="Verlag Book" charset="0"/>
              </a:rPr>
              <a:t>. </a:t>
            </a:r>
            <a:r>
              <a:rPr lang="en-AU" sz="1400" dirty="0" smtClean="0">
                <a:solidFill>
                  <a:srgbClr val="FFFFFF"/>
                </a:solidFill>
                <a:latin typeface="Myriad Pro" charset="0"/>
                <a:sym typeface="Verlag Book" charset="0"/>
              </a:rPr>
              <a:t>KJ3</a:t>
            </a:r>
            <a:endParaRPr lang="en-AU" sz="1400" dirty="0">
              <a:solidFill>
                <a:srgbClr val="FFFFFF"/>
              </a:solidFill>
              <a:latin typeface="Myriad Pro" charset="0"/>
              <a:sym typeface="Verlag Book" charset="0"/>
            </a:endParaRPr>
          </a:p>
        </p:txBody>
      </p:sp>
      <p:sp>
        <p:nvSpPr>
          <p:cNvPr id="2" name="TextBox 1"/>
          <p:cNvSpPr txBox="1"/>
          <p:nvPr/>
        </p:nvSpPr>
        <p:spPr>
          <a:xfrm>
            <a:off x="814385" y="2196989"/>
            <a:ext cx="928688" cy="830997"/>
          </a:xfrm>
          <a:prstGeom prst="rect">
            <a:avLst/>
          </a:prstGeom>
          <a:noFill/>
        </p:spPr>
        <p:txBody>
          <a:bodyPr wrap="square" rtlCol="0">
            <a:spAutoFit/>
          </a:bodyPr>
          <a:lstStyle/>
          <a:p>
            <a:r>
              <a:rPr lang="en-AU" sz="2400" b="1" dirty="0" smtClean="0">
                <a:solidFill>
                  <a:prstClr val="white"/>
                </a:solidFill>
                <a:effectLst>
                  <a:outerShdw blurRad="38100" dist="38100" dir="2700000" algn="tl">
                    <a:srgbClr val="000000">
                      <a:alpha val="43137"/>
                    </a:srgbClr>
                  </a:outerShdw>
                </a:effectLst>
                <a:latin typeface="Myriad Pro"/>
              </a:rPr>
              <a:t>Holy Bible</a:t>
            </a:r>
            <a:endParaRPr lang="en-AU" sz="2400" b="1" dirty="0">
              <a:solidFill>
                <a:prstClr val="white"/>
              </a:solidFill>
              <a:effectLst>
                <a:outerShdw blurRad="38100" dist="38100" dir="2700000" algn="tl">
                  <a:srgbClr val="000000">
                    <a:alpha val="43137"/>
                  </a:srgbClr>
                </a:outerShdw>
              </a:effectLst>
              <a:latin typeface="Myriad Pro"/>
            </a:endParaRPr>
          </a:p>
        </p:txBody>
      </p:sp>
    </p:spTree>
    <p:extLst>
      <p:ext uri="{BB962C8B-B14F-4D97-AF65-F5344CB8AC3E}">
        <p14:creationId xmlns:p14="http://schemas.microsoft.com/office/powerpoint/2010/main" val="3850344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3" name="AutoShape 1"/>
          <p:cNvSpPr>
            <a:spLocks/>
          </p:cNvSpPr>
          <p:nvPr/>
        </p:nvSpPr>
        <p:spPr bwMode="auto">
          <a:xfrm>
            <a:off x="2125663" y="508000"/>
            <a:ext cx="6083300" cy="4110038"/>
          </a:xfrm>
          <a:custGeom>
            <a:avLst/>
            <a:gdLst>
              <a:gd name="T0" fmla="*/ 3041650 w 21600"/>
              <a:gd name="T1" fmla="*/ 2055019 h 21600"/>
              <a:gd name="T2" fmla="*/ 3041650 w 21600"/>
              <a:gd name="T3" fmla="*/ 2055019 h 21600"/>
              <a:gd name="T4" fmla="*/ 3041650 w 21600"/>
              <a:gd name="T5" fmla="*/ 2055019 h 21600"/>
              <a:gd name="T6" fmla="*/ 3041650 w 21600"/>
              <a:gd name="T7" fmla="*/ 2055019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close/>
              </a:path>
            </a:pathLst>
          </a:custGeom>
          <a:noFill/>
          <a:ln w="12700">
            <a:noFill/>
            <a:miter lim="0"/>
            <a:headEnd/>
            <a:tailEnd/>
          </a:ln>
          <a:effectLst>
            <a:outerShdw blurRad="88900" dist="38100" dir="2700000" algn="tl" rotWithShape="0">
              <a:prstClr val="black">
                <a:alpha val="90000"/>
              </a:prstClr>
            </a:outerShdw>
          </a:effectLst>
        </p:spPr>
        <p:txBody>
          <a:bodyPr lIns="0" tIns="0" rIns="0" bIns="0" anchor="ctr"/>
          <a:lstStyle/>
          <a:p>
            <a:pPr marL="39688" algn="ctr" defTabSz="914400">
              <a:lnSpc>
                <a:spcPct val="70000"/>
              </a:lnSpc>
              <a:buClr>
                <a:srgbClr val="FFFFFF"/>
              </a:buClr>
              <a:buFont typeface="Frutiger 55 Roman" charset="0"/>
              <a:buNone/>
              <a:defRPr/>
            </a:pPr>
            <a:r>
              <a:rPr lang="en-US" sz="4200" b="1" dirty="0" smtClean="0">
                <a:solidFill>
                  <a:srgbClr val="FFFFFF"/>
                </a:solidFill>
                <a:latin typeface="Myriad Pro" charset="0"/>
                <a:sym typeface="Verlag Black" charset="0"/>
              </a:rPr>
              <a:t>Romans 1:20</a:t>
            </a:r>
            <a:endParaRPr lang="en-US" sz="4200" b="1" dirty="0">
              <a:solidFill>
                <a:srgbClr val="FFFFFF"/>
              </a:solidFill>
              <a:latin typeface="Myriad Pro" charset="0"/>
              <a:sym typeface="Verlag Book" charset="0"/>
            </a:endParaRPr>
          </a:p>
          <a:p>
            <a:pPr marL="39688" defTabSz="914400">
              <a:lnSpc>
                <a:spcPct val="40000"/>
              </a:lnSpc>
              <a:buClr>
                <a:srgbClr val="FFFFFF"/>
              </a:buClr>
              <a:buFont typeface="Frutiger 55 Roman" charset="0"/>
              <a:buNone/>
              <a:defRPr/>
            </a:pPr>
            <a:endParaRPr lang="en-US" sz="3600" dirty="0">
              <a:solidFill>
                <a:srgbClr val="FFFFFF"/>
              </a:solidFill>
              <a:latin typeface="Myriad Pro" charset="0"/>
              <a:sym typeface="Verlag Book" charset="0"/>
            </a:endParaRPr>
          </a:p>
          <a:p>
            <a:pPr marL="39688" defTabSz="914400">
              <a:lnSpc>
                <a:spcPts val="3800"/>
              </a:lnSpc>
              <a:spcAft>
                <a:spcPts val="600"/>
              </a:spcAft>
              <a:buClr>
                <a:srgbClr val="FFFFFF"/>
              </a:buClr>
              <a:buFont typeface="Frutiger 55 Roman" charset="0"/>
              <a:buNone/>
              <a:defRPr/>
            </a:pPr>
            <a:r>
              <a:rPr lang="en-US" sz="3400" baseline="32000" dirty="0" smtClean="0">
                <a:solidFill>
                  <a:srgbClr val="FFFFFF"/>
                </a:solidFill>
                <a:latin typeface="Myriad Pro" charset="0"/>
                <a:sym typeface="Verlag Book" charset="0"/>
              </a:rPr>
              <a:t>20</a:t>
            </a:r>
            <a:r>
              <a:rPr lang="en-US" sz="3400" dirty="0" smtClean="0">
                <a:solidFill>
                  <a:srgbClr val="FFFFFF"/>
                </a:solidFill>
                <a:latin typeface="Myriad Pro" charset="0"/>
                <a:sym typeface="Verlag Book" charset="0"/>
              </a:rPr>
              <a:t> </a:t>
            </a:r>
            <a:r>
              <a:rPr lang="en-AU" sz="3400" dirty="0">
                <a:solidFill>
                  <a:srgbClr val="FFFFFF"/>
                </a:solidFill>
                <a:latin typeface="Myriad Pro" charset="0"/>
                <a:sym typeface="Verlag Book" charset="0"/>
              </a:rPr>
              <a:t>For </a:t>
            </a:r>
            <a:r>
              <a:rPr lang="en-AU" sz="3400" b="1" dirty="0">
                <a:solidFill>
                  <a:srgbClr val="FFFF00"/>
                </a:solidFill>
                <a:latin typeface="Myriad Pro" charset="0"/>
                <a:sym typeface="Verlag Book" charset="0"/>
              </a:rPr>
              <a:t>the invisible things </a:t>
            </a:r>
            <a:r>
              <a:rPr lang="en-AU" sz="3400" dirty="0">
                <a:solidFill>
                  <a:srgbClr val="FFFFFF"/>
                </a:solidFill>
                <a:latin typeface="Myriad Pro" charset="0"/>
                <a:sym typeface="Verlag Book" charset="0"/>
              </a:rPr>
              <a:t>of him from the creation of the world are clearly seen, being understood by the things that are made, even his eternal power and Godhead; so that </a:t>
            </a:r>
            <a:r>
              <a:rPr lang="en-AU" sz="3400" b="1" dirty="0">
                <a:solidFill>
                  <a:srgbClr val="FFFF00"/>
                </a:solidFill>
                <a:latin typeface="Myriad Pro" charset="0"/>
                <a:sym typeface="Verlag Book" charset="0"/>
              </a:rPr>
              <a:t>they are without excuse</a:t>
            </a:r>
            <a:r>
              <a:rPr lang="en-AU" sz="3400" dirty="0" smtClean="0">
                <a:solidFill>
                  <a:srgbClr val="FFFFFF"/>
                </a:solidFill>
                <a:latin typeface="Myriad Pro" charset="0"/>
                <a:sym typeface="Verlag Book" charset="0"/>
              </a:rPr>
              <a:t>.</a:t>
            </a:r>
            <a:endParaRPr lang="en-AU" sz="3400" dirty="0">
              <a:solidFill>
                <a:srgbClr val="FFFFFF"/>
              </a:solidFill>
              <a:latin typeface="Myriad Pro" charset="0"/>
              <a:sym typeface="Verlag Book" charset="0"/>
            </a:endParaRPr>
          </a:p>
        </p:txBody>
      </p:sp>
      <p:sp>
        <p:nvSpPr>
          <p:cNvPr id="2" name="TextBox 1"/>
          <p:cNvSpPr txBox="1"/>
          <p:nvPr/>
        </p:nvSpPr>
        <p:spPr>
          <a:xfrm>
            <a:off x="814385" y="2196989"/>
            <a:ext cx="928688" cy="830997"/>
          </a:xfrm>
          <a:prstGeom prst="rect">
            <a:avLst/>
          </a:prstGeom>
          <a:noFill/>
        </p:spPr>
        <p:txBody>
          <a:bodyPr wrap="square" rtlCol="0">
            <a:spAutoFit/>
          </a:bodyPr>
          <a:lstStyle/>
          <a:p>
            <a:r>
              <a:rPr lang="en-AU" sz="2400" b="1" dirty="0" smtClean="0">
                <a:solidFill>
                  <a:schemeClr val="bg1"/>
                </a:solidFill>
                <a:effectLst>
                  <a:outerShdw blurRad="38100" dist="38100" dir="2700000" algn="tl">
                    <a:srgbClr val="000000">
                      <a:alpha val="43137"/>
                    </a:srgbClr>
                  </a:outerShdw>
                </a:effectLst>
                <a:latin typeface="Myriad Pro"/>
              </a:rPr>
              <a:t>Holy Bible</a:t>
            </a:r>
            <a:endParaRPr lang="en-AU" sz="2400" b="1" dirty="0">
              <a:solidFill>
                <a:schemeClr val="bg1"/>
              </a:solidFill>
              <a:effectLst>
                <a:outerShdw blurRad="38100" dist="38100" dir="2700000" algn="tl">
                  <a:srgbClr val="000000">
                    <a:alpha val="43137"/>
                  </a:srgbClr>
                </a:outerShdw>
              </a:effectLst>
              <a:latin typeface="Myriad Pro"/>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pic>
        <p:nvPicPr>
          <p:cNvPr id="5" name="Content Placeholder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71034" y="375624"/>
            <a:ext cx="6015099" cy="4256442"/>
          </a:xfrm>
          <a:prstGeom prst="rect">
            <a:avLst/>
          </a:prstGeom>
        </p:spPr>
      </p:pic>
      <p:pic>
        <p:nvPicPr>
          <p:cNvPr id="6" name="Content Placeholder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57867" y="375624"/>
            <a:ext cx="6028266" cy="4263124"/>
          </a:xfrm>
          <a:prstGeom prst="rect">
            <a:avLst/>
          </a:prstGeom>
        </p:spPr>
      </p:pic>
      <p:sp>
        <p:nvSpPr>
          <p:cNvPr id="2" name="TextBox 1"/>
          <p:cNvSpPr txBox="1"/>
          <p:nvPr/>
        </p:nvSpPr>
        <p:spPr>
          <a:xfrm>
            <a:off x="3629025" y="2667000"/>
            <a:ext cx="1885950" cy="923330"/>
          </a:xfrm>
          <a:prstGeom prst="rect">
            <a:avLst/>
          </a:prstGeom>
          <a:noFill/>
        </p:spPr>
        <p:txBody>
          <a:bodyPr wrap="square" rtlCol="0">
            <a:spAutoFit/>
          </a:bodyPr>
          <a:lstStyle/>
          <a:p>
            <a:r>
              <a:rPr lang="en-AU" dirty="0" smtClean="0"/>
              <a:t>johnhartnett.org</a:t>
            </a:r>
          </a:p>
          <a:p>
            <a:endParaRPr lang="en-AU" dirty="0"/>
          </a:p>
          <a:p>
            <a:r>
              <a:rPr lang="en-AU" dirty="0" smtClean="0"/>
              <a:t>creation.com</a:t>
            </a:r>
            <a:endParaRPr lang="en-AU" dirty="0"/>
          </a:p>
        </p:txBody>
      </p:sp>
    </p:spTree>
    <p:extLst>
      <p:ext uri="{BB962C8B-B14F-4D97-AF65-F5344CB8AC3E}">
        <p14:creationId xmlns:p14="http://schemas.microsoft.com/office/powerpoint/2010/main" val="19213523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pic>
        <p:nvPicPr>
          <p:cNvPr id="5" name="Content Placeholder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71034" y="375624"/>
            <a:ext cx="6015099" cy="4256442"/>
          </a:xfrm>
          <a:prstGeom prst="rect">
            <a:avLst/>
          </a:prstGeom>
        </p:spPr>
      </p:pic>
      <p:sp>
        <p:nvSpPr>
          <p:cNvPr id="2" name="Oval 1"/>
          <p:cNvSpPr/>
          <p:nvPr/>
        </p:nvSpPr>
        <p:spPr>
          <a:xfrm>
            <a:off x="1422748" y="37577"/>
            <a:ext cx="2146300" cy="4329135"/>
          </a:xfrm>
          <a:prstGeom prst="ellipse">
            <a:avLst/>
          </a:prstGeom>
          <a:noFill/>
          <a:ln w="7620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AU"/>
          </a:p>
        </p:txBody>
      </p:sp>
    </p:spTree>
    <p:extLst>
      <p:ext uri="{BB962C8B-B14F-4D97-AF65-F5344CB8AC3E}">
        <p14:creationId xmlns:p14="http://schemas.microsoft.com/office/powerpoint/2010/main" val="16689867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4"/>
          <a:stretch>
            <a:fillRect/>
          </a:stretch>
        </p:blipFill>
        <p:spPr>
          <a:xfrm>
            <a:off x="1028214" y="371360"/>
            <a:ext cx="6853313" cy="4353040"/>
          </a:xfrm>
          <a:prstGeom prst="rect">
            <a:avLst/>
          </a:prstGeom>
        </p:spPr>
      </p:pic>
      <p:sp>
        <p:nvSpPr>
          <p:cNvPr id="6" name="TextBox 5"/>
          <p:cNvSpPr txBox="1"/>
          <p:nvPr/>
        </p:nvSpPr>
        <p:spPr>
          <a:xfrm>
            <a:off x="4454870" y="812800"/>
            <a:ext cx="2269067" cy="369332"/>
          </a:xfrm>
          <a:prstGeom prst="rect">
            <a:avLst/>
          </a:prstGeom>
          <a:noFill/>
        </p:spPr>
        <p:txBody>
          <a:bodyPr wrap="square" rtlCol="0">
            <a:spAutoFit/>
          </a:bodyPr>
          <a:lstStyle/>
          <a:p>
            <a:r>
              <a:rPr lang="en-AU" dirty="0" smtClean="0">
                <a:latin typeface="Myriad Pro"/>
              </a:rPr>
              <a:t>johnhartnett.org</a:t>
            </a:r>
            <a:endParaRPr lang="en-AU" dirty="0">
              <a:latin typeface="Myriad Pro"/>
            </a:endParaRPr>
          </a:p>
        </p:txBody>
      </p:sp>
    </p:spTree>
    <p:extLst>
      <p:ext uri="{BB962C8B-B14F-4D97-AF65-F5344CB8AC3E}">
        <p14:creationId xmlns:p14="http://schemas.microsoft.com/office/powerpoint/2010/main" val="11442174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pic>
        <p:nvPicPr>
          <p:cNvPr id="13314" name="Picture 4" descr="saturn.jpg"/>
          <p:cNvPicPr>
            <a:picLocks noChangeAspect="1"/>
          </p:cNvPicPr>
          <p:nvPr/>
        </p:nvPicPr>
        <p:blipFill>
          <a:blip r:embed="rId4" cstate="print"/>
          <a:srcRect/>
          <a:stretch>
            <a:fillRect/>
          </a:stretch>
        </p:blipFill>
        <p:spPr bwMode="auto">
          <a:xfrm>
            <a:off x="4846638" y="685800"/>
            <a:ext cx="3235325" cy="3771900"/>
          </a:xfrm>
          <a:prstGeom prst="rect">
            <a:avLst/>
          </a:prstGeom>
          <a:noFill/>
          <a:ln w="9525">
            <a:noFill/>
            <a:miter lim="800000"/>
            <a:headEnd/>
            <a:tailEnd/>
          </a:ln>
        </p:spPr>
      </p:pic>
      <p:sp>
        <p:nvSpPr>
          <p:cNvPr id="13315" name="AutoShape 1"/>
          <p:cNvSpPr>
            <a:spLocks/>
          </p:cNvSpPr>
          <p:nvPr/>
        </p:nvSpPr>
        <p:spPr bwMode="auto">
          <a:xfrm>
            <a:off x="1009650" y="889000"/>
            <a:ext cx="4439172" cy="3103563"/>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close/>
              </a:path>
            </a:pathLst>
          </a:custGeom>
          <a:noFill/>
          <a:ln w="12700">
            <a:noFill/>
            <a:miter lim="0"/>
            <a:headEnd/>
            <a:tailEnd/>
          </a:ln>
        </p:spPr>
        <p:txBody>
          <a:bodyPr lIns="0" tIns="0" rIns="0" bIns="0" anchor="ctr"/>
          <a:lstStyle/>
          <a:p>
            <a:pPr marL="39688" algn="ctr" defTabSz="914400">
              <a:lnSpc>
                <a:spcPts val="3100"/>
              </a:lnSpc>
              <a:buClr>
                <a:srgbClr val="FFFFFF"/>
              </a:buClr>
              <a:buFont typeface="Frutiger 55 Roman" charset="0"/>
              <a:buNone/>
            </a:pPr>
            <a:r>
              <a:rPr lang="en-US" sz="4000" b="1" dirty="0" smtClean="0">
                <a:solidFill>
                  <a:schemeClr val="bg1"/>
                </a:solidFill>
                <a:effectLst>
                  <a:outerShdw blurRad="38100" dist="38100" dir="2700000" algn="tl">
                    <a:srgbClr val="000000">
                      <a:alpha val="43137"/>
                    </a:srgbClr>
                  </a:outerShdw>
                </a:effectLst>
                <a:latin typeface="Myriad Pro" pitchFamily="34" charset="0"/>
                <a:sym typeface="Verlag Book" charset="0"/>
              </a:rPr>
              <a:t>creation.com</a:t>
            </a:r>
          </a:p>
          <a:p>
            <a:pPr marL="39688" algn="ctr" defTabSz="914400">
              <a:lnSpc>
                <a:spcPts val="3100"/>
              </a:lnSpc>
              <a:buClr>
                <a:srgbClr val="FFFFFF"/>
              </a:buClr>
              <a:buFont typeface="Frutiger 55 Roman" charset="0"/>
              <a:buNone/>
            </a:pPr>
            <a:endParaRPr lang="en-US" sz="4000" b="1" dirty="0" smtClean="0">
              <a:solidFill>
                <a:schemeClr val="bg1"/>
              </a:solidFill>
              <a:effectLst>
                <a:outerShdw blurRad="38100" dist="38100" dir="2700000" algn="tl">
                  <a:srgbClr val="000000">
                    <a:alpha val="43137"/>
                  </a:srgbClr>
                </a:outerShdw>
              </a:effectLst>
              <a:latin typeface="Myriad Pro" pitchFamily="34" charset="0"/>
              <a:sym typeface="Verlag Book" charset="0"/>
            </a:endParaRPr>
          </a:p>
          <a:p>
            <a:pPr marL="39688" algn="ctr" defTabSz="914400">
              <a:lnSpc>
                <a:spcPts val="3100"/>
              </a:lnSpc>
              <a:buClr>
                <a:srgbClr val="FFFFFF"/>
              </a:buClr>
              <a:buFont typeface="Frutiger 55 Roman" charset="0"/>
              <a:buNone/>
            </a:pPr>
            <a:r>
              <a:rPr lang="en-US" sz="4000" b="1" dirty="0" smtClean="0">
                <a:solidFill>
                  <a:schemeClr val="bg1"/>
                </a:solidFill>
                <a:effectLst>
                  <a:outerShdw blurRad="38100" dist="38100" dir="2700000" algn="tl">
                    <a:srgbClr val="000000">
                      <a:alpha val="43137"/>
                    </a:srgbClr>
                  </a:outerShdw>
                </a:effectLst>
                <a:latin typeface="Myriad Pro" pitchFamily="34" charset="0"/>
                <a:sym typeface="Verlag Book" charset="0"/>
              </a:rPr>
              <a:t>johnhartnett.org</a:t>
            </a:r>
            <a:endParaRPr lang="en-US" sz="4000" b="1" dirty="0">
              <a:solidFill>
                <a:schemeClr val="bg1"/>
              </a:solidFill>
              <a:effectLst>
                <a:outerShdw blurRad="38100" dist="38100" dir="2700000" algn="tl">
                  <a:srgbClr val="000000">
                    <a:alpha val="43137"/>
                  </a:srgbClr>
                </a:outerShdw>
              </a:effectLst>
              <a:latin typeface="Myriad Pro"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31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1563</TotalTime>
  <Words>5231</Words>
  <Application>Microsoft Office PowerPoint</Application>
  <PresentationFormat>On-screen Show (16:9)</PresentationFormat>
  <Paragraphs>436</Paragraphs>
  <Slides>71</Slides>
  <Notes>71</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71</vt:i4>
      </vt:variant>
    </vt:vector>
  </HeadingPairs>
  <TitlesOfParts>
    <vt:vector size="83" baseType="lpstr">
      <vt:lpstr>Frutiger 55 Roman</vt:lpstr>
      <vt:lpstr>Symbol</vt:lpstr>
      <vt:lpstr>Myriad Pro</vt:lpstr>
      <vt:lpstr>SimSun</vt:lpstr>
      <vt:lpstr>ＭＳ Ｐゴシック</vt:lpstr>
      <vt:lpstr>Calibri</vt:lpstr>
      <vt:lpstr>Helvetica</vt:lpstr>
      <vt:lpstr>Verlag Book</vt:lpstr>
      <vt:lpstr>Times New Roman</vt:lpstr>
      <vt:lpstr>Arial</vt:lpstr>
      <vt:lpstr>Verlag Black</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 Corporation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Untitled Presentation</dc:title>
  <dc:creator>Unknown Creator</dc:creator>
  <cp:lastModifiedBy>John Hartnett</cp:lastModifiedBy>
  <cp:revision>170</cp:revision>
  <dcterms:created xsi:type="dcterms:W3CDTF">2014-11-20T18:52:39Z</dcterms:created>
  <dcterms:modified xsi:type="dcterms:W3CDTF">2015-12-30T07:37:55Z</dcterms:modified>
</cp:coreProperties>
</file>