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8"/>
  </p:notesMasterIdLst>
  <p:handoutMasterIdLst>
    <p:handoutMasterId r:id="rId29"/>
  </p:handoutMasterIdLst>
  <p:sldIdLst>
    <p:sldId id="367" r:id="rId3"/>
    <p:sldId id="431" r:id="rId4"/>
    <p:sldId id="424" r:id="rId5"/>
    <p:sldId id="406" r:id="rId6"/>
    <p:sldId id="412" r:id="rId7"/>
    <p:sldId id="400" r:id="rId8"/>
    <p:sldId id="413" r:id="rId9"/>
    <p:sldId id="401" r:id="rId10"/>
    <p:sldId id="414" r:id="rId11"/>
    <p:sldId id="405" r:id="rId12"/>
    <p:sldId id="409" r:id="rId13"/>
    <p:sldId id="407" r:id="rId14"/>
    <p:sldId id="410" r:id="rId15"/>
    <p:sldId id="411" r:id="rId16"/>
    <p:sldId id="420" r:id="rId17"/>
    <p:sldId id="421" r:id="rId18"/>
    <p:sldId id="432" r:id="rId19"/>
    <p:sldId id="422" r:id="rId20"/>
    <p:sldId id="419" r:id="rId21"/>
    <p:sldId id="427" r:id="rId22"/>
    <p:sldId id="428" r:id="rId23"/>
    <p:sldId id="429" r:id="rId24"/>
    <p:sldId id="430" r:id="rId25"/>
    <p:sldId id="433" r:id="rId26"/>
    <p:sldId id="316" r:id="rId27"/>
  </p:sldIdLst>
  <p:sldSz cx="12188825"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1"/>
    <a:srgbClr val="0010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68" autoAdjust="0"/>
    <p:restoredTop sz="64241" autoAdjust="0"/>
  </p:normalViewPr>
  <p:slideViewPr>
    <p:cSldViewPr showGuides="1">
      <p:cViewPr varScale="1">
        <p:scale>
          <a:sx n="44" d="100"/>
          <a:sy n="44" d="100"/>
        </p:scale>
        <p:origin x="1286" y="62"/>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9523"/>
    </p:cViewPr>
  </p:sorter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1/5/2019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1/5/2019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AU" sz="1200" b="0" i="0" kern="1200" dirty="0" smtClean="0">
                <a:solidFill>
                  <a:schemeClr val="tx1"/>
                </a:solidFill>
                <a:effectLst/>
                <a:latin typeface="+mn-lt"/>
                <a:ea typeface="+mn-ea"/>
                <a:cs typeface="+mn-cs"/>
              </a:rPr>
              <a:t>Is it possible that when we look into the cosmos that we are seeing into the past?</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We hear all the time that we are looking into the past when we look out into space. But we can't definitively say that! In the following I'll explain why.</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Astronomers say that because the speed of light is a finite value (</a:t>
            </a:r>
            <a:r>
              <a:rPr lang="en-AU" sz="1200" b="0" i="1" kern="1200" dirty="0" smtClean="0">
                <a:solidFill>
                  <a:schemeClr val="tx1"/>
                </a:solidFill>
                <a:effectLst/>
                <a:latin typeface="+mn-lt"/>
                <a:ea typeface="+mn-ea"/>
                <a:cs typeface="+mn-cs"/>
              </a:rPr>
              <a:t>c </a:t>
            </a:r>
            <a:r>
              <a:rPr lang="en-AU" sz="1200" b="0" i="0" kern="1200" dirty="0" smtClean="0">
                <a:solidFill>
                  <a:schemeClr val="tx1"/>
                </a:solidFill>
                <a:effectLst/>
                <a:latin typeface="+mn-lt"/>
                <a:ea typeface="+mn-ea"/>
                <a:cs typeface="+mn-cs"/>
              </a:rPr>
              <a:t>= 299,792.458 km/s ) it takes light 1 year to travel a distance of 1 light-year. On the surface of it that seems very reasonable.</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That means that light leaving the star alpha Centauri, which is 4.3 light-years away, took 4.3 years to get to Earth and thus the information in that light is 4.3 years old by the time it gets to Earth. Thus they say we are looking back in time -- into the past. And for distant galaxies this means we are looking back in time even billions of years.</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But is that correct?</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How can you know that to be true? Wouldn't you have to measure the speed of the incoming light from the stars? How could you measure that one-way speed?</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Image: http://www.nasa.gov/mission_pages/hubble/science/xdf.html</a:t>
            </a:r>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502433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smtClean="0">
                <a:solidFill>
                  <a:schemeClr val="tx1"/>
                </a:solidFill>
                <a:effectLst/>
                <a:latin typeface="+mn-lt"/>
                <a:ea typeface="+mn-ea"/>
                <a:cs typeface="+mn-cs"/>
              </a:rPr>
              <a:t>All speed of light measurements that have ever been performed have measured a two-way (or round-trip) speed by reflecting a light/laser beam from a rotating mirror or some such apparatus. That technique gives only the average speed over the outbound and inbound paths. See here for an example.</a:t>
            </a:r>
          </a:p>
          <a:p>
            <a:endParaRPr lang="en-AU" sz="1200" b="0" i="0" kern="1200" dirty="0" smtClean="0">
              <a:solidFill>
                <a:schemeClr val="tx1"/>
              </a:solidFill>
              <a:effectLst/>
              <a:latin typeface="+mn-lt"/>
              <a:ea typeface="+mn-ea"/>
              <a:cs typeface="+mn-cs"/>
            </a:endParaRPr>
          </a:p>
          <a:p>
            <a:r>
              <a:rPr lang="en-AU" sz="1200" b="0" i="0" kern="1200" dirty="0" smtClean="0">
                <a:solidFill>
                  <a:schemeClr val="tx1"/>
                </a:solidFill>
                <a:effectLst/>
                <a:latin typeface="+mn-lt"/>
                <a:ea typeface="+mn-ea"/>
                <a:cs typeface="+mn-cs"/>
              </a:rPr>
              <a:t>Note: Other techniques, even so-called 'one-way' speed of light measurements, assume that the one-way speed is the same in all directions. That means the one-way speed is assumed to be equal to the two-way speed and as a result they do not make a true one-way measurement.</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2</a:t>
            </a:fld>
            <a:endParaRPr lang="en-AU"/>
          </a:p>
        </p:txBody>
      </p:sp>
    </p:spTree>
    <p:extLst>
      <p:ext uri="{BB962C8B-B14F-4D97-AF65-F5344CB8AC3E}">
        <p14:creationId xmlns:p14="http://schemas.microsoft.com/office/powerpoint/2010/main" val="125450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This may seem strange to some, but the one-way speed of light has never been and cannot be measured! That is a fact of the physical laws that govern this universe. As a result, you cannot know the incoming speed of light from the stars. And if you don't know the incoming speed of light how can you say how long it takes to get to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Now, let's look at this from a wider perspective.</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3</a:t>
            </a:fld>
            <a:endParaRPr lang="en-AU"/>
          </a:p>
        </p:txBody>
      </p:sp>
    </p:spTree>
    <p:extLst>
      <p:ext uri="{BB962C8B-B14F-4D97-AF65-F5344CB8AC3E}">
        <p14:creationId xmlns:p14="http://schemas.microsoft.com/office/powerpoint/2010/main" val="15134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No geologist would believe that the rock layers, or the fossils in them, are in the past. He might believe that the fossils are evidence of past life but no one can see into the past and see living dinosaurs, for example.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However, the evolution story critically needs billions of years of unobserved past geological history--called 'deep time'--for the slow and gradual changes they believe occurred in the Earth since its alleged formation 4.6 billion years ago. That time is needed for so-called biological evolution to have occurred. But it has never been observed while it is happening.</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4</a:t>
            </a:fld>
            <a:endParaRPr lang="en-AU"/>
          </a:p>
        </p:txBody>
      </p:sp>
    </p:spTree>
    <p:extLst>
      <p:ext uri="{BB962C8B-B14F-4D97-AF65-F5344CB8AC3E}">
        <p14:creationId xmlns:p14="http://schemas.microsoft.com/office/powerpoint/2010/main" val="1759738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smtClean="0">
                <a:solidFill>
                  <a:schemeClr val="tx1"/>
                </a:solidFill>
                <a:effectLst/>
                <a:latin typeface="+mn-lt"/>
                <a:ea typeface="+mn-ea"/>
                <a:cs typeface="+mn-cs"/>
              </a:rPr>
              <a:t>No one has ever invented a time machine. We just don't have any access to the past despite messages in the plethora of time travel movies nowadays. We cannot see into the past in the rock layers on Earth. The past is gone forever. It cannot be observed!</a:t>
            </a:r>
          </a:p>
          <a:p>
            <a:endParaRPr lang="en-AU" sz="1200" b="0" i="0" kern="1200" dirty="0" smtClean="0">
              <a:solidFill>
                <a:schemeClr val="tx1"/>
              </a:solidFill>
              <a:effectLst/>
              <a:latin typeface="+mn-lt"/>
              <a:ea typeface="+mn-ea"/>
              <a:cs typeface="+mn-cs"/>
            </a:endParaRPr>
          </a:p>
          <a:p>
            <a:r>
              <a:rPr lang="en-AU" sz="1200" b="0" i="0" kern="1200" dirty="0" smtClean="0">
                <a:solidFill>
                  <a:schemeClr val="tx1"/>
                </a:solidFill>
                <a:effectLst/>
                <a:latin typeface="+mn-lt"/>
                <a:ea typeface="+mn-ea"/>
                <a:cs typeface="+mn-cs"/>
              </a:rPr>
              <a:t>(Dr Who’s Tardis image may be subject to copyright, but I can’t find any details on it. Image here http://vibrant-oxymoron.blogspot.com/search?q=tardis or http://2.bp.blogspot.com/-O8sWalR03qA/T1MCTMQCz9I/AAAAAAAAAoU/b9hYQrcP8uo/s1600/Image+(5).jpg)</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5</a:t>
            </a:fld>
            <a:endParaRPr lang="en-AU"/>
          </a:p>
        </p:txBody>
      </p:sp>
    </p:spTree>
    <p:extLst>
      <p:ext uri="{BB962C8B-B14F-4D97-AF65-F5344CB8AC3E}">
        <p14:creationId xmlns:p14="http://schemas.microsoft.com/office/powerpoint/2010/main" val="1806371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smtClean="0">
                <a:solidFill>
                  <a:schemeClr val="tx1"/>
                </a:solidFill>
                <a:effectLst/>
                <a:latin typeface="+mn-lt"/>
                <a:ea typeface="+mn-ea"/>
                <a:cs typeface="+mn-cs"/>
              </a:rPr>
              <a:t>No biologist, no matter how strong his conviction that biological evolution has occurred over the past 3.8 billion years of Earth history, would believe any living creature he observes now on Earth is in the past. He only studies different species now in the present. He can only conjecture about the past evolution story but he cannot see into the past to observe it happening.</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6</a:t>
            </a:fld>
            <a:endParaRPr lang="en-AU"/>
          </a:p>
        </p:txBody>
      </p:sp>
    </p:spTree>
    <p:extLst>
      <p:ext uri="{BB962C8B-B14F-4D97-AF65-F5344CB8AC3E}">
        <p14:creationId xmlns:p14="http://schemas.microsoft.com/office/powerpoint/2010/main" val="414040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No one has ever invented a time machine. We just don't have any access to the past. We cannot see into the past history of life on Earth. The past is gone forever. It cannot be observed!</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7</a:t>
            </a:fld>
            <a:endParaRPr lang="en-AU"/>
          </a:p>
        </p:txBody>
      </p:sp>
    </p:spTree>
    <p:extLst>
      <p:ext uri="{BB962C8B-B14F-4D97-AF65-F5344CB8AC3E}">
        <p14:creationId xmlns:p14="http://schemas.microsoft.com/office/powerpoint/2010/main" val="1250624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The same problem exists in cosmology. It also needs billions of years of deep time for the cosmic evolution story, which allegedly started in a big bang about 13.8 billion years ago.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It also needs the unobserved past.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Astrophysicists assume galaxies at a certain distance are representative of all galaxies at some past epoch of time. But this is an assumption -- not a measurement of the past.</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8</a:t>
            </a:fld>
            <a:endParaRPr lang="en-AU"/>
          </a:p>
        </p:txBody>
      </p:sp>
    </p:spTree>
    <p:extLst>
      <p:ext uri="{BB962C8B-B14F-4D97-AF65-F5344CB8AC3E}">
        <p14:creationId xmlns:p14="http://schemas.microsoft.com/office/powerpoint/2010/main" val="1412658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No one has ever invented a time machine. We just don't have any access to the past. We cannot see into the past. Even in the cosmos the past is unobservable! It is gone forever!</a:t>
            </a:r>
            <a:endParaRPr lang="en-AU" dirty="0"/>
          </a:p>
        </p:txBody>
      </p:sp>
      <p:sp>
        <p:nvSpPr>
          <p:cNvPr id="4" name="Slide Number Placeholder 3"/>
          <p:cNvSpPr>
            <a:spLocks noGrp="1"/>
          </p:cNvSpPr>
          <p:nvPr>
            <p:ph type="sldNum" sz="quarter" idx="10"/>
          </p:nvPr>
        </p:nvSpPr>
        <p:spPr/>
        <p:txBody>
          <a:bodyPr/>
          <a:lstStyle/>
          <a:p>
            <a:fld id="{F93199CD-3E1B-4AE6-990F-76F925F5EA9F}" type="slidenum">
              <a:rPr lang="en-AU" smtClean="0"/>
              <a:t>9</a:t>
            </a:fld>
            <a:endParaRPr lang="en-AU"/>
          </a:p>
        </p:txBody>
      </p:sp>
    </p:spTree>
    <p:extLst>
      <p:ext uri="{BB962C8B-B14F-4D97-AF65-F5344CB8AC3E}">
        <p14:creationId xmlns:p14="http://schemas.microsoft.com/office/powerpoint/2010/main" val="4076087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AU" sz="1200" b="0" i="0" kern="1200" dirty="0" smtClean="0">
                <a:solidFill>
                  <a:schemeClr val="tx1"/>
                </a:solidFill>
                <a:effectLst/>
                <a:latin typeface="+mn-lt"/>
                <a:ea typeface="+mn-ea"/>
                <a:cs typeface="+mn-cs"/>
              </a:rPr>
              <a:t>When we look out into space, even with the biggest telescopes, we are seeing the galaxies </a:t>
            </a:r>
            <a:r>
              <a:rPr lang="en-AU" sz="1200" b="1" i="0" kern="1200" dirty="0" smtClean="0">
                <a:solidFill>
                  <a:schemeClr val="tx1"/>
                </a:solidFill>
                <a:effectLst/>
                <a:latin typeface="+mn-lt"/>
                <a:ea typeface="+mn-ea"/>
                <a:cs typeface="+mn-cs"/>
              </a:rPr>
              <a:t>now</a:t>
            </a:r>
            <a:r>
              <a:rPr lang="en-AU" sz="1200" b="0" i="0" kern="1200" dirty="0" smtClean="0">
                <a:solidFill>
                  <a:schemeClr val="tx1"/>
                </a:solidFill>
                <a:effectLst/>
                <a:latin typeface="+mn-lt"/>
                <a:ea typeface="+mn-ea"/>
                <a:cs typeface="+mn-cs"/>
              </a:rPr>
              <a:t>. We are seeing them as they appear to us </a:t>
            </a:r>
            <a:r>
              <a:rPr lang="en-AU" sz="1200" b="1" i="0" kern="1200" dirty="0" smtClean="0">
                <a:solidFill>
                  <a:schemeClr val="tx1"/>
                </a:solidFill>
                <a:effectLst/>
                <a:latin typeface="+mn-lt"/>
                <a:ea typeface="+mn-ea"/>
                <a:cs typeface="+mn-cs"/>
              </a:rPr>
              <a:t>now</a:t>
            </a:r>
            <a:r>
              <a:rPr lang="en-AU" sz="1200" b="0" i="0" kern="1200" dirty="0" smtClean="0">
                <a:solidFill>
                  <a:schemeClr val="tx1"/>
                </a:solidFill>
                <a:effectLst/>
                <a:latin typeface="+mn-lt"/>
                <a:ea typeface="+mn-ea"/>
                <a:cs typeface="+mn-cs"/>
              </a:rPr>
              <a:t>, not as they were at some past moment of time. </a:t>
            </a:r>
            <a:r>
              <a:rPr lang="en-AU" b="0" dirty="0" smtClean="0"/>
              <a:t>We see them in real time </a:t>
            </a:r>
            <a:r>
              <a:rPr lang="en-AU" b="1" dirty="0" smtClean="0"/>
              <a:t>now</a:t>
            </a:r>
            <a:r>
              <a:rPr lang="en-AU" b="0" dirty="0" smtClean="0"/>
              <a:t>.</a:t>
            </a:r>
            <a:endParaRPr lang="en-AU" b="0" dirty="0" smtClean="0"/>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98453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AU" sz="1200" b="0" i="0" kern="1200" dirty="0" smtClean="0">
                <a:solidFill>
                  <a:schemeClr val="tx1"/>
                </a:solidFill>
                <a:effectLst/>
                <a:latin typeface="+mn-lt"/>
                <a:ea typeface="+mn-ea"/>
                <a:cs typeface="+mn-cs"/>
              </a:rPr>
              <a:t>But you say: </a:t>
            </a:r>
            <a:r>
              <a:rPr lang="en-AU" sz="1200" b="0" i="1" kern="1200" dirty="0" smtClean="0">
                <a:solidFill>
                  <a:schemeClr val="tx1"/>
                </a:solidFill>
                <a:effectLst/>
                <a:latin typeface="+mn-lt"/>
                <a:ea typeface="+mn-ea"/>
                <a:cs typeface="+mn-cs"/>
              </a:rPr>
              <a:t>the galaxies are billions of light years away</a:t>
            </a:r>
            <a:r>
              <a:rPr lang="en-AU" sz="1200" b="0" i="0" kern="1200" dirty="0" smtClean="0">
                <a:solidFill>
                  <a:schemeClr val="tx1"/>
                </a:solidFill>
                <a:effectLst/>
                <a:latin typeface="+mn-lt"/>
                <a:ea typeface="+mn-ea"/>
                <a:cs typeface="+mn-cs"/>
              </a:rPr>
              <a:t>. How can we see them as they are now? Doesn't light take billions of years to get to Earth?</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But ... how can you know that?</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This is what I was explaining at the beginning. You cannot make any such implied statements. It leads to a logical fallacy.</a:t>
            </a:r>
          </a:p>
          <a:p>
            <a:pPr fontAlgn="base"/>
            <a:endParaRPr lang="en-AU" sz="1200" b="0" i="0" kern="1200" dirty="0" smtClean="0">
              <a:solidFill>
                <a:schemeClr val="tx1"/>
              </a:solidFill>
              <a:effectLst/>
              <a:latin typeface="+mn-lt"/>
              <a:ea typeface="+mn-ea"/>
              <a:cs typeface="+mn-cs"/>
            </a:endParaRPr>
          </a:p>
          <a:p>
            <a:pPr fontAlgn="base"/>
            <a:r>
              <a:rPr lang="en-AU" sz="1200" b="0" i="0" kern="1200" dirty="0" smtClean="0">
                <a:solidFill>
                  <a:schemeClr val="tx1"/>
                </a:solidFill>
                <a:effectLst/>
                <a:latin typeface="+mn-lt"/>
                <a:ea typeface="+mn-ea"/>
                <a:cs typeface="+mn-cs"/>
              </a:rPr>
              <a:t>Without stating it, you assume the inward one-way speed of light is the same as the measured two-way speed. You assume it is isotropic -- the same speed in all directions. Hence based on the measured speed </a:t>
            </a:r>
            <a:r>
              <a:rPr lang="en-AU" sz="1200" b="0" i="1" kern="1200" dirty="0" smtClean="0">
                <a:solidFill>
                  <a:schemeClr val="tx1"/>
                </a:solidFill>
                <a:effectLst/>
                <a:latin typeface="+mn-lt"/>
                <a:ea typeface="+mn-ea"/>
                <a:cs typeface="+mn-cs"/>
              </a:rPr>
              <a:t>c</a:t>
            </a:r>
            <a:r>
              <a:rPr lang="en-AU" sz="1200" b="0" i="0" kern="1200" dirty="0" smtClean="0">
                <a:solidFill>
                  <a:schemeClr val="tx1"/>
                </a:solidFill>
                <a:effectLst/>
                <a:latin typeface="+mn-lt"/>
                <a:ea typeface="+mn-ea"/>
                <a:cs typeface="+mn-cs"/>
              </a:rPr>
              <a:t>, with the assumption that it is the same in all directions, you incorrectly conclude that light from the galaxies must take billions of years of travel time to get to Earth, but </a:t>
            </a:r>
            <a:r>
              <a:rPr lang="en-AU" sz="1200" b="0" i="1" kern="1200" dirty="0" smtClean="0">
                <a:solidFill>
                  <a:schemeClr val="tx1"/>
                </a:solidFill>
                <a:effectLst/>
                <a:latin typeface="+mn-lt"/>
                <a:ea typeface="+mn-ea"/>
                <a:cs typeface="+mn-cs"/>
              </a:rPr>
              <a:t>without ever measuring it.</a:t>
            </a:r>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49292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AU" sz="1200" b="0" i="0" kern="1200" dirty="0" smtClean="0">
                <a:solidFill>
                  <a:schemeClr val="tx1"/>
                </a:solidFill>
                <a:effectLst/>
                <a:latin typeface="+mn-lt"/>
                <a:ea typeface="+mn-ea"/>
                <a:cs typeface="+mn-cs"/>
              </a:rPr>
              <a:t>I accept that the distances to the galaxies are essentially correct. No argument there. But a light-year is the distance that scientists have calculated that light would travel at speed </a:t>
            </a:r>
            <a:r>
              <a:rPr lang="en-AU" sz="1200" b="0" i="1" kern="1200" dirty="0" smtClean="0">
                <a:solidFill>
                  <a:schemeClr val="tx1"/>
                </a:solidFill>
                <a:effectLst/>
                <a:latin typeface="+mn-lt"/>
                <a:ea typeface="+mn-ea"/>
                <a:cs typeface="+mn-cs"/>
              </a:rPr>
              <a:t>c</a:t>
            </a:r>
            <a:r>
              <a:rPr lang="en-AU" sz="1200" b="0" i="0" kern="1200" dirty="0" smtClean="0">
                <a:solidFill>
                  <a:schemeClr val="tx1"/>
                </a:solidFill>
                <a:effectLst/>
                <a:latin typeface="+mn-lt"/>
                <a:ea typeface="+mn-ea"/>
                <a:cs typeface="+mn-cs"/>
              </a:rPr>
              <a:t>. If the inbound light is not travelling at speed </a:t>
            </a:r>
            <a:r>
              <a:rPr lang="en-AU" sz="1200" b="0" i="1" kern="1200" dirty="0" smtClean="0">
                <a:solidFill>
                  <a:schemeClr val="tx1"/>
                </a:solidFill>
                <a:effectLst/>
                <a:latin typeface="+mn-lt"/>
                <a:ea typeface="+mn-ea"/>
                <a:cs typeface="+mn-cs"/>
              </a:rPr>
              <a:t>c</a:t>
            </a:r>
            <a:r>
              <a:rPr lang="en-AU" sz="1200" b="0" i="0" kern="1200" dirty="0" smtClean="0">
                <a:solidFill>
                  <a:schemeClr val="tx1"/>
                </a:solidFill>
                <a:effectLst/>
                <a:latin typeface="+mn-lt"/>
                <a:ea typeface="+mn-ea"/>
                <a:cs typeface="+mn-cs"/>
              </a:rPr>
              <a:t>, then the light could cover much more distance than calculated with this assumption. In fact, </a:t>
            </a:r>
            <a:r>
              <a:rPr lang="en-AU" sz="1200" b="0" i="1" kern="1200" dirty="0" smtClean="0">
                <a:solidFill>
                  <a:schemeClr val="tx1"/>
                </a:solidFill>
                <a:effectLst/>
                <a:latin typeface="+mn-lt"/>
                <a:ea typeface="+mn-ea"/>
                <a:cs typeface="+mn-cs"/>
              </a:rPr>
              <a:t>if the inbound speed is infinite then the light from the stars would arrive at the Earth instantaneously. </a:t>
            </a:r>
            <a:r>
              <a:rPr lang="en-US" b="1" dirty="0" smtClean="0"/>
              <a:t/>
            </a:r>
            <a:br>
              <a:rPr lang="en-US" b="1" dirty="0" smtClean="0"/>
            </a:br>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765540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AU" b="0" dirty="0" smtClean="0"/>
              <a:t>But it is important to remember that </a:t>
            </a:r>
            <a:r>
              <a:rPr lang="en-AU" b="0" i="1" dirty="0" smtClean="0"/>
              <a:t>the one-way incoming speed of light cannot be measured. </a:t>
            </a:r>
            <a:r>
              <a:rPr lang="en-US" b="1" i="1" dirty="0" smtClean="0"/>
              <a:t/>
            </a:r>
            <a:br>
              <a:rPr lang="en-US" b="1" i="1" dirty="0" smtClean="0"/>
            </a:br>
            <a:endParaRPr lang="en-AU" sz="1200" b="1" i="1" kern="1200" dirty="0" smtClean="0">
              <a:solidFill>
                <a:schemeClr val="tx1"/>
              </a:solidFill>
              <a:effectLst/>
              <a:latin typeface="+mn-lt"/>
              <a:ea typeface="+mn-ea"/>
              <a:cs typeface="+mn-cs"/>
            </a:endParaRPr>
          </a:p>
          <a:p>
            <a:pPr fontAlgn="base"/>
            <a:endParaRPr lang="en-AU"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370701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AU" b="0" dirty="0" smtClean="0"/>
              <a:t>And if you don't know the incoming speed, you cannot know the travel time.</a:t>
            </a:r>
            <a:r>
              <a:rPr lang="en-US" b="0" dirty="0" smtClean="0"/>
              <a:t/>
            </a:r>
            <a:br>
              <a:rPr lang="en-US" b="0" dirty="0" smtClean="0"/>
            </a:br>
            <a:endParaRPr lang="en-AU"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7F83B0-8601-4ECF-9810-D6AB709B683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85400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From the physics of Einstein we have learnt that to know the travel time of light from the stars we must know the incoming speed. And thus if we don't know the incoming speed--it has never been measured--we cannot know the travel time.</a:t>
            </a:r>
            <a:endParaRPr lang="en-AU" baseline="0" dirty="0" smtClean="0"/>
          </a:p>
        </p:txBody>
      </p:sp>
      <p:sp>
        <p:nvSpPr>
          <p:cNvPr id="4" name="Slide Number Placeholder 3"/>
          <p:cNvSpPr>
            <a:spLocks noGrp="1"/>
          </p:cNvSpPr>
          <p:nvPr>
            <p:ph type="sldNum" sz="quarter" idx="10"/>
          </p:nvPr>
        </p:nvSpPr>
        <p:spPr/>
        <p:txBody>
          <a:bodyPr/>
          <a:lstStyle/>
          <a:p>
            <a:fld id="{BE23D80A-0D25-4D7C-8775-EC3D2E24B7FE}" type="slidenum">
              <a:rPr lang="en-AU" smtClean="0"/>
              <a:t>15</a:t>
            </a:fld>
            <a:endParaRPr lang="en-AU"/>
          </a:p>
        </p:txBody>
      </p:sp>
    </p:spTree>
    <p:extLst>
      <p:ext uri="{BB962C8B-B14F-4D97-AF65-F5344CB8AC3E}">
        <p14:creationId xmlns:p14="http://schemas.microsoft.com/office/powerpoint/2010/main" val="1005553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However, also from the Einstein we have learnt that we are free to choose any value for the one-way speed of light between 1/2</a:t>
            </a:r>
            <a:r>
              <a:rPr lang="en-AU" sz="1200" b="0" i="1" kern="1200" dirty="0" smtClean="0">
                <a:solidFill>
                  <a:schemeClr val="tx1"/>
                </a:solidFill>
                <a:effectLst/>
                <a:latin typeface="+mn-lt"/>
                <a:ea typeface="+mn-ea"/>
                <a:cs typeface="+mn-cs"/>
              </a:rPr>
              <a:t>c</a:t>
            </a:r>
            <a:r>
              <a:rPr lang="en-AU" sz="1200" b="0" i="0" kern="1200" dirty="0" smtClean="0">
                <a:solidFill>
                  <a:schemeClr val="tx1"/>
                </a:solidFill>
                <a:effectLst/>
                <a:latin typeface="+mn-lt"/>
                <a:ea typeface="+mn-ea"/>
                <a:cs typeface="+mn-cs"/>
              </a:rPr>
              <a:t> and infinity. There is a rule here: the average round-trip speed must be equal to </a:t>
            </a:r>
            <a:r>
              <a:rPr lang="en-AU" sz="1200" b="0" i="1" kern="1200" dirty="0" smtClean="0">
                <a:solidFill>
                  <a:schemeClr val="tx1"/>
                </a:solidFill>
                <a:effectLst/>
                <a:latin typeface="+mn-lt"/>
                <a:ea typeface="+mn-ea"/>
                <a:cs typeface="+mn-cs"/>
              </a:rPr>
              <a:t>c</a:t>
            </a:r>
            <a:r>
              <a:rPr lang="en-AU" sz="1200" b="0" i="0" kern="1200" dirty="0" smtClean="0">
                <a:solidFill>
                  <a:schemeClr val="tx1"/>
                </a:solidFill>
                <a:effectLst/>
                <a:latin typeface="+mn-lt"/>
                <a:ea typeface="+mn-ea"/>
                <a:cs typeface="+mn-cs"/>
              </a:rPr>
              <a:t>, because that is what is always measured.</a:t>
            </a:r>
            <a:endParaRPr lang="en-AU" baseline="0" dirty="0" smtClean="0"/>
          </a:p>
        </p:txBody>
      </p:sp>
      <p:sp>
        <p:nvSpPr>
          <p:cNvPr id="4" name="Slide Number Placeholder 3"/>
          <p:cNvSpPr>
            <a:spLocks noGrp="1"/>
          </p:cNvSpPr>
          <p:nvPr>
            <p:ph type="sldNum" sz="quarter" idx="10"/>
          </p:nvPr>
        </p:nvSpPr>
        <p:spPr/>
        <p:txBody>
          <a:bodyPr/>
          <a:lstStyle/>
          <a:p>
            <a:fld id="{BE23D80A-0D25-4D7C-8775-EC3D2E24B7FE}" type="slidenum">
              <a:rPr lang="en-AU" smtClean="0"/>
              <a:t>16</a:t>
            </a:fld>
            <a:endParaRPr lang="en-AU"/>
          </a:p>
        </p:txBody>
      </p:sp>
    </p:spTree>
    <p:extLst>
      <p:ext uri="{BB962C8B-B14F-4D97-AF65-F5344CB8AC3E}">
        <p14:creationId xmlns:p14="http://schemas.microsoft.com/office/powerpoint/2010/main" val="63759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aseline="0" smtClean="0"/>
              <a:t>Th</a:t>
            </a:r>
            <a:r>
              <a:rPr lang="en-AU" sz="1200" b="0" i="0" kern="1200" smtClean="0">
                <a:solidFill>
                  <a:schemeClr val="tx1"/>
                </a:solidFill>
                <a:effectLst/>
                <a:latin typeface="+mn-lt"/>
                <a:ea typeface="+mn-ea"/>
                <a:cs typeface="+mn-cs"/>
              </a:rPr>
              <a:t>us the apologetics is finished.</a:t>
            </a:r>
            <a:endParaRPr lang="en-AU" baseline="0" dirty="0" smtClean="0"/>
          </a:p>
        </p:txBody>
      </p:sp>
      <p:sp>
        <p:nvSpPr>
          <p:cNvPr id="4" name="Slide Number Placeholder 3"/>
          <p:cNvSpPr>
            <a:spLocks noGrp="1"/>
          </p:cNvSpPr>
          <p:nvPr>
            <p:ph type="sldNum" sz="quarter" idx="10"/>
          </p:nvPr>
        </p:nvSpPr>
        <p:spPr/>
        <p:txBody>
          <a:bodyPr/>
          <a:lstStyle/>
          <a:p>
            <a:fld id="{BE23D80A-0D25-4D7C-8775-EC3D2E24B7FE}" type="slidenum">
              <a:rPr lang="en-AU" smtClean="0"/>
              <a:t>17</a:t>
            </a:fld>
            <a:endParaRPr lang="en-AU"/>
          </a:p>
        </p:txBody>
      </p:sp>
    </p:spTree>
    <p:extLst>
      <p:ext uri="{BB962C8B-B14F-4D97-AF65-F5344CB8AC3E}">
        <p14:creationId xmlns:p14="http://schemas.microsoft.com/office/powerpoint/2010/main" val="3927721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Einstein's physics tells us that it is perfectly valid to choose an infinite incoming speed of light. As such there is no starlight travel time. Thus it follows that we are seeing the stars and galaxies </a:t>
            </a:r>
            <a:r>
              <a:rPr lang="en-AU" sz="1200" b="0" i="1" kern="1200" dirty="0" smtClean="0">
                <a:solidFill>
                  <a:schemeClr val="tx1"/>
                </a:solidFill>
                <a:effectLst/>
                <a:latin typeface="+mn-lt"/>
                <a:ea typeface="+mn-ea"/>
                <a:cs typeface="+mn-cs"/>
              </a:rPr>
              <a:t>now</a:t>
            </a:r>
            <a:r>
              <a:rPr lang="en-AU" sz="1200" b="0" i="0" kern="1200" dirty="0" smtClean="0">
                <a:solidFill>
                  <a:schemeClr val="tx1"/>
                </a:solidFill>
                <a:effectLst/>
                <a:latin typeface="+mn-lt"/>
                <a:ea typeface="+mn-ea"/>
                <a:cs typeface="+mn-cs"/>
              </a:rPr>
              <a:t> in real time. And there is no way to refute this. No experiment has ever been, or will ever be, devised to prove otherwise.</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There is one final question:</a:t>
            </a:r>
            <a:endParaRPr lang="en-AU" baseline="0" dirty="0" smtClean="0"/>
          </a:p>
        </p:txBody>
      </p:sp>
      <p:sp>
        <p:nvSpPr>
          <p:cNvPr id="4" name="Slide Number Placeholder 3"/>
          <p:cNvSpPr>
            <a:spLocks noGrp="1"/>
          </p:cNvSpPr>
          <p:nvPr>
            <p:ph type="sldNum" sz="quarter" idx="10"/>
          </p:nvPr>
        </p:nvSpPr>
        <p:spPr/>
        <p:txBody>
          <a:bodyPr/>
          <a:lstStyle/>
          <a:p>
            <a:fld id="{BE23D80A-0D25-4D7C-8775-EC3D2E24B7FE}" type="slidenum">
              <a:rPr lang="en-AU" smtClean="0"/>
              <a:t>18</a:t>
            </a:fld>
            <a:endParaRPr lang="en-AU"/>
          </a:p>
        </p:txBody>
      </p:sp>
    </p:spTree>
    <p:extLst>
      <p:ext uri="{BB962C8B-B14F-4D97-AF65-F5344CB8AC3E}">
        <p14:creationId xmlns:p14="http://schemas.microsoft.com/office/powerpoint/2010/main" val="1268786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What </a:t>
            </a:r>
            <a:r>
              <a:rPr lang="en-AU" baseline="0" dirty="0" smtClean="0"/>
              <a:t>is the language of the Bible?</a:t>
            </a:r>
          </a:p>
          <a:p>
            <a:pPr marL="0" marR="0" indent="0" algn="l" defTabSz="914400" rtl="0" eaLnBrk="1" fontAlgn="auto" latinLnBrk="0" hangingPunct="1">
              <a:lnSpc>
                <a:spcPct val="100000"/>
              </a:lnSpc>
              <a:spcBef>
                <a:spcPts val="0"/>
              </a:spcBef>
              <a:spcAft>
                <a:spcPts val="0"/>
              </a:spcAft>
              <a:buClrTx/>
              <a:buSzTx/>
              <a:buFontTx/>
              <a:buNone/>
              <a:tabLst/>
              <a:defRPr/>
            </a:pPr>
            <a:endParaRPr lang="en-AU"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Does the language of the Bible imply that there is no light travel time? If so, it follows that the incoming one-way speed of light is infinite and there is no travel time.</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The main issue here for biblical creationists is the creation of the stars on Day 4 of Creation Week. Reading Genesis 1:14-15</a:t>
            </a:r>
            <a:endParaRPr lang="en-AU" baseline="0" dirty="0" smtClean="0"/>
          </a:p>
        </p:txBody>
      </p:sp>
      <p:sp>
        <p:nvSpPr>
          <p:cNvPr id="4" name="Slide Number Placeholder 3"/>
          <p:cNvSpPr>
            <a:spLocks noGrp="1"/>
          </p:cNvSpPr>
          <p:nvPr>
            <p:ph type="sldNum" sz="quarter" idx="10"/>
          </p:nvPr>
        </p:nvSpPr>
        <p:spPr/>
        <p:txBody>
          <a:bodyPr/>
          <a:lstStyle/>
          <a:p>
            <a:fld id="{BE23D80A-0D25-4D7C-8775-EC3D2E24B7FE}" type="slidenum">
              <a:rPr lang="en-AU" smtClean="0"/>
              <a:t>19</a:t>
            </a:fld>
            <a:endParaRPr lang="en-AU"/>
          </a:p>
        </p:txBody>
      </p:sp>
    </p:spTree>
    <p:extLst>
      <p:ext uri="{BB962C8B-B14F-4D97-AF65-F5344CB8AC3E}">
        <p14:creationId xmlns:p14="http://schemas.microsoft.com/office/powerpoint/2010/main" val="1300336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When creating the sun. moon and the stars, God said, 'let there be' lights in the expanse of heavens. The important expression here is 'let there be' which is followed by 'it was so'. This language implies as soon as God spoke the lights (especially important here is the stars) were visible from Earth. The expression 'it was so' does not connote billions of years of travel time for the light to reach Earth, but rather it was instantaneous.</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This point is strongly made in Psalm 33:9</a:t>
            </a:r>
            <a:endParaRPr lang="en-US" b="0" dirty="0"/>
          </a:p>
        </p:txBody>
      </p:sp>
      <p:sp>
        <p:nvSpPr>
          <p:cNvPr id="4" name="Slide Number Placeholder 3"/>
          <p:cNvSpPr>
            <a:spLocks noGrp="1"/>
          </p:cNvSpPr>
          <p:nvPr>
            <p:ph type="sldNum" sz="quarter" idx="10"/>
          </p:nvPr>
        </p:nvSpPr>
        <p:spPr/>
        <p:txBody>
          <a:bodyPr/>
          <a:lstStyle/>
          <a:p>
            <a:fld id="{F93199CD-3E1B-4AE6-990F-76F925F5EA9F}" type="slidenum">
              <a:rPr lang="en-US" smtClean="0"/>
              <a:t>20</a:t>
            </a:fld>
            <a:endParaRPr lang="en-US"/>
          </a:p>
        </p:txBody>
      </p:sp>
    </p:spTree>
    <p:extLst>
      <p:ext uri="{BB962C8B-B14F-4D97-AF65-F5344CB8AC3E}">
        <p14:creationId xmlns:p14="http://schemas.microsoft.com/office/powerpoint/2010/main" val="3321290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As soon as God spoke 'it was done'. He commanded and 'it stood fast'. There is no delay. And all creation is viewed within an Earth-centric frame of reference.</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God created the whole creation in the present moment we call 'now'. Isaiah 48:7 makes this point.</a:t>
            </a:r>
            <a:endParaRPr lang="en-US" b="0" dirty="0"/>
          </a:p>
        </p:txBody>
      </p:sp>
      <p:sp>
        <p:nvSpPr>
          <p:cNvPr id="4" name="Slide Number Placeholder 3"/>
          <p:cNvSpPr>
            <a:spLocks noGrp="1"/>
          </p:cNvSpPr>
          <p:nvPr>
            <p:ph type="sldNum" sz="quarter" idx="10"/>
          </p:nvPr>
        </p:nvSpPr>
        <p:spPr/>
        <p:txBody>
          <a:bodyPr/>
          <a:lstStyle/>
          <a:p>
            <a:fld id="{F93199CD-3E1B-4AE6-990F-76F925F5EA9F}" type="slidenum">
              <a:rPr lang="en-US" smtClean="0"/>
              <a:t>21</a:t>
            </a:fld>
            <a:endParaRPr lang="en-US"/>
          </a:p>
        </p:txBody>
      </p:sp>
    </p:spTree>
    <p:extLst>
      <p:ext uri="{BB962C8B-B14F-4D97-AF65-F5344CB8AC3E}">
        <p14:creationId xmlns:p14="http://schemas.microsoft.com/office/powerpoint/2010/main" val="1462208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When God was creating He says He did not do it a long time ago but 'now'.</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Finally looking at 2 Peter 3:7</a:t>
            </a:r>
            <a:endParaRPr lang="en-US" b="0" dirty="0"/>
          </a:p>
        </p:txBody>
      </p:sp>
      <p:sp>
        <p:nvSpPr>
          <p:cNvPr id="4" name="Slide Number Placeholder 3"/>
          <p:cNvSpPr>
            <a:spLocks noGrp="1"/>
          </p:cNvSpPr>
          <p:nvPr>
            <p:ph type="sldNum" sz="quarter" idx="10"/>
          </p:nvPr>
        </p:nvSpPr>
        <p:spPr/>
        <p:txBody>
          <a:bodyPr/>
          <a:lstStyle/>
          <a:p>
            <a:fld id="{F93199CD-3E1B-4AE6-990F-76F925F5EA9F}" type="slidenum">
              <a:rPr lang="en-US" smtClean="0"/>
              <a:t>22</a:t>
            </a:fld>
            <a:endParaRPr lang="en-US"/>
          </a:p>
        </p:txBody>
      </p:sp>
    </p:spTree>
    <p:extLst>
      <p:ext uri="{BB962C8B-B14F-4D97-AF65-F5344CB8AC3E}">
        <p14:creationId xmlns:p14="http://schemas.microsoft.com/office/powerpoint/2010/main" val="1431629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tx1"/>
                </a:solidFill>
                <a:effectLst/>
                <a:latin typeface="+mn-lt"/>
                <a:ea typeface="+mn-ea"/>
                <a:cs typeface="+mn-cs"/>
              </a:rPr>
              <a:t>The subject here includes the heavens, which we see 'now'. It is not referring to the heavens as they were some million or billion years ago, due to the delayed light signal coming from those distant sources.</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b="0" dirty="0" smtClean="0"/>
              <a:t>In conclusion we can say that we do not look back into the past when we are viewing the heavens. We are seeing them as they are now. And it is worth reiterating that this view is perfectly consistent with Einstein's physics, moreover it is the view held by all those who observed the heavens before a few hundred years ago.</a:t>
            </a:r>
            <a:endParaRPr lang="en-US" b="0" dirty="0"/>
          </a:p>
        </p:txBody>
      </p:sp>
      <p:sp>
        <p:nvSpPr>
          <p:cNvPr id="4" name="Slide Number Placeholder 3"/>
          <p:cNvSpPr>
            <a:spLocks noGrp="1"/>
          </p:cNvSpPr>
          <p:nvPr>
            <p:ph type="sldNum" sz="quarter" idx="10"/>
          </p:nvPr>
        </p:nvSpPr>
        <p:spPr/>
        <p:txBody>
          <a:bodyPr/>
          <a:lstStyle/>
          <a:p>
            <a:fld id="{F93199CD-3E1B-4AE6-990F-76F925F5EA9F}" type="slidenum">
              <a:rPr lang="en-US" smtClean="0"/>
              <a:t>23</a:t>
            </a:fld>
            <a:endParaRPr lang="en-US"/>
          </a:p>
        </p:txBody>
      </p:sp>
    </p:spTree>
    <p:extLst>
      <p:ext uri="{BB962C8B-B14F-4D97-AF65-F5344CB8AC3E}">
        <p14:creationId xmlns:p14="http://schemas.microsoft.com/office/powerpoint/2010/main" val="1359613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1/5/2019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1/5/2019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1/5/2019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1/5/2019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1/5/2019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1/5/2019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1/5/2019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1/5/2019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1/5/2019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1/5/2019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1/5/2019</a:t>
            </a:fld>
            <a:endParaRPr/>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hnhartnettdotorg.files.wordpress.com/2013/12/690958main_p1237a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89" b="26814"/>
          <a:stretch/>
        </p:blipFill>
        <p:spPr bwMode="auto">
          <a:xfrm>
            <a:off x="0" y="0"/>
            <a:ext cx="12188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14440" y="6346489"/>
            <a:ext cx="2618341" cy="338554"/>
          </a:xfrm>
          <a:prstGeom prst="rect">
            <a:avLst/>
          </a:prstGeom>
          <a:noFill/>
        </p:spPr>
        <p:txBody>
          <a:bodyPr wrap="square" rtlCol="0">
            <a:spAutoFit/>
          </a:bodyPr>
          <a:lstStyle/>
          <a:p>
            <a:pPr algn="ctr"/>
            <a:r>
              <a:rPr lang="en-AU" sz="1600" dirty="0" smtClean="0">
                <a:latin typeface="Myriad Pro"/>
              </a:rPr>
              <a:t>XDF NASA </a:t>
            </a:r>
            <a:r>
              <a:rPr lang="en-AU" sz="1600" dirty="0">
                <a:latin typeface="Myriad Pro"/>
              </a:rPr>
              <a:t>HST</a:t>
            </a:r>
          </a:p>
        </p:txBody>
      </p:sp>
      <p:sp>
        <p:nvSpPr>
          <p:cNvPr id="3" name="Rectangle 2"/>
          <p:cNvSpPr/>
          <p:nvPr/>
        </p:nvSpPr>
        <p:spPr>
          <a:xfrm>
            <a:off x="1827212" y="1536174"/>
            <a:ext cx="8977828" cy="2554545"/>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Can we see into the past?</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046744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412" y="533400"/>
            <a:ext cx="11463338" cy="5173562"/>
          </a:xfrm>
          <a:prstGeom prst="rect">
            <a:avLst/>
          </a:prstGeom>
        </p:spPr>
      </p:pic>
      <p:sp>
        <p:nvSpPr>
          <p:cNvPr id="3" name="Rectangle 2"/>
          <p:cNvSpPr/>
          <p:nvPr/>
        </p:nvSpPr>
        <p:spPr>
          <a:xfrm>
            <a:off x="1903412" y="5867400"/>
            <a:ext cx="9220200" cy="461665"/>
          </a:xfrm>
          <a:prstGeom prst="rect">
            <a:avLst/>
          </a:prstGeom>
        </p:spPr>
        <p:txBody>
          <a:bodyPr wrap="square">
            <a:spAutoFit/>
          </a:bodyPr>
          <a:lstStyle/>
          <a:p>
            <a:r>
              <a:rPr lang="en-AU" sz="2400" b="1" dirty="0" smtClean="0"/>
              <a:t>Standard technique for measuring the two-way speed of light</a:t>
            </a:r>
            <a:endParaRPr lang="en-AU" sz="2400" b="1" dirty="0"/>
          </a:p>
        </p:txBody>
      </p:sp>
    </p:spTree>
    <p:extLst>
      <p:ext uri="{BB962C8B-B14F-4D97-AF65-F5344CB8AC3E}">
        <p14:creationId xmlns:p14="http://schemas.microsoft.com/office/powerpoint/2010/main" val="361175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812" y="1143000"/>
            <a:ext cx="11125200" cy="3785652"/>
          </a:xfrm>
          <a:prstGeom prst="rect">
            <a:avLst/>
          </a:prstGeom>
          <a:noFill/>
        </p:spPr>
        <p:txBody>
          <a:bodyPr wrap="square" lIns="91440" tIns="45720" rIns="91440" bIns="45720">
            <a:spAutoFit/>
          </a:bodyPr>
          <a:lstStyle/>
          <a:p>
            <a:pPr algn="ctr"/>
            <a:r>
              <a:rPr lang="en-AU" sz="8000" b="1" dirty="0">
                <a:ln w="0"/>
                <a:solidFill>
                  <a:srgbClr val="FFFF00"/>
                </a:solidFill>
                <a:effectLst>
                  <a:reflection blurRad="6350" stA="53000" endA="300" endPos="35500" dir="5400000" sy="-90000" algn="bl" rotWithShape="0"/>
                </a:effectLst>
              </a:rPr>
              <a:t>The one-way </a:t>
            </a:r>
            <a:r>
              <a:rPr lang="en-AU" sz="8000" b="1" dirty="0" smtClean="0">
                <a:ln w="0"/>
                <a:solidFill>
                  <a:srgbClr val="FFFF00"/>
                </a:solidFill>
                <a:effectLst>
                  <a:reflection blurRad="6350" stA="53000" endA="300" endPos="35500" dir="5400000" sy="-90000" algn="bl" rotWithShape="0"/>
                </a:effectLst>
              </a:rPr>
              <a:t>speed of light </a:t>
            </a:r>
            <a:r>
              <a:rPr lang="en-AU" sz="8000" b="1" dirty="0">
                <a:ln w="0"/>
                <a:solidFill>
                  <a:srgbClr val="FFFF00"/>
                </a:solidFill>
                <a:effectLst>
                  <a:reflection blurRad="6350" stA="53000" endA="300" endPos="35500" dir="5400000" sy="-90000" algn="bl" rotWithShape="0"/>
                </a:effectLst>
              </a:rPr>
              <a:t>has never been and cannot be measured</a:t>
            </a:r>
            <a:r>
              <a:rPr lang="en-AU" sz="8000" b="1" dirty="0" smtClean="0">
                <a:ln w="0"/>
                <a:solidFill>
                  <a:srgbClr val="FFFF00"/>
                </a:solidFill>
                <a:effectLst>
                  <a:reflection blurRad="6350" stA="53000" endA="300" endPos="35500" dir="5400000" sy="-90000" algn="bl" rotWithShape="0"/>
                </a:effectLst>
              </a:rPr>
              <a:t>!</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275515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012" y="609600"/>
            <a:ext cx="11125200" cy="5016758"/>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Geology:</a:t>
            </a:r>
          </a:p>
          <a:p>
            <a:pPr algn="ctr"/>
            <a:r>
              <a:rPr lang="en-US" sz="8000" b="1" dirty="0" smtClean="0">
                <a:ln w="0"/>
                <a:solidFill>
                  <a:srgbClr val="FFFF00"/>
                </a:solidFill>
                <a:effectLst>
                  <a:reflection blurRad="6350" stA="53000" endA="300" endPos="35500" dir="5400000" sy="-90000" algn="bl" rotWithShape="0"/>
                </a:effectLst>
              </a:rPr>
              <a:t>Evolution story needs the unobserved past and billions of years</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298967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11388" y="-533400"/>
            <a:ext cx="15009812" cy="7504907"/>
          </a:xfrm>
          <a:prstGeom prst="rect">
            <a:avLst/>
          </a:prstGeom>
        </p:spPr>
      </p:pic>
    </p:spTree>
    <p:extLst>
      <p:ext uri="{BB962C8B-B14F-4D97-AF65-F5344CB8AC3E}">
        <p14:creationId xmlns:p14="http://schemas.microsoft.com/office/powerpoint/2010/main" val="47626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012" y="457200"/>
            <a:ext cx="10972800" cy="5016758"/>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Biology:</a:t>
            </a:r>
          </a:p>
          <a:p>
            <a:pPr algn="ctr"/>
            <a:r>
              <a:rPr lang="en-US" sz="8000" b="1" dirty="0" smtClean="0">
                <a:ln w="0"/>
                <a:solidFill>
                  <a:srgbClr val="FFFF00"/>
                </a:solidFill>
                <a:effectLst>
                  <a:reflection blurRad="6350" stA="53000" endA="300" endPos="35500" dir="5400000" sy="-90000" algn="bl" rotWithShape="0"/>
                </a:effectLst>
              </a:rPr>
              <a:t>Evolution story needs the unobserved past and billions of years</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823747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11388" y="-533400"/>
            <a:ext cx="15009812" cy="7504907"/>
          </a:xfrm>
          <a:prstGeom prst="rect">
            <a:avLst/>
          </a:prstGeom>
        </p:spPr>
      </p:pic>
    </p:spTree>
    <p:extLst>
      <p:ext uri="{BB962C8B-B14F-4D97-AF65-F5344CB8AC3E}">
        <p14:creationId xmlns:p14="http://schemas.microsoft.com/office/powerpoint/2010/main" val="177692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012" y="609600"/>
            <a:ext cx="11125200" cy="5016758"/>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Cosmology:</a:t>
            </a:r>
          </a:p>
          <a:p>
            <a:pPr algn="ctr"/>
            <a:r>
              <a:rPr lang="en-US" sz="8000" b="1" dirty="0" smtClean="0">
                <a:ln w="0"/>
                <a:solidFill>
                  <a:srgbClr val="FFFF00"/>
                </a:solidFill>
                <a:effectLst>
                  <a:reflection blurRad="6350" stA="53000" endA="300" endPos="35500" dir="5400000" sy="-90000" algn="bl" rotWithShape="0"/>
                </a:effectLst>
              </a:rPr>
              <a:t>Evolution story needs the unobserved past and billions of years</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37526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11388" y="-533400"/>
            <a:ext cx="15009812" cy="7504907"/>
          </a:xfrm>
          <a:prstGeom prst="rect">
            <a:avLst/>
          </a:prstGeom>
        </p:spPr>
      </p:pic>
    </p:spTree>
    <p:extLst>
      <p:ext uri="{BB962C8B-B14F-4D97-AF65-F5344CB8AC3E}">
        <p14:creationId xmlns:p14="http://schemas.microsoft.com/office/powerpoint/2010/main" val="394235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hnhartnettdotorg.files.wordpress.com/2013/12/690958main_p1237a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89" b="26814"/>
          <a:stretch/>
        </p:blipFill>
        <p:spPr bwMode="auto">
          <a:xfrm>
            <a:off x="0" y="0"/>
            <a:ext cx="12188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14440" y="6346489"/>
            <a:ext cx="2618341" cy="338554"/>
          </a:xfrm>
          <a:prstGeom prst="rect">
            <a:avLst/>
          </a:prstGeom>
          <a:noFill/>
        </p:spPr>
        <p:txBody>
          <a:bodyPr wrap="square" rtlCol="0">
            <a:spAutoFit/>
          </a:bodyPr>
          <a:lstStyle/>
          <a:p>
            <a:pPr algn="ctr"/>
            <a:r>
              <a:rPr lang="en-AU" sz="1600" dirty="0" smtClean="0">
                <a:latin typeface="Myriad Pro"/>
              </a:rPr>
              <a:t>XDF NASA </a:t>
            </a:r>
            <a:r>
              <a:rPr lang="en-AU" sz="1600" dirty="0">
                <a:latin typeface="Myriad Pro"/>
              </a:rPr>
              <a:t>HST</a:t>
            </a:r>
          </a:p>
        </p:txBody>
      </p:sp>
      <p:sp>
        <p:nvSpPr>
          <p:cNvPr id="3" name="Rectangle 2"/>
          <p:cNvSpPr/>
          <p:nvPr/>
        </p:nvSpPr>
        <p:spPr>
          <a:xfrm>
            <a:off x="1827212" y="1536174"/>
            <a:ext cx="8977828" cy="2554545"/>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All we see is the present</a:t>
            </a:r>
            <a:endParaRPr lang="en-US" sz="8000" b="1" cap="none" spc="0" dirty="0">
              <a:ln w="0"/>
              <a:solidFill>
                <a:srgbClr val="FFFF00"/>
              </a:solidFill>
              <a:effectLst>
                <a:reflection blurRad="6350" stA="53000" endA="300" endPos="35500" dir="5400000" sy="-90000" algn="bl" rotWithShape="0"/>
              </a:effectLst>
            </a:endParaRPr>
          </a:p>
        </p:txBody>
      </p:sp>
      <p:sp>
        <p:nvSpPr>
          <p:cNvPr id="5" name="Rectangle 4"/>
          <p:cNvSpPr/>
          <p:nvPr/>
        </p:nvSpPr>
        <p:spPr>
          <a:xfrm>
            <a:off x="1827212" y="4648200"/>
            <a:ext cx="8977828" cy="1323439"/>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Now</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131477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hnhartnettdotorg.files.wordpress.com/2013/12/690958main_p1237a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89" b="26814"/>
          <a:stretch/>
        </p:blipFill>
        <p:spPr bwMode="auto">
          <a:xfrm>
            <a:off x="0" y="0"/>
            <a:ext cx="12188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14440" y="6346489"/>
            <a:ext cx="2618341" cy="338554"/>
          </a:xfrm>
          <a:prstGeom prst="rect">
            <a:avLst/>
          </a:prstGeom>
          <a:noFill/>
        </p:spPr>
        <p:txBody>
          <a:bodyPr wrap="square" rtlCol="0">
            <a:spAutoFit/>
          </a:bodyPr>
          <a:lstStyle/>
          <a:p>
            <a:pPr algn="ctr"/>
            <a:r>
              <a:rPr lang="en-AU" sz="1600" dirty="0" smtClean="0">
                <a:latin typeface="Myriad Pro"/>
              </a:rPr>
              <a:t>XDF NASA </a:t>
            </a:r>
            <a:r>
              <a:rPr lang="en-AU" sz="1600" dirty="0">
                <a:latin typeface="Myriad Pro"/>
              </a:rPr>
              <a:t>HST</a:t>
            </a:r>
          </a:p>
        </p:txBody>
      </p:sp>
      <p:sp>
        <p:nvSpPr>
          <p:cNvPr id="3" name="Rectangle 2"/>
          <p:cNvSpPr/>
          <p:nvPr/>
        </p:nvSpPr>
        <p:spPr>
          <a:xfrm>
            <a:off x="569912" y="838200"/>
            <a:ext cx="11049000" cy="3785652"/>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Galaxies:</a:t>
            </a:r>
          </a:p>
          <a:p>
            <a:pPr algn="ctr"/>
            <a:r>
              <a:rPr lang="en-US" sz="8000" b="1" dirty="0" smtClean="0">
                <a:ln w="0"/>
                <a:solidFill>
                  <a:srgbClr val="FFFF00"/>
                </a:solidFill>
                <a:effectLst>
                  <a:reflection blurRad="6350" stA="53000" endA="300" endPos="35500" dir="5400000" sy="-90000" algn="bl" rotWithShape="0"/>
                </a:effectLst>
              </a:rPr>
              <a:t>Doesn’t light take billions of years?</a:t>
            </a:r>
            <a:endParaRPr lang="en-US" sz="8000" b="1" cap="none" spc="0" dirty="0">
              <a:ln w="0"/>
              <a:solidFill>
                <a:srgbClr val="FFFF00"/>
              </a:solidFill>
              <a:effectLst>
                <a:reflection blurRad="6350" stA="53000" endA="300" endPos="35500" dir="5400000" sy="-90000" algn="bl" rotWithShape="0"/>
              </a:effectLst>
            </a:endParaRPr>
          </a:p>
        </p:txBody>
      </p:sp>
      <p:sp>
        <p:nvSpPr>
          <p:cNvPr id="6" name="Rectangle 5"/>
          <p:cNvSpPr/>
          <p:nvPr/>
        </p:nvSpPr>
        <p:spPr>
          <a:xfrm>
            <a:off x="455612" y="4850093"/>
            <a:ext cx="11277600" cy="1323439"/>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How can you know that?</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63113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hnhartnettdotorg.files.wordpress.com/2013/12/690958main_p1237a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89" b="26814"/>
          <a:stretch/>
        </p:blipFill>
        <p:spPr bwMode="auto">
          <a:xfrm>
            <a:off x="0" y="0"/>
            <a:ext cx="12188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14440" y="6346489"/>
            <a:ext cx="2618341" cy="338554"/>
          </a:xfrm>
          <a:prstGeom prst="rect">
            <a:avLst/>
          </a:prstGeom>
          <a:noFill/>
        </p:spPr>
        <p:txBody>
          <a:bodyPr wrap="square" rtlCol="0">
            <a:spAutoFit/>
          </a:bodyPr>
          <a:lstStyle/>
          <a:p>
            <a:pPr algn="ctr"/>
            <a:r>
              <a:rPr lang="en-AU" sz="1600" dirty="0" smtClean="0">
                <a:latin typeface="Myriad Pro"/>
              </a:rPr>
              <a:t>XDF NASA </a:t>
            </a:r>
            <a:r>
              <a:rPr lang="en-AU" sz="1600" dirty="0">
                <a:latin typeface="Myriad Pro"/>
              </a:rPr>
              <a:t>HST</a:t>
            </a:r>
          </a:p>
        </p:txBody>
      </p:sp>
      <p:sp>
        <p:nvSpPr>
          <p:cNvPr id="3" name="Rectangle 2"/>
          <p:cNvSpPr/>
          <p:nvPr/>
        </p:nvSpPr>
        <p:spPr>
          <a:xfrm>
            <a:off x="646112" y="745441"/>
            <a:ext cx="10896600" cy="3785652"/>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Galaxies:</a:t>
            </a:r>
          </a:p>
          <a:p>
            <a:pPr algn="ctr"/>
            <a:r>
              <a:rPr lang="en-US" sz="8000" b="1" dirty="0" smtClean="0">
                <a:ln w="0"/>
                <a:solidFill>
                  <a:srgbClr val="FFFF00"/>
                </a:solidFill>
                <a:effectLst>
                  <a:reflection blurRad="6350" stA="53000" endA="300" endPos="35500" dir="5400000" sy="-90000" algn="bl" rotWithShape="0"/>
                </a:effectLst>
              </a:rPr>
              <a:t>Millions and billions of light-years distant</a:t>
            </a:r>
            <a:endParaRPr lang="en-US" sz="8000" b="1" cap="none" spc="0" dirty="0">
              <a:ln w="0"/>
              <a:solidFill>
                <a:srgbClr val="FFFF00"/>
              </a:solidFill>
              <a:effectLst>
                <a:reflection blurRad="6350" stA="53000" endA="300" endPos="35500" dir="5400000" sy="-90000" algn="bl" rotWithShape="0"/>
              </a:effectLst>
            </a:endParaRPr>
          </a:p>
        </p:txBody>
      </p:sp>
      <p:sp>
        <p:nvSpPr>
          <p:cNvPr id="5" name="Rectangle 4"/>
          <p:cNvSpPr/>
          <p:nvPr/>
        </p:nvSpPr>
        <p:spPr>
          <a:xfrm>
            <a:off x="455612" y="4850093"/>
            <a:ext cx="11277600" cy="1323439"/>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LY is a distance not time</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27955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hnhartnettdotorg.files.wordpress.com/2013/12/690958main_p1237a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89" b="26814"/>
          <a:stretch/>
        </p:blipFill>
        <p:spPr bwMode="auto">
          <a:xfrm>
            <a:off x="0" y="0"/>
            <a:ext cx="12188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14440" y="6346489"/>
            <a:ext cx="2618341" cy="338554"/>
          </a:xfrm>
          <a:prstGeom prst="rect">
            <a:avLst/>
          </a:prstGeom>
          <a:noFill/>
        </p:spPr>
        <p:txBody>
          <a:bodyPr wrap="square" rtlCol="0">
            <a:spAutoFit/>
          </a:bodyPr>
          <a:lstStyle/>
          <a:p>
            <a:pPr algn="ctr"/>
            <a:r>
              <a:rPr lang="en-AU" sz="1600" dirty="0" smtClean="0">
                <a:latin typeface="Myriad Pro"/>
              </a:rPr>
              <a:t>XDF NASA </a:t>
            </a:r>
            <a:r>
              <a:rPr lang="en-AU" sz="1600" dirty="0">
                <a:latin typeface="Myriad Pro"/>
              </a:rPr>
              <a:t>HST</a:t>
            </a:r>
          </a:p>
        </p:txBody>
      </p:sp>
      <p:sp>
        <p:nvSpPr>
          <p:cNvPr id="3" name="Rectangle 2"/>
          <p:cNvSpPr/>
          <p:nvPr/>
        </p:nvSpPr>
        <p:spPr>
          <a:xfrm>
            <a:off x="569912" y="838200"/>
            <a:ext cx="11049000" cy="3785652"/>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Galaxies:</a:t>
            </a:r>
          </a:p>
          <a:p>
            <a:pPr algn="ctr"/>
            <a:r>
              <a:rPr lang="en-US" sz="8000" b="1" dirty="0">
                <a:ln w="0"/>
                <a:solidFill>
                  <a:srgbClr val="FFFF00"/>
                </a:solidFill>
                <a:effectLst>
                  <a:reflection blurRad="6350" stA="53000" endA="300" endPos="35500" dir="5400000" sy="-90000" algn="bl" rotWithShape="0"/>
                </a:effectLst>
              </a:rPr>
              <a:t>O</a:t>
            </a:r>
            <a:r>
              <a:rPr lang="en-US" sz="8000" b="1" dirty="0" smtClean="0">
                <a:ln w="0"/>
                <a:solidFill>
                  <a:srgbClr val="FFFF00"/>
                </a:solidFill>
                <a:effectLst>
                  <a:reflection blurRad="6350" stA="53000" endA="300" endPos="35500" dir="5400000" sy="-90000" algn="bl" rotWithShape="0"/>
                </a:effectLst>
              </a:rPr>
              <a:t>ne-way incoming speed of light?</a:t>
            </a:r>
            <a:endParaRPr lang="en-US" sz="8000" b="1" cap="none" spc="0" dirty="0">
              <a:ln w="0"/>
              <a:solidFill>
                <a:srgbClr val="FFFF00"/>
              </a:solidFill>
              <a:effectLst>
                <a:reflection blurRad="6350" stA="53000" endA="300" endPos="35500" dir="5400000" sy="-90000" algn="bl" rotWithShape="0"/>
              </a:effectLst>
            </a:endParaRPr>
          </a:p>
        </p:txBody>
      </p:sp>
      <p:sp>
        <p:nvSpPr>
          <p:cNvPr id="5" name="Rectangle 4"/>
          <p:cNvSpPr/>
          <p:nvPr/>
        </p:nvSpPr>
        <p:spPr>
          <a:xfrm>
            <a:off x="455612" y="4850093"/>
            <a:ext cx="11277600" cy="1323439"/>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Cannot be measured</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01837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hnhartnettdotorg.files.wordpress.com/2013/12/690958main_p1237a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89" b="26814"/>
          <a:stretch/>
        </p:blipFill>
        <p:spPr bwMode="auto">
          <a:xfrm>
            <a:off x="0" y="0"/>
            <a:ext cx="12188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14440" y="6346489"/>
            <a:ext cx="2618341" cy="338554"/>
          </a:xfrm>
          <a:prstGeom prst="rect">
            <a:avLst/>
          </a:prstGeom>
          <a:noFill/>
        </p:spPr>
        <p:txBody>
          <a:bodyPr wrap="square" rtlCol="0">
            <a:spAutoFit/>
          </a:bodyPr>
          <a:lstStyle/>
          <a:p>
            <a:pPr algn="ctr"/>
            <a:r>
              <a:rPr lang="en-AU" sz="1600" dirty="0" smtClean="0">
                <a:latin typeface="Myriad Pro"/>
              </a:rPr>
              <a:t>XDF NASA </a:t>
            </a:r>
            <a:r>
              <a:rPr lang="en-AU" sz="1600" dirty="0">
                <a:latin typeface="Myriad Pro"/>
              </a:rPr>
              <a:t>HST</a:t>
            </a:r>
          </a:p>
        </p:txBody>
      </p:sp>
      <p:sp>
        <p:nvSpPr>
          <p:cNvPr id="3" name="Rectangle 2"/>
          <p:cNvSpPr/>
          <p:nvPr/>
        </p:nvSpPr>
        <p:spPr>
          <a:xfrm>
            <a:off x="569912" y="838200"/>
            <a:ext cx="11049000" cy="3785652"/>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Galaxies:</a:t>
            </a:r>
          </a:p>
          <a:p>
            <a:pPr algn="ctr"/>
            <a:r>
              <a:rPr lang="en-US" sz="8000" b="1" dirty="0" smtClean="0">
                <a:ln w="0"/>
                <a:solidFill>
                  <a:srgbClr val="FFFF00"/>
                </a:solidFill>
                <a:effectLst>
                  <a:reflection blurRad="6350" stA="53000" endA="300" endPos="35500" dir="5400000" sy="-90000" algn="bl" rotWithShape="0"/>
                </a:effectLst>
              </a:rPr>
              <a:t>Don’t know incoming speed of light</a:t>
            </a:r>
            <a:endParaRPr lang="en-US" sz="8000" b="1" cap="none" spc="0" dirty="0">
              <a:ln w="0"/>
              <a:solidFill>
                <a:srgbClr val="FFFF00"/>
              </a:solidFill>
              <a:effectLst>
                <a:reflection blurRad="6350" stA="53000" endA="300" endPos="35500" dir="5400000" sy="-90000" algn="bl" rotWithShape="0"/>
              </a:effectLst>
            </a:endParaRPr>
          </a:p>
        </p:txBody>
      </p:sp>
      <p:sp>
        <p:nvSpPr>
          <p:cNvPr id="5" name="Rectangle 4"/>
          <p:cNvSpPr/>
          <p:nvPr/>
        </p:nvSpPr>
        <p:spPr>
          <a:xfrm>
            <a:off x="455612" y="4850093"/>
            <a:ext cx="11277600" cy="1323439"/>
          </a:xfrm>
          <a:prstGeom prst="rect">
            <a:avLst/>
          </a:prstGeom>
          <a:noFill/>
        </p:spPr>
        <p:txBody>
          <a:bodyPr wrap="square" lIns="91440" tIns="45720" rIns="91440" bIns="45720">
            <a:spAutoFit/>
          </a:bodyPr>
          <a:lstStyle/>
          <a:p>
            <a:pPr algn="ctr"/>
            <a:r>
              <a:rPr lang="en-US" sz="8000" b="1" cap="none" spc="0" dirty="0" smtClean="0">
                <a:ln w="0"/>
                <a:solidFill>
                  <a:srgbClr val="FFFF00"/>
                </a:solidFill>
                <a:effectLst>
                  <a:reflection blurRad="6350" stA="53000" endA="300" endPos="35500" dir="5400000" sy="-90000" algn="bl" rotWithShape="0"/>
                </a:effectLst>
              </a:rPr>
              <a:t>Cannot know travel time</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56901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8012" y="609600"/>
            <a:ext cx="11125200" cy="5016758"/>
          </a:xfrm>
          <a:prstGeom prst="rect">
            <a:avLst/>
          </a:prstGeom>
          <a:noFill/>
        </p:spPr>
        <p:txBody>
          <a:bodyPr wrap="square" lIns="91440" tIns="45720" rIns="91440" bIns="45720">
            <a:spAutoFit/>
          </a:bodyPr>
          <a:lstStyle/>
          <a:p>
            <a:pPr algn="ctr"/>
            <a:r>
              <a:rPr lang="en-US" sz="8000" b="1" dirty="0">
                <a:ln w="0"/>
                <a:solidFill>
                  <a:srgbClr val="FFFF00"/>
                </a:solidFill>
                <a:effectLst>
                  <a:reflection blurRad="6350" stA="53000" endA="300" endPos="35500" dir="5400000" sy="-90000" algn="bl" rotWithShape="0"/>
                </a:effectLst>
              </a:rPr>
              <a:t>Einstein’s physics:</a:t>
            </a:r>
          </a:p>
          <a:p>
            <a:pPr algn="ctr"/>
            <a:r>
              <a:rPr lang="en-US" sz="8000" b="1" dirty="0">
                <a:ln w="0"/>
                <a:solidFill>
                  <a:srgbClr val="FFFF00"/>
                </a:solidFill>
                <a:effectLst>
                  <a:reflection blurRad="6350" stA="53000" endA="300" endPos="35500" dir="5400000" sy="-90000" algn="bl" rotWithShape="0"/>
                </a:effectLst>
              </a:rPr>
              <a:t>To know travel time must assume the incoming speed of light</a:t>
            </a:r>
          </a:p>
        </p:txBody>
      </p:sp>
    </p:spTree>
    <p:extLst>
      <p:ext uri="{BB962C8B-B14F-4D97-AF65-F5344CB8AC3E}">
        <p14:creationId xmlns:p14="http://schemas.microsoft.com/office/powerpoint/2010/main" val="254157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8012" y="609600"/>
            <a:ext cx="11125200" cy="3785652"/>
          </a:xfrm>
          <a:prstGeom prst="rect">
            <a:avLst/>
          </a:prstGeom>
          <a:noFill/>
        </p:spPr>
        <p:txBody>
          <a:bodyPr wrap="square" lIns="91440" tIns="45720" rIns="91440" bIns="45720">
            <a:spAutoFit/>
          </a:bodyPr>
          <a:lstStyle/>
          <a:p>
            <a:pPr algn="ctr"/>
            <a:r>
              <a:rPr lang="en-US" sz="8000" b="1" dirty="0">
                <a:ln w="0"/>
                <a:solidFill>
                  <a:srgbClr val="FFFF00"/>
                </a:solidFill>
                <a:effectLst>
                  <a:reflection blurRad="6350" stA="53000" endA="300" endPos="35500" dir="5400000" sy="-90000" algn="bl" rotWithShape="0"/>
                </a:effectLst>
              </a:rPr>
              <a:t>Einstein’s physics:</a:t>
            </a:r>
          </a:p>
          <a:p>
            <a:pPr algn="ctr"/>
            <a:r>
              <a:rPr lang="en-US" sz="8000" b="1" dirty="0">
                <a:ln w="0"/>
                <a:solidFill>
                  <a:srgbClr val="FFFF00"/>
                </a:solidFill>
                <a:effectLst>
                  <a:reflection blurRad="6350" stA="53000" endA="300" endPos="35500" dir="5400000" sy="-90000" algn="bl" rotWithShape="0"/>
                </a:effectLst>
              </a:rPr>
              <a:t>Free to choose any value between ½c and infinity</a:t>
            </a:r>
          </a:p>
        </p:txBody>
      </p:sp>
    </p:spTree>
    <p:extLst>
      <p:ext uri="{BB962C8B-B14F-4D97-AF65-F5344CB8AC3E}">
        <p14:creationId xmlns:p14="http://schemas.microsoft.com/office/powerpoint/2010/main" val="257738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8012" y="609600"/>
            <a:ext cx="11125200" cy="3108543"/>
          </a:xfrm>
          <a:prstGeom prst="rect">
            <a:avLst/>
          </a:prstGeom>
          <a:noFill/>
        </p:spPr>
        <p:txBody>
          <a:bodyPr wrap="square" lIns="91440" tIns="45720" rIns="91440" bIns="45720">
            <a:spAutoFit/>
          </a:bodyPr>
          <a:lstStyle/>
          <a:p>
            <a:pPr algn="ctr"/>
            <a:r>
              <a:rPr lang="en-US" sz="8000" b="1" dirty="0">
                <a:ln w="0"/>
                <a:solidFill>
                  <a:srgbClr val="FFFF00"/>
                </a:solidFill>
                <a:effectLst>
                  <a:reflection blurRad="6350" stA="53000" endA="300" endPos="35500" dir="5400000" sy="-90000" algn="bl" rotWithShape="0"/>
                </a:effectLst>
              </a:rPr>
              <a:t>Apologetics:</a:t>
            </a:r>
          </a:p>
          <a:p>
            <a:pPr algn="ctr"/>
            <a:r>
              <a:rPr lang="en-US" sz="8000" b="1" dirty="0">
                <a:ln w="0"/>
                <a:solidFill>
                  <a:srgbClr val="FFFF00"/>
                </a:solidFill>
                <a:effectLst>
                  <a:reflection blurRad="6350" stA="53000" endA="300" endPos="35500" dir="5400000" sy="-90000" algn="bl" rotWithShape="0"/>
                </a:effectLst>
              </a:rPr>
              <a:t>It is </a:t>
            </a:r>
            <a:r>
              <a:rPr lang="en-US" sz="8000" b="1" dirty="0" smtClean="0">
                <a:ln w="0"/>
                <a:solidFill>
                  <a:srgbClr val="FFFF00"/>
                </a:solidFill>
                <a:effectLst>
                  <a:reflection blurRad="6350" stA="53000" endA="300" endPos="35500" dir="5400000" sy="-90000" algn="bl" rotWithShape="0"/>
                </a:effectLst>
              </a:rPr>
              <a:t>finished</a:t>
            </a:r>
          </a:p>
          <a:p>
            <a:pPr algn="ctr"/>
            <a:endParaRPr lang="en-US" sz="3600" b="1"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96331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8012" y="609600"/>
            <a:ext cx="11125200" cy="5570756"/>
          </a:xfrm>
          <a:prstGeom prst="rect">
            <a:avLst/>
          </a:prstGeom>
          <a:noFill/>
        </p:spPr>
        <p:txBody>
          <a:bodyPr wrap="square" lIns="91440" tIns="45720" rIns="91440" bIns="45720">
            <a:spAutoFit/>
          </a:bodyPr>
          <a:lstStyle/>
          <a:p>
            <a:pPr algn="ctr"/>
            <a:r>
              <a:rPr lang="en-US" sz="8000" b="1" dirty="0">
                <a:ln w="0"/>
                <a:solidFill>
                  <a:srgbClr val="FFFF00"/>
                </a:solidFill>
                <a:effectLst>
                  <a:reflection blurRad="6350" stA="53000" endA="300" endPos="35500" dir="5400000" sy="-90000" algn="bl" rotWithShape="0"/>
                </a:effectLst>
              </a:rPr>
              <a:t>Apologetics:</a:t>
            </a:r>
          </a:p>
          <a:p>
            <a:pPr algn="ctr"/>
            <a:r>
              <a:rPr lang="en-US" sz="8000" b="1" dirty="0">
                <a:ln w="0"/>
                <a:solidFill>
                  <a:srgbClr val="FFFF00"/>
                </a:solidFill>
                <a:effectLst>
                  <a:reflection blurRad="6350" stA="53000" endA="300" endPos="35500" dir="5400000" sy="-90000" algn="bl" rotWithShape="0"/>
                </a:effectLst>
              </a:rPr>
              <a:t>It </a:t>
            </a:r>
            <a:r>
              <a:rPr lang="en-US" sz="8000" b="1">
                <a:ln w="0"/>
                <a:solidFill>
                  <a:srgbClr val="FFFF00"/>
                </a:solidFill>
                <a:effectLst>
                  <a:reflection blurRad="6350" stA="53000" endA="300" endPos="35500" dir="5400000" sy="-90000" algn="bl" rotWithShape="0"/>
                </a:effectLst>
              </a:rPr>
              <a:t>is </a:t>
            </a:r>
            <a:r>
              <a:rPr lang="en-US" sz="8000" b="1" smtClean="0">
                <a:ln w="0"/>
                <a:solidFill>
                  <a:srgbClr val="FFFF00"/>
                </a:solidFill>
                <a:effectLst>
                  <a:reflection blurRad="6350" stA="53000" endA="300" endPos="35500" dir="5400000" sy="-90000" algn="bl" rotWithShape="0"/>
                </a:effectLst>
              </a:rPr>
              <a:t>finished</a:t>
            </a:r>
          </a:p>
          <a:p>
            <a:pPr algn="ctr"/>
            <a:endParaRPr lang="en-US" sz="3600" b="1">
              <a:ln w="0"/>
              <a:solidFill>
                <a:srgbClr val="FFFF00"/>
              </a:solidFill>
              <a:effectLst>
                <a:reflection blurRad="6350" stA="53000" endA="300" endPos="35500" dir="5400000" sy="-90000" algn="bl" rotWithShape="0"/>
              </a:effectLst>
            </a:endParaRPr>
          </a:p>
          <a:p>
            <a:pPr algn="ctr"/>
            <a:r>
              <a:rPr lang="en-US" sz="8000" b="1" smtClean="0">
                <a:ln w="0"/>
                <a:solidFill>
                  <a:srgbClr val="FFFF00"/>
                </a:solidFill>
                <a:effectLst>
                  <a:reflection blurRad="6350" stA="53000" endA="300" endPos="35500" dir="5400000" sy="-90000" algn="bl" rotWithShape="0"/>
                </a:effectLst>
              </a:rPr>
              <a:t>With infinite speed the travel time is zero</a:t>
            </a:r>
            <a:endParaRPr lang="en-US" sz="8000" b="1" dirty="0">
              <a:ln w="0"/>
              <a:solidFill>
                <a:srgbClr val="FFFF00"/>
              </a:solidFill>
              <a:effectLst>
                <a:reflection blurRad="6350" stA="53000" endA="300" endPos="35500" dir="5400000" sy="-90000" algn="bl" rotWithShape="0"/>
              </a:effectLs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3"/>
            <a:ext cx="12188825" cy="6856214"/>
          </a:xfrm>
          <a:prstGeom prst="rect">
            <a:avLst/>
          </a:prstGeom>
        </p:spPr>
      </p:pic>
    </p:spTree>
    <p:extLst>
      <p:ext uri="{BB962C8B-B14F-4D97-AF65-F5344CB8AC3E}">
        <p14:creationId xmlns:p14="http://schemas.microsoft.com/office/powerpoint/2010/main" val="320928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8012" y="609600"/>
            <a:ext cx="11125200" cy="3785652"/>
          </a:xfrm>
          <a:prstGeom prst="rect">
            <a:avLst/>
          </a:prstGeom>
          <a:noFill/>
        </p:spPr>
        <p:txBody>
          <a:bodyPr wrap="square" lIns="91440" tIns="45720" rIns="91440" bIns="45720">
            <a:spAutoFit/>
          </a:bodyPr>
          <a:lstStyle/>
          <a:p>
            <a:pPr algn="ctr"/>
            <a:r>
              <a:rPr lang="en-US" sz="8000" b="1" dirty="0">
                <a:ln w="0"/>
                <a:solidFill>
                  <a:srgbClr val="FFFF00"/>
                </a:solidFill>
                <a:effectLst>
                  <a:reflection blurRad="6350" stA="53000" endA="300" endPos="35500" dir="5400000" sy="-90000" algn="bl" rotWithShape="0"/>
                </a:effectLst>
              </a:rPr>
              <a:t>F</a:t>
            </a:r>
            <a:r>
              <a:rPr lang="en-US" sz="8000" b="1" dirty="0" smtClean="0">
                <a:ln w="0"/>
                <a:solidFill>
                  <a:srgbClr val="FFFF00"/>
                </a:solidFill>
                <a:effectLst>
                  <a:reflection blurRad="6350" stA="53000" endA="300" endPos="35500" dir="5400000" sy="-90000" algn="bl" rotWithShape="0"/>
                </a:effectLst>
              </a:rPr>
              <a:t>inal question</a:t>
            </a:r>
            <a:r>
              <a:rPr lang="en-US" sz="8000" b="1" cap="none" spc="0" dirty="0" smtClean="0">
                <a:ln w="0"/>
                <a:solidFill>
                  <a:srgbClr val="FFFF00"/>
                </a:solidFill>
                <a:effectLst>
                  <a:reflection blurRad="6350" stA="53000" endA="300" endPos="35500" dir="5400000" sy="-90000" algn="bl" rotWithShape="0"/>
                </a:effectLst>
              </a:rPr>
              <a:t>:</a:t>
            </a:r>
          </a:p>
          <a:p>
            <a:pPr algn="ctr"/>
            <a:r>
              <a:rPr lang="en-US" sz="8000" b="1" dirty="0" smtClean="0">
                <a:ln w="0"/>
                <a:solidFill>
                  <a:srgbClr val="FFFF00"/>
                </a:solidFill>
                <a:effectLst>
                  <a:reflection blurRad="6350" stA="53000" endA="300" endPos="35500" dir="5400000" sy="-90000" algn="bl" rotWithShape="0"/>
                </a:effectLst>
              </a:rPr>
              <a:t>What is the language of the Bible?</a:t>
            </a:r>
            <a:endParaRPr lang="en-US" sz="8000" b="1" cap="none" spc="0" dirty="0">
              <a:ln w="0"/>
              <a:solidFill>
                <a:srgbClr val="FFFF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41131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89012" y="609600"/>
            <a:ext cx="1483481" cy="6109567"/>
          </a:xfrm>
          <a:prstGeom prst="rect">
            <a:avLst/>
          </a:prstGeom>
        </p:spPr>
      </p:pic>
      <p:sp>
        <p:nvSpPr>
          <p:cNvPr id="3" name="Rectangle 2"/>
          <p:cNvSpPr/>
          <p:nvPr/>
        </p:nvSpPr>
        <p:spPr>
          <a:xfrm>
            <a:off x="2817812" y="2362200"/>
            <a:ext cx="8915400" cy="3785652"/>
          </a:xfrm>
          <a:prstGeom prst="rect">
            <a:avLst/>
          </a:prstGeom>
        </p:spPr>
        <p:txBody>
          <a:bodyPr wrap="square">
            <a:spAutoFit/>
          </a:bodyPr>
          <a:lstStyle/>
          <a:p>
            <a:r>
              <a:rPr lang="en-AU" sz="4000" b="1" dirty="0">
                <a:sym typeface="Verlag Book" charset="0"/>
              </a:rPr>
              <a:t>And God said, </a:t>
            </a:r>
            <a:r>
              <a:rPr lang="en-AU" sz="4000" b="1" dirty="0">
                <a:solidFill>
                  <a:srgbClr val="FFFF00"/>
                </a:solidFill>
                <a:sym typeface="Verlag Book" charset="0"/>
              </a:rPr>
              <a:t>Let there be </a:t>
            </a:r>
            <a:r>
              <a:rPr lang="en-AU" sz="4000" b="1" dirty="0" smtClean="0">
                <a:sym typeface="Verlag Book" charset="0"/>
              </a:rPr>
              <a:t>lights [sun, moon and stars] in the [expanse] of the heaven </a:t>
            </a:r>
            <a:r>
              <a:rPr lang="en-AU" sz="4000" b="1" dirty="0">
                <a:sym typeface="Verlag Book" charset="0"/>
              </a:rPr>
              <a:t>to divide the day from the night; </a:t>
            </a:r>
            <a:r>
              <a:rPr lang="en-AU" sz="4000" b="1" dirty="0" smtClean="0">
                <a:sym typeface="Verlag Book" charset="0"/>
              </a:rPr>
              <a:t>[</a:t>
            </a:r>
            <a:r>
              <a:rPr lang="en-AU" sz="4000" b="1" dirty="0" err="1" smtClean="0">
                <a:sym typeface="Verlag Book" charset="0"/>
              </a:rPr>
              <a:t>etc</a:t>
            </a:r>
            <a:r>
              <a:rPr lang="en-AU" sz="4000" b="1" dirty="0" smtClean="0">
                <a:sym typeface="Verlag Book" charset="0"/>
              </a:rPr>
              <a:t>]… : </a:t>
            </a:r>
            <a:r>
              <a:rPr lang="en-AU" sz="4000" b="1" dirty="0">
                <a:sym typeface="Verlag Book" charset="0"/>
              </a:rPr>
              <a:t>and </a:t>
            </a:r>
            <a:r>
              <a:rPr lang="en-AU" sz="4000" b="1" dirty="0">
                <a:solidFill>
                  <a:srgbClr val="FFFF00"/>
                </a:solidFill>
                <a:sym typeface="Verlag Book" charset="0"/>
              </a:rPr>
              <a:t>let them be </a:t>
            </a:r>
            <a:r>
              <a:rPr lang="en-AU" sz="4000" b="1" dirty="0">
                <a:sym typeface="Verlag Book" charset="0"/>
              </a:rPr>
              <a:t>for </a:t>
            </a:r>
            <a:r>
              <a:rPr lang="en-AU" sz="4000" b="1" dirty="0" smtClean="0">
                <a:sym typeface="Verlag Book" charset="0"/>
              </a:rPr>
              <a:t>lights in the [expanse] … to </a:t>
            </a:r>
            <a:r>
              <a:rPr lang="en-AU" sz="4000" b="1" dirty="0">
                <a:sym typeface="Verlag Book" charset="0"/>
              </a:rPr>
              <a:t>give light upon the earth: and </a:t>
            </a:r>
            <a:r>
              <a:rPr lang="en-AU" sz="4000" b="1" dirty="0">
                <a:solidFill>
                  <a:srgbClr val="FFFF00"/>
                </a:solidFill>
                <a:sym typeface="Verlag Book" charset="0"/>
              </a:rPr>
              <a:t>it was so</a:t>
            </a:r>
            <a:r>
              <a:rPr lang="en-AU" sz="4000" b="1" dirty="0">
                <a:sym typeface="Verlag Book" charset="0"/>
              </a:rPr>
              <a:t>.</a:t>
            </a:r>
            <a:endParaRPr lang="en-US" sz="4000" b="1" dirty="0"/>
          </a:p>
        </p:txBody>
      </p:sp>
      <p:sp>
        <p:nvSpPr>
          <p:cNvPr id="4" name="Rectangle 3"/>
          <p:cNvSpPr/>
          <p:nvPr/>
        </p:nvSpPr>
        <p:spPr>
          <a:xfrm>
            <a:off x="2732503" y="1524000"/>
            <a:ext cx="3666709" cy="523220"/>
          </a:xfrm>
          <a:prstGeom prst="rect">
            <a:avLst/>
          </a:prstGeom>
        </p:spPr>
        <p:txBody>
          <a:bodyPr wrap="none">
            <a:spAutoFit/>
          </a:bodyPr>
          <a:lstStyle/>
          <a:p>
            <a:pPr marL="52904" algn="ctr" defTabSz="1218895">
              <a:lnSpc>
                <a:spcPct val="70000"/>
              </a:lnSpc>
              <a:buClr>
                <a:srgbClr val="FFFFFF"/>
              </a:buClr>
              <a:defRPr/>
            </a:pPr>
            <a:r>
              <a:rPr lang="en-AU" sz="4000" b="1" dirty="0" smtClean="0">
                <a:sym typeface="Verlag Black" charset="0"/>
              </a:rPr>
              <a:t>Genesis 1:14-15</a:t>
            </a:r>
            <a:endParaRPr lang="en-US" sz="4000" b="1" dirty="0">
              <a:sym typeface="Verlag Book" charset="0"/>
            </a:endParaRPr>
          </a:p>
        </p:txBody>
      </p:sp>
      <p:sp>
        <p:nvSpPr>
          <p:cNvPr id="6" name="Title 5"/>
          <p:cNvSpPr>
            <a:spLocks noGrp="1"/>
          </p:cNvSpPr>
          <p:nvPr>
            <p:ph type="title"/>
          </p:nvPr>
        </p:nvSpPr>
        <p:spPr/>
        <p:txBody>
          <a:bodyPr/>
          <a:lstStyle/>
          <a:p>
            <a:endParaRPr lang="en-AU" dirty="0"/>
          </a:p>
        </p:txBody>
      </p:sp>
    </p:spTree>
    <p:extLst>
      <p:ext uri="{BB962C8B-B14F-4D97-AF65-F5344CB8AC3E}">
        <p14:creationId xmlns:p14="http://schemas.microsoft.com/office/powerpoint/2010/main" val="15852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89012" y="609600"/>
            <a:ext cx="1483481" cy="6109567"/>
          </a:xfrm>
          <a:prstGeom prst="rect">
            <a:avLst/>
          </a:prstGeom>
        </p:spPr>
      </p:pic>
      <p:sp>
        <p:nvSpPr>
          <p:cNvPr id="3" name="Rectangle 2"/>
          <p:cNvSpPr/>
          <p:nvPr/>
        </p:nvSpPr>
        <p:spPr>
          <a:xfrm>
            <a:off x="3122612" y="3124200"/>
            <a:ext cx="7924800" cy="1323439"/>
          </a:xfrm>
          <a:prstGeom prst="rect">
            <a:avLst/>
          </a:prstGeom>
        </p:spPr>
        <p:txBody>
          <a:bodyPr wrap="square">
            <a:spAutoFit/>
          </a:bodyPr>
          <a:lstStyle/>
          <a:p>
            <a:r>
              <a:rPr lang="en-AU" sz="4000" b="1" dirty="0" smtClean="0">
                <a:sym typeface="Verlag Book" charset="0"/>
              </a:rPr>
              <a:t>…</a:t>
            </a:r>
            <a:r>
              <a:rPr lang="en-AU" sz="4000" b="1" dirty="0"/>
              <a:t>For </a:t>
            </a:r>
            <a:r>
              <a:rPr lang="en-AU" sz="4000" b="1" dirty="0" smtClean="0"/>
              <a:t>He spoke</a:t>
            </a:r>
            <a:r>
              <a:rPr lang="en-AU" sz="4000" b="1" dirty="0"/>
              <a:t>, and </a:t>
            </a:r>
            <a:r>
              <a:rPr lang="en-AU" sz="4000" b="1" dirty="0">
                <a:solidFill>
                  <a:srgbClr val="FFFF00"/>
                </a:solidFill>
              </a:rPr>
              <a:t>it was done</a:t>
            </a:r>
            <a:r>
              <a:rPr lang="en-AU" sz="4000" b="1" dirty="0"/>
              <a:t>;</a:t>
            </a:r>
          </a:p>
          <a:p>
            <a:r>
              <a:rPr lang="en-AU" sz="4000" b="1" dirty="0" smtClean="0"/>
              <a:t>He </a:t>
            </a:r>
            <a:r>
              <a:rPr lang="en-AU" sz="4000" b="1" dirty="0"/>
              <a:t>commanded, and </a:t>
            </a:r>
            <a:r>
              <a:rPr lang="en-AU" sz="4000" b="1" dirty="0">
                <a:solidFill>
                  <a:srgbClr val="FFFF00"/>
                </a:solidFill>
              </a:rPr>
              <a:t>it stood fast</a:t>
            </a:r>
            <a:r>
              <a:rPr lang="en-AU" sz="4000" b="1" dirty="0" smtClean="0"/>
              <a:t>.</a:t>
            </a:r>
            <a:endParaRPr lang="en-US" sz="4000" b="1" dirty="0"/>
          </a:p>
        </p:txBody>
      </p:sp>
      <p:sp>
        <p:nvSpPr>
          <p:cNvPr id="4" name="Rectangle 3"/>
          <p:cNvSpPr/>
          <p:nvPr/>
        </p:nvSpPr>
        <p:spPr>
          <a:xfrm>
            <a:off x="3046412" y="2286000"/>
            <a:ext cx="2634376" cy="523220"/>
          </a:xfrm>
          <a:prstGeom prst="rect">
            <a:avLst/>
          </a:prstGeom>
        </p:spPr>
        <p:txBody>
          <a:bodyPr wrap="none">
            <a:spAutoFit/>
          </a:bodyPr>
          <a:lstStyle/>
          <a:p>
            <a:pPr marL="52904" algn="ctr" defTabSz="1218895">
              <a:lnSpc>
                <a:spcPct val="70000"/>
              </a:lnSpc>
              <a:buClr>
                <a:srgbClr val="FFFFFF"/>
              </a:buClr>
              <a:defRPr/>
            </a:pPr>
            <a:r>
              <a:rPr lang="en-AU" sz="4000" b="1" dirty="0" smtClean="0">
                <a:sym typeface="Verlag Black" charset="0"/>
              </a:rPr>
              <a:t>Psalm 33:9</a:t>
            </a:r>
            <a:endParaRPr lang="en-US" sz="4000" b="1" dirty="0">
              <a:sym typeface="Verlag Book" charset="0"/>
            </a:endParaRPr>
          </a:p>
        </p:txBody>
      </p:sp>
      <p:sp>
        <p:nvSpPr>
          <p:cNvPr id="6" name="Title 5"/>
          <p:cNvSpPr>
            <a:spLocks noGrp="1"/>
          </p:cNvSpPr>
          <p:nvPr>
            <p:ph type="title"/>
          </p:nvPr>
        </p:nvSpPr>
        <p:spPr/>
        <p:txBody>
          <a:bodyPr/>
          <a:lstStyle/>
          <a:p>
            <a:endParaRPr lang="en-AU"/>
          </a:p>
        </p:txBody>
      </p:sp>
    </p:spTree>
    <p:extLst>
      <p:ext uri="{BB962C8B-B14F-4D97-AF65-F5344CB8AC3E}">
        <p14:creationId xmlns:p14="http://schemas.microsoft.com/office/powerpoint/2010/main" val="98831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89012" y="609600"/>
            <a:ext cx="1483481" cy="6109567"/>
          </a:xfrm>
          <a:prstGeom prst="rect">
            <a:avLst/>
          </a:prstGeom>
        </p:spPr>
      </p:pic>
      <p:sp>
        <p:nvSpPr>
          <p:cNvPr id="3" name="Rectangle 2"/>
          <p:cNvSpPr/>
          <p:nvPr/>
        </p:nvSpPr>
        <p:spPr>
          <a:xfrm>
            <a:off x="3122612" y="2286000"/>
            <a:ext cx="7924800" cy="3170099"/>
          </a:xfrm>
          <a:prstGeom prst="rect">
            <a:avLst/>
          </a:prstGeom>
        </p:spPr>
        <p:txBody>
          <a:bodyPr wrap="square">
            <a:spAutoFit/>
          </a:bodyPr>
          <a:lstStyle/>
          <a:p>
            <a:r>
              <a:rPr lang="en-AU" sz="4000" b="1" dirty="0" smtClean="0">
                <a:sym typeface="Verlag Book" charset="0"/>
              </a:rPr>
              <a:t>They are created </a:t>
            </a:r>
            <a:r>
              <a:rPr lang="en-AU" sz="4000" b="1" dirty="0" smtClean="0">
                <a:solidFill>
                  <a:srgbClr val="FFFF00"/>
                </a:solidFill>
                <a:sym typeface="Verlag Book" charset="0"/>
              </a:rPr>
              <a:t>now</a:t>
            </a:r>
            <a:r>
              <a:rPr lang="en-AU" sz="4000" b="1" dirty="0" smtClean="0">
                <a:sym typeface="Verlag Book" charset="0"/>
              </a:rPr>
              <a:t>, and not from the beginning [not long ago]; even before the day when you heard them not; lest you should say, ‘Behold, I knew them.’</a:t>
            </a:r>
            <a:endParaRPr lang="en-US" sz="4000" b="1" dirty="0"/>
          </a:p>
        </p:txBody>
      </p:sp>
      <p:sp>
        <p:nvSpPr>
          <p:cNvPr id="4" name="Rectangle 3"/>
          <p:cNvSpPr/>
          <p:nvPr/>
        </p:nvSpPr>
        <p:spPr>
          <a:xfrm>
            <a:off x="3005894" y="1477140"/>
            <a:ext cx="2603918" cy="550920"/>
          </a:xfrm>
          <a:prstGeom prst="rect">
            <a:avLst/>
          </a:prstGeom>
        </p:spPr>
        <p:txBody>
          <a:bodyPr wrap="none">
            <a:spAutoFit/>
          </a:bodyPr>
          <a:lstStyle/>
          <a:p>
            <a:pPr marL="52904" algn="ctr" defTabSz="1218895">
              <a:lnSpc>
                <a:spcPct val="70000"/>
              </a:lnSpc>
              <a:buClr>
                <a:srgbClr val="FFFFFF"/>
              </a:buClr>
              <a:defRPr/>
            </a:pPr>
            <a:r>
              <a:rPr lang="en-AU" sz="4000" b="1" dirty="0" smtClean="0">
                <a:sym typeface="Verlag Black" charset="0"/>
              </a:rPr>
              <a:t>Isaiah 48:7</a:t>
            </a:r>
            <a:endParaRPr lang="en-US" sz="4000" b="1" dirty="0">
              <a:sym typeface="Verlag Book" charset="0"/>
            </a:endParaRPr>
          </a:p>
        </p:txBody>
      </p:sp>
      <p:sp>
        <p:nvSpPr>
          <p:cNvPr id="6" name="Title 5"/>
          <p:cNvSpPr>
            <a:spLocks noGrp="1"/>
          </p:cNvSpPr>
          <p:nvPr>
            <p:ph type="title"/>
          </p:nvPr>
        </p:nvSpPr>
        <p:spPr/>
        <p:txBody>
          <a:bodyPr/>
          <a:lstStyle/>
          <a:p>
            <a:endParaRPr lang="en-AU"/>
          </a:p>
        </p:txBody>
      </p:sp>
    </p:spTree>
    <p:extLst>
      <p:ext uri="{BB962C8B-B14F-4D97-AF65-F5344CB8AC3E}">
        <p14:creationId xmlns:p14="http://schemas.microsoft.com/office/powerpoint/2010/main" val="19758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89012" y="609600"/>
            <a:ext cx="1483481" cy="6109567"/>
          </a:xfrm>
          <a:prstGeom prst="rect">
            <a:avLst/>
          </a:prstGeom>
        </p:spPr>
      </p:pic>
      <p:sp>
        <p:nvSpPr>
          <p:cNvPr id="3" name="Rectangle 2"/>
          <p:cNvSpPr/>
          <p:nvPr/>
        </p:nvSpPr>
        <p:spPr>
          <a:xfrm>
            <a:off x="3005894" y="2438400"/>
            <a:ext cx="7924800" cy="3170099"/>
          </a:xfrm>
          <a:prstGeom prst="rect">
            <a:avLst/>
          </a:prstGeom>
        </p:spPr>
        <p:txBody>
          <a:bodyPr wrap="square">
            <a:spAutoFit/>
          </a:bodyPr>
          <a:lstStyle/>
          <a:p>
            <a:r>
              <a:rPr lang="en-AU" sz="4000" b="1" dirty="0">
                <a:sym typeface="Verlag Book" charset="0"/>
              </a:rPr>
              <a:t>But the heavens and the earth, which are </a:t>
            </a:r>
            <a:r>
              <a:rPr lang="en-AU" sz="4000" b="1" dirty="0">
                <a:solidFill>
                  <a:srgbClr val="FFFF00"/>
                </a:solidFill>
                <a:sym typeface="Verlag Book" charset="0"/>
              </a:rPr>
              <a:t>now</a:t>
            </a:r>
            <a:r>
              <a:rPr lang="en-AU" sz="4000" b="1" dirty="0">
                <a:sym typeface="Verlag Book" charset="0"/>
              </a:rPr>
              <a:t>, by the same word are kept in store, reserved unto fire against the day of judgment and perdition of ungodly men.</a:t>
            </a:r>
            <a:endParaRPr lang="en-US" sz="4000" b="1" dirty="0"/>
          </a:p>
        </p:txBody>
      </p:sp>
      <p:sp>
        <p:nvSpPr>
          <p:cNvPr id="4" name="Rectangle 3"/>
          <p:cNvSpPr/>
          <p:nvPr/>
        </p:nvSpPr>
        <p:spPr>
          <a:xfrm>
            <a:off x="2929694" y="1600200"/>
            <a:ext cx="2541273" cy="550920"/>
          </a:xfrm>
          <a:prstGeom prst="rect">
            <a:avLst/>
          </a:prstGeom>
        </p:spPr>
        <p:txBody>
          <a:bodyPr wrap="none">
            <a:spAutoFit/>
          </a:bodyPr>
          <a:lstStyle/>
          <a:p>
            <a:pPr marL="52904" algn="ctr" defTabSz="1218895">
              <a:lnSpc>
                <a:spcPct val="70000"/>
              </a:lnSpc>
              <a:buClr>
                <a:srgbClr val="FFFFFF"/>
              </a:buClr>
              <a:defRPr/>
            </a:pPr>
            <a:r>
              <a:rPr lang="en-AU" sz="4000" b="1" dirty="0" smtClean="0">
                <a:sym typeface="Verlag Black" charset="0"/>
              </a:rPr>
              <a:t>2 Peter 3:7</a:t>
            </a:r>
            <a:endParaRPr lang="en-US" sz="4000" b="1" dirty="0">
              <a:sym typeface="Verlag Book" charset="0"/>
            </a:endParaRPr>
          </a:p>
        </p:txBody>
      </p:sp>
      <p:sp>
        <p:nvSpPr>
          <p:cNvPr id="6" name="Title 5"/>
          <p:cNvSpPr>
            <a:spLocks noGrp="1"/>
          </p:cNvSpPr>
          <p:nvPr>
            <p:ph type="title"/>
          </p:nvPr>
        </p:nvSpPr>
        <p:spPr/>
        <p:txBody>
          <a:bodyPr/>
          <a:lstStyle/>
          <a:p>
            <a:endParaRPr lang="en-AU"/>
          </a:p>
        </p:txBody>
      </p:sp>
    </p:spTree>
    <p:extLst>
      <p:ext uri="{BB962C8B-B14F-4D97-AF65-F5344CB8AC3E}">
        <p14:creationId xmlns:p14="http://schemas.microsoft.com/office/powerpoint/2010/main" val="350093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aturn.jpg"/>
          <p:cNvPicPr>
            <a:picLocks noChangeAspect="1"/>
          </p:cNvPicPr>
          <p:nvPr/>
        </p:nvPicPr>
        <p:blipFill>
          <a:blip r:embed="rId2" cstate="print"/>
          <a:srcRect/>
          <a:stretch>
            <a:fillRect/>
          </a:stretch>
        </p:blipFill>
        <p:spPr bwMode="auto">
          <a:xfrm>
            <a:off x="6460501" y="915055"/>
            <a:ext cx="4312643" cy="5027890"/>
          </a:xfrm>
          <a:prstGeom prst="rect">
            <a:avLst/>
          </a:prstGeom>
          <a:noFill/>
          <a:ln w="9525">
            <a:noFill/>
            <a:miter lim="800000"/>
            <a:headEnd/>
            <a:tailEnd/>
          </a:ln>
        </p:spPr>
      </p:pic>
      <p:sp>
        <p:nvSpPr>
          <p:cNvPr id="3" name="AutoShape 1"/>
          <p:cNvSpPr>
            <a:spLocks/>
          </p:cNvSpPr>
          <p:nvPr/>
        </p:nvSpPr>
        <p:spPr bwMode="auto">
          <a:xfrm>
            <a:off x="2436812" y="1770770"/>
            <a:ext cx="8973302" cy="413700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52904" defTabSz="1218895">
              <a:lnSpc>
                <a:spcPts val="4132"/>
              </a:lnSpc>
              <a:buClr>
                <a:srgbClr val="FFFFFF"/>
              </a:buClr>
            </a:pPr>
            <a:r>
              <a:rPr lang="en-US" sz="7200" b="1" dirty="0" smtClean="0">
                <a:solidFill>
                  <a:prstClr val="white"/>
                </a:solidFill>
                <a:effectLst>
                  <a:outerShdw blurRad="38100" dist="38100" dir="2700000" algn="tl">
                    <a:srgbClr val="000000">
                      <a:alpha val="43137"/>
                    </a:srgbClr>
                  </a:outerShdw>
                </a:effectLst>
                <a:latin typeface="Myriad Pro" pitchFamily="34" charset="0"/>
                <a:sym typeface="Verlag Book" charset="0"/>
              </a:rPr>
              <a:t>creation</a:t>
            </a:r>
            <a:r>
              <a:rPr lang="en-US" sz="7200" b="1" dirty="0" smtClean="0">
                <a:solidFill>
                  <a:prstClr val="white"/>
                </a:solidFill>
                <a:effectLst>
                  <a:outerShdw blurRad="38100" dist="38100" dir="2700000" algn="tl">
                    <a:srgbClr val="000000">
                      <a:alpha val="43137"/>
                    </a:srgbClr>
                  </a:outerShdw>
                </a:effectLst>
                <a:latin typeface="Myriad Pro" pitchFamily="34" charset="0"/>
                <a:sym typeface="Verlag Book" charset="0"/>
              </a:rPr>
              <a:t>.com</a:t>
            </a:r>
            <a:endParaRPr lang="en-US" sz="7200" b="1" dirty="0" smtClean="0">
              <a:solidFill>
                <a:prstClr val="white"/>
              </a:solidFill>
              <a:effectLst>
                <a:outerShdw blurRad="38100" dist="38100" dir="2700000" algn="tl">
                  <a:srgbClr val="000000">
                    <a:alpha val="43137"/>
                  </a:srgbClr>
                </a:outerShdw>
              </a:effectLst>
              <a:latin typeface="Myriad Pro" pitchFamily="34" charset="0"/>
              <a:sym typeface="Verlag Book" charset="0"/>
            </a:endParaRPr>
          </a:p>
        </p:txBody>
      </p:sp>
    </p:spTree>
    <p:extLst>
      <p:ext uri="{BB962C8B-B14F-4D97-AF65-F5344CB8AC3E}">
        <p14:creationId xmlns:p14="http://schemas.microsoft.com/office/powerpoint/2010/main" val="3914950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aturn.jpg"/>
          <p:cNvPicPr>
            <a:picLocks noChangeAspect="1"/>
          </p:cNvPicPr>
          <p:nvPr/>
        </p:nvPicPr>
        <p:blipFill>
          <a:blip r:embed="rId2" cstate="print"/>
          <a:srcRect/>
          <a:stretch>
            <a:fillRect/>
          </a:stretch>
        </p:blipFill>
        <p:spPr bwMode="auto">
          <a:xfrm>
            <a:off x="6460501" y="915055"/>
            <a:ext cx="4312643" cy="5027890"/>
          </a:xfrm>
          <a:prstGeom prst="rect">
            <a:avLst/>
          </a:prstGeom>
          <a:noFill/>
          <a:ln w="9525">
            <a:noFill/>
            <a:miter lim="800000"/>
            <a:headEnd/>
            <a:tailEnd/>
          </a:ln>
        </p:spPr>
      </p:pic>
      <p:sp>
        <p:nvSpPr>
          <p:cNvPr id="3" name="AutoShape 1"/>
          <p:cNvSpPr>
            <a:spLocks/>
          </p:cNvSpPr>
          <p:nvPr/>
        </p:nvSpPr>
        <p:spPr bwMode="auto">
          <a:xfrm>
            <a:off x="854910" y="1360497"/>
            <a:ext cx="8973302" cy="413700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0" tIns="0" rIns="0" bIns="0" anchor="ctr"/>
          <a:lstStyle/>
          <a:p>
            <a:pPr marL="52904" defTabSz="1218895">
              <a:lnSpc>
                <a:spcPts val="4132"/>
              </a:lnSpc>
              <a:buClr>
                <a:srgbClr val="FFFFFF"/>
              </a:buClr>
            </a:pPr>
            <a:r>
              <a:rPr lang="en-US" sz="5865" b="1" dirty="0" smtClean="0">
                <a:solidFill>
                  <a:prstClr val="white"/>
                </a:solidFill>
                <a:effectLst>
                  <a:outerShdw blurRad="38100" dist="38100" dir="2700000" algn="tl">
                    <a:srgbClr val="000000">
                      <a:alpha val="43137"/>
                    </a:srgbClr>
                  </a:outerShdw>
                </a:effectLst>
                <a:latin typeface="Myriad Pro" pitchFamily="34" charset="0"/>
                <a:sym typeface="Verlag Book" charset="0"/>
              </a:rPr>
              <a:t>BibleScienceForum.com</a:t>
            </a:r>
          </a:p>
        </p:txBody>
      </p:sp>
    </p:spTree>
    <p:extLst>
      <p:ext uri="{BB962C8B-B14F-4D97-AF65-F5344CB8AC3E}">
        <p14:creationId xmlns:p14="http://schemas.microsoft.com/office/powerpoint/2010/main" val="25905066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0</TotalTime>
  <Words>2045</Words>
  <Application>Microsoft Office PowerPoint</Application>
  <PresentationFormat>Custom</PresentationFormat>
  <Paragraphs>142</Paragraphs>
  <Slides>25</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Corbel</vt:lpstr>
      <vt:lpstr>Myriad Pro</vt:lpstr>
      <vt:lpstr>Verlag Black</vt:lpstr>
      <vt:lpstr>Verlag Book</vt:lpstr>
      <vt:lpstr>Digital Blue Tunnel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2016-07-21T23:45:08Z</dcterms:created>
  <dcterms:modified xsi:type="dcterms:W3CDTF">2019-01-05T02:08:40Z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ies>
</file>