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3" r:id="rId3"/>
    <p:sldId id="258" r:id="rId4"/>
    <p:sldId id="276" r:id="rId5"/>
    <p:sldId id="273" r:id="rId6"/>
    <p:sldId id="274" r:id="rId7"/>
    <p:sldId id="271" r:id="rId8"/>
    <p:sldId id="267" r:id="rId9"/>
    <p:sldId id="281" r:id="rId10"/>
    <p:sldId id="275" r:id="rId11"/>
    <p:sldId id="277" r:id="rId12"/>
    <p:sldId id="278" r:id="rId13"/>
    <p:sldId id="279" r:id="rId14"/>
    <p:sldId id="272" r:id="rId15"/>
    <p:sldId id="259" r:id="rId16"/>
    <p:sldId id="260" r:id="rId17"/>
    <p:sldId id="261" r:id="rId18"/>
    <p:sldId id="264" r:id="rId19"/>
    <p:sldId id="262" r:id="rId20"/>
    <p:sldId id="285" r:id="rId21"/>
    <p:sldId id="286" r:id="rId22"/>
    <p:sldId id="265" r:id="rId23"/>
    <p:sldId id="266" r:id="rId24"/>
    <p:sldId id="268" r:id="rId25"/>
    <p:sldId id="269" r:id="rId26"/>
    <p:sldId id="282" r:id="rId27"/>
    <p:sldId id="283" r:id="rId28"/>
    <p:sldId id="270" r:id="rId29"/>
    <p:sldId id="284" r:id="rId30"/>
    <p:sldId id="316"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96" d="100"/>
          <a:sy n="96" d="100"/>
        </p:scale>
        <p:origin x="216" y="72"/>
      </p:cViewPr>
      <p:guideLst/>
    </p:cSldViewPr>
  </p:slideViewPr>
  <p:notesTextViewPr>
    <p:cViewPr>
      <p:scale>
        <a:sx n="3" d="2"/>
        <a:sy n="3" d="2"/>
      </p:scale>
      <p:origin x="0" y="0"/>
    </p:cViewPr>
  </p:notesTextViewPr>
  <p:sorterViewPr>
    <p:cViewPr>
      <p:scale>
        <a:sx n="81" d="100"/>
        <a:sy n="81" d="100"/>
      </p:scale>
      <p:origin x="0" y="-60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5/25/2025</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5/25/2025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5/25/2025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5/25/2025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5/25/2025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5/25/2025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5/25/2025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5/25/2025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5/25/2025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5/25/2025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5/25/2025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5/25/2025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5/25/2025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5/25/2025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5/25/2025</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5/25/2025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5/25/2025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5/25/2025</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hyperlink" Target="https://biblescienceforum.co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7.jpg"/><Relationship Id="rId4" Type="http://schemas.openxmlformats.org/officeDocument/2006/relationships/image" Target="../media/image46.jpg"/></Relationships>
</file>

<file path=ppt/slides/_rels/slide3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hyperlink" Target="https://biblescienceforum.com/" TargetMode="External"/></Relationships>
</file>

<file path=ppt/slides/_rels/slide5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Part 1: Earth’s Magnetic Shield by Design</a:t>
            </a:r>
            <a:endParaRPr lang="en-AU" dirty="0"/>
          </a:p>
        </p:txBody>
      </p:sp>
      <p:sp>
        <p:nvSpPr>
          <p:cNvPr id="3" name="Subtitle 2"/>
          <p:cNvSpPr>
            <a:spLocks noGrp="1"/>
          </p:cNvSpPr>
          <p:nvPr>
            <p:ph type="subTitle" idx="1"/>
          </p:nvPr>
        </p:nvSpPr>
        <p:spPr/>
        <p:txBody>
          <a:bodyPr/>
          <a:lstStyle/>
          <a:p>
            <a:r>
              <a:rPr lang="en-AU" dirty="0" smtClean="0"/>
              <a:t>Dr John Gideon </a:t>
            </a:r>
            <a:r>
              <a:rPr lang="en-AU" dirty="0" err="1" smtClean="0"/>
              <a:t>hartnett</a:t>
            </a:r>
            <a:endParaRPr lang="en-AU" dirty="0"/>
          </a:p>
        </p:txBody>
      </p:sp>
    </p:spTree>
    <p:extLst>
      <p:ext uri="{BB962C8B-B14F-4D97-AF65-F5344CB8AC3E}">
        <p14:creationId xmlns:p14="http://schemas.microsoft.com/office/powerpoint/2010/main" val="3987523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Magnetosphere = Shield</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8530" y="2161117"/>
            <a:ext cx="6595269" cy="4396846"/>
          </a:xfrm>
        </p:spPr>
      </p:pic>
      <p:sp>
        <p:nvSpPr>
          <p:cNvPr id="5" name="TextBox 4"/>
          <p:cNvSpPr txBox="1"/>
          <p:nvPr/>
        </p:nvSpPr>
        <p:spPr>
          <a:xfrm>
            <a:off x="7758113" y="2714625"/>
            <a:ext cx="3314700" cy="2031325"/>
          </a:xfrm>
          <a:prstGeom prst="rect">
            <a:avLst/>
          </a:prstGeom>
          <a:noFill/>
        </p:spPr>
        <p:txBody>
          <a:bodyPr wrap="square" rtlCol="0">
            <a:spAutoFit/>
          </a:bodyPr>
          <a:lstStyle/>
          <a:p>
            <a:r>
              <a:rPr lang="en-AU" dirty="0" smtClean="0"/>
              <a:t>Protons and electrons from the Sun</a:t>
            </a:r>
          </a:p>
          <a:p>
            <a:endParaRPr lang="en-AU" dirty="0"/>
          </a:p>
          <a:p>
            <a:r>
              <a:rPr lang="en-AU" dirty="0" smtClean="0"/>
              <a:t>Corpuscular Mass Ejections (CME) = plasma</a:t>
            </a:r>
          </a:p>
          <a:p>
            <a:endParaRPr lang="en-AU" dirty="0"/>
          </a:p>
          <a:p>
            <a:r>
              <a:rPr lang="en-AU" dirty="0" smtClean="0"/>
              <a:t>Cosmic radiation </a:t>
            </a:r>
            <a:endParaRPr lang="en-AU" dirty="0"/>
          </a:p>
        </p:txBody>
      </p:sp>
      <p:sp>
        <p:nvSpPr>
          <p:cNvPr id="3" name="Rectangle 2"/>
          <p:cNvSpPr/>
          <p:nvPr/>
        </p:nvSpPr>
        <p:spPr>
          <a:xfrm>
            <a:off x="6319899" y="6557963"/>
            <a:ext cx="1438214" cy="261610"/>
          </a:xfrm>
          <a:prstGeom prst="rect">
            <a:avLst/>
          </a:prstGeom>
        </p:spPr>
        <p:txBody>
          <a:bodyPr wrap="none">
            <a:spAutoFit/>
          </a:bodyPr>
          <a:lstStyle/>
          <a:p>
            <a:r>
              <a:rPr lang="en-AU" sz="1100" dirty="0"/>
              <a:t>Source: Earth.com</a:t>
            </a:r>
          </a:p>
        </p:txBody>
      </p:sp>
    </p:spTree>
    <p:extLst>
      <p:ext uri="{BB962C8B-B14F-4D97-AF65-F5344CB8AC3E}">
        <p14:creationId xmlns:p14="http://schemas.microsoft.com/office/powerpoint/2010/main" val="30840095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Giant Magnetic Dipole</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6781" y="2679150"/>
            <a:ext cx="3416300" cy="34163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2632" y="2973876"/>
            <a:ext cx="7045031" cy="2826847"/>
          </a:xfrm>
          <a:prstGeom prst="rect">
            <a:avLst/>
          </a:prstGeom>
        </p:spPr>
      </p:pic>
      <p:sp>
        <p:nvSpPr>
          <p:cNvPr id="6" name="TextBox 5"/>
          <p:cNvSpPr txBox="1"/>
          <p:nvPr/>
        </p:nvSpPr>
        <p:spPr>
          <a:xfrm>
            <a:off x="6810704" y="6011367"/>
            <a:ext cx="4487917" cy="369332"/>
          </a:xfrm>
          <a:prstGeom prst="rect">
            <a:avLst/>
          </a:prstGeom>
          <a:noFill/>
        </p:spPr>
        <p:txBody>
          <a:bodyPr wrap="square" rtlCol="0">
            <a:spAutoFit/>
          </a:bodyPr>
          <a:lstStyle/>
          <a:p>
            <a:r>
              <a:rPr lang="en-AU" dirty="0" smtClean="0"/>
              <a:t>Geomagnetic Poles</a:t>
            </a:r>
            <a:endParaRPr lang="en-AU" dirty="0"/>
          </a:p>
        </p:txBody>
      </p:sp>
      <p:sp>
        <p:nvSpPr>
          <p:cNvPr id="7" name="TextBox 6"/>
          <p:cNvSpPr txBox="1"/>
          <p:nvPr/>
        </p:nvSpPr>
        <p:spPr>
          <a:xfrm>
            <a:off x="1282262" y="6196033"/>
            <a:ext cx="4393324" cy="369332"/>
          </a:xfrm>
          <a:prstGeom prst="rect">
            <a:avLst/>
          </a:prstGeom>
          <a:noFill/>
        </p:spPr>
        <p:txBody>
          <a:bodyPr wrap="square" rtlCol="0">
            <a:spAutoFit/>
          </a:bodyPr>
          <a:lstStyle/>
          <a:p>
            <a:r>
              <a:rPr lang="en-AU" dirty="0" smtClean="0"/>
              <a:t>73% of energy in the Dipole</a:t>
            </a:r>
            <a:endParaRPr lang="en-AU" dirty="0"/>
          </a:p>
        </p:txBody>
      </p:sp>
      <p:sp>
        <p:nvSpPr>
          <p:cNvPr id="3" name="TextBox 2"/>
          <p:cNvSpPr txBox="1"/>
          <p:nvPr/>
        </p:nvSpPr>
        <p:spPr>
          <a:xfrm>
            <a:off x="5101121" y="6434560"/>
            <a:ext cx="2284048" cy="261610"/>
          </a:xfrm>
          <a:prstGeom prst="rect">
            <a:avLst/>
          </a:prstGeom>
          <a:noFill/>
        </p:spPr>
        <p:txBody>
          <a:bodyPr wrap="square" rtlCol="0">
            <a:spAutoFit/>
          </a:bodyPr>
          <a:lstStyle/>
          <a:p>
            <a:r>
              <a:rPr lang="en-AU" sz="1100" dirty="0" smtClean="0"/>
              <a:t>Source: Wikipedia</a:t>
            </a:r>
            <a:endParaRPr lang="en-AU" sz="1100" dirty="0"/>
          </a:p>
        </p:txBody>
      </p:sp>
    </p:spTree>
    <p:extLst>
      <p:ext uri="{BB962C8B-B14F-4D97-AF65-F5344CB8AC3E}">
        <p14:creationId xmlns:p14="http://schemas.microsoft.com/office/powerpoint/2010/main" val="27075486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Non-Dipole Modes</a:t>
            </a:r>
            <a:endParaRPr lang="en-AU" dirty="0"/>
          </a:p>
        </p:txBody>
      </p:sp>
      <p:sp>
        <p:nvSpPr>
          <p:cNvPr id="3" name="Content Placeholder 2"/>
          <p:cNvSpPr>
            <a:spLocks noGrp="1"/>
          </p:cNvSpPr>
          <p:nvPr>
            <p:ph idx="1"/>
          </p:nvPr>
        </p:nvSpPr>
        <p:spPr>
          <a:xfrm>
            <a:off x="8953500" y="3018158"/>
            <a:ext cx="2440042" cy="3009024"/>
          </a:xfrm>
        </p:spPr>
        <p:txBody>
          <a:bodyPr>
            <a:normAutofit fontScale="92500" lnSpcReduction="10000"/>
          </a:bodyPr>
          <a:lstStyle/>
          <a:p>
            <a:pPr marL="0" indent="0">
              <a:buNone/>
            </a:pPr>
            <a:r>
              <a:rPr lang="en-AU" dirty="0" err="1" smtClean="0">
                <a:solidFill>
                  <a:schemeClr val="tx1"/>
                </a:solidFill>
              </a:rPr>
              <a:t>Octopole</a:t>
            </a:r>
            <a:r>
              <a:rPr lang="en-AU" dirty="0" smtClean="0">
                <a:solidFill>
                  <a:schemeClr val="tx1"/>
                </a:solidFill>
              </a:rPr>
              <a:t> and higher order modes</a:t>
            </a:r>
          </a:p>
          <a:p>
            <a:pPr marL="0" indent="0">
              <a:buNone/>
            </a:pPr>
            <a:endParaRPr lang="en-AU" dirty="0">
              <a:solidFill>
                <a:schemeClr val="tx1"/>
              </a:solidFill>
            </a:endParaRPr>
          </a:p>
          <a:p>
            <a:pPr marL="0" indent="0">
              <a:buNone/>
            </a:pPr>
            <a:r>
              <a:rPr lang="en-AU" dirty="0" smtClean="0">
                <a:solidFill>
                  <a:schemeClr val="tx1"/>
                </a:solidFill>
              </a:rPr>
              <a:t>Extend to many n-pole spherical harmonic modes.</a:t>
            </a:r>
          </a:p>
          <a:p>
            <a:pPr marL="0" indent="0">
              <a:buNone/>
            </a:pPr>
            <a:endParaRPr lang="en-AU" dirty="0">
              <a:solidFill>
                <a:schemeClr val="tx1"/>
              </a:solidFill>
            </a:endParaRPr>
          </a:p>
          <a:p>
            <a:pPr marL="0" indent="0">
              <a:buNone/>
            </a:pPr>
            <a:r>
              <a:rPr lang="en-AU" dirty="0" smtClean="0">
                <a:solidFill>
                  <a:schemeClr val="tx1"/>
                </a:solidFill>
              </a:rPr>
              <a:t>In modelling the B-field 10 modes are used.</a:t>
            </a:r>
            <a:endParaRPr lang="en-AU" dirty="0">
              <a:solidFill>
                <a:schemeClr val="tx1"/>
              </a:solidFill>
            </a:endParaRPr>
          </a:p>
        </p:txBody>
      </p:sp>
      <p:pic>
        <p:nvPicPr>
          <p:cNvPr id="4" name="Picture 3"/>
          <p:cNvPicPr>
            <a:picLocks noChangeAspect="1"/>
          </p:cNvPicPr>
          <p:nvPr/>
        </p:nvPicPr>
        <p:blipFill>
          <a:blip r:embed="rId2"/>
          <a:stretch>
            <a:fillRect/>
          </a:stretch>
        </p:blipFill>
        <p:spPr>
          <a:xfrm>
            <a:off x="799936" y="2409825"/>
            <a:ext cx="4343400" cy="4343400"/>
          </a:xfrm>
          <a:prstGeom prst="rect">
            <a:avLst/>
          </a:prstGeom>
        </p:spPr>
      </p:pic>
      <p:sp>
        <p:nvSpPr>
          <p:cNvPr id="5" name="Rectangle 4"/>
          <p:cNvSpPr/>
          <p:nvPr/>
        </p:nvSpPr>
        <p:spPr>
          <a:xfrm>
            <a:off x="1825328" y="2409825"/>
            <a:ext cx="2292615" cy="369332"/>
          </a:xfrm>
          <a:prstGeom prst="rect">
            <a:avLst/>
          </a:prstGeom>
        </p:spPr>
        <p:txBody>
          <a:bodyPr wrap="none">
            <a:spAutoFit/>
          </a:bodyPr>
          <a:lstStyle/>
          <a:p>
            <a:r>
              <a:rPr lang="en-AU" dirty="0" smtClean="0"/>
              <a:t>Quadrupole </a:t>
            </a:r>
            <a:r>
              <a:rPr lang="en-AU" sz="1100" dirty="0" smtClean="0"/>
              <a:t>Wikipedia</a:t>
            </a:r>
            <a:endParaRPr lang="en-AU" sz="1100" dirty="0"/>
          </a:p>
        </p:txBody>
      </p:sp>
      <p:pic>
        <p:nvPicPr>
          <p:cNvPr id="6" name="Picture 5"/>
          <p:cNvPicPr>
            <a:picLocks noChangeAspect="1"/>
          </p:cNvPicPr>
          <p:nvPr/>
        </p:nvPicPr>
        <p:blipFill>
          <a:blip r:embed="rId3"/>
          <a:stretch>
            <a:fillRect/>
          </a:stretch>
        </p:blipFill>
        <p:spPr>
          <a:xfrm>
            <a:off x="5352886" y="2779157"/>
            <a:ext cx="3248025" cy="3248025"/>
          </a:xfrm>
          <a:prstGeom prst="rect">
            <a:avLst/>
          </a:prstGeom>
        </p:spPr>
      </p:pic>
      <p:sp>
        <p:nvSpPr>
          <p:cNvPr id="7" name="TextBox 6"/>
          <p:cNvSpPr txBox="1"/>
          <p:nvPr/>
        </p:nvSpPr>
        <p:spPr>
          <a:xfrm>
            <a:off x="5101121" y="6434560"/>
            <a:ext cx="2284048" cy="261610"/>
          </a:xfrm>
          <a:prstGeom prst="rect">
            <a:avLst/>
          </a:prstGeom>
          <a:noFill/>
        </p:spPr>
        <p:txBody>
          <a:bodyPr wrap="square" rtlCol="0">
            <a:spAutoFit/>
          </a:bodyPr>
          <a:lstStyle/>
          <a:p>
            <a:r>
              <a:rPr lang="en-AU" sz="1100" dirty="0" smtClean="0"/>
              <a:t>Source: Wikipedia</a:t>
            </a:r>
            <a:endParaRPr lang="en-AU" sz="1100" dirty="0"/>
          </a:p>
        </p:txBody>
      </p:sp>
      <p:sp>
        <p:nvSpPr>
          <p:cNvPr id="8" name="TextBox 7"/>
          <p:cNvSpPr txBox="1"/>
          <p:nvPr/>
        </p:nvSpPr>
        <p:spPr>
          <a:xfrm>
            <a:off x="7116827" y="6249894"/>
            <a:ext cx="4655388" cy="369332"/>
          </a:xfrm>
          <a:prstGeom prst="rect">
            <a:avLst/>
          </a:prstGeom>
          <a:noFill/>
        </p:spPr>
        <p:txBody>
          <a:bodyPr wrap="square" rtlCol="0">
            <a:spAutoFit/>
          </a:bodyPr>
          <a:lstStyle/>
          <a:p>
            <a:r>
              <a:rPr lang="en-AU" dirty="0" smtClean="0"/>
              <a:t>27% of energy in the non-Dipole modes</a:t>
            </a:r>
            <a:endParaRPr lang="en-AU" dirty="0"/>
          </a:p>
        </p:txBody>
      </p:sp>
    </p:spTree>
    <p:extLst>
      <p:ext uri="{BB962C8B-B14F-4D97-AF65-F5344CB8AC3E}">
        <p14:creationId xmlns:p14="http://schemas.microsoft.com/office/powerpoint/2010/main" val="23417291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Magnetic Poles Wander</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5584" y="2312276"/>
            <a:ext cx="3761839" cy="3854889"/>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3846" y="561151"/>
            <a:ext cx="4179159" cy="6296849"/>
          </a:xfrm>
          <a:prstGeom prst="rect">
            <a:avLst/>
          </a:prstGeom>
        </p:spPr>
      </p:pic>
      <p:sp>
        <p:nvSpPr>
          <p:cNvPr id="7" name="TextBox 6"/>
          <p:cNvSpPr txBox="1"/>
          <p:nvPr/>
        </p:nvSpPr>
        <p:spPr>
          <a:xfrm>
            <a:off x="4855780" y="2627586"/>
            <a:ext cx="2427889" cy="646331"/>
          </a:xfrm>
          <a:prstGeom prst="rect">
            <a:avLst/>
          </a:prstGeom>
          <a:noFill/>
        </p:spPr>
        <p:txBody>
          <a:bodyPr wrap="square" rtlCol="0">
            <a:spAutoFit/>
          </a:bodyPr>
          <a:lstStyle/>
          <a:p>
            <a:r>
              <a:rPr lang="en-AU" dirty="0" smtClean="0"/>
              <a:t>4 degrees from Geographic N pole</a:t>
            </a:r>
            <a:endParaRPr lang="en-AU" dirty="0"/>
          </a:p>
        </p:txBody>
      </p:sp>
      <p:sp>
        <p:nvSpPr>
          <p:cNvPr id="3" name="Rectangle 2"/>
          <p:cNvSpPr/>
          <p:nvPr/>
        </p:nvSpPr>
        <p:spPr>
          <a:xfrm>
            <a:off x="6526251" y="6419714"/>
            <a:ext cx="1946367" cy="261610"/>
          </a:xfrm>
          <a:prstGeom prst="rect">
            <a:avLst/>
          </a:prstGeom>
        </p:spPr>
        <p:txBody>
          <a:bodyPr wrap="none">
            <a:spAutoFit/>
          </a:bodyPr>
          <a:lstStyle/>
          <a:p>
            <a:r>
              <a:rPr lang="en-AU" sz="1100" dirty="0" smtClean="0"/>
              <a:t>Source: science.nasa.gov</a:t>
            </a:r>
            <a:endParaRPr lang="en-AU" sz="1100" dirty="0"/>
          </a:p>
        </p:txBody>
      </p:sp>
      <p:sp>
        <p:nvSpPr>
          <p:cNvPr id="6" name="Rectangle 5"/>
          <p:cNvSpPr/>
          <p:nvPr/>
        </p:nvSpPr>
        <p:spPr>
          <a:xfrm>
            <a:off x="4457423" y="3839699"/>
            <a:ext cx="2767104" cy="1200329"/>
          </a:xfrm>
          <a:prstGeom prst="rect">
            <a:avLst/>
          </a:prstGeom>
        </p:spPr>
        <p:txBody>
          <a:bodyPr wrap="none">
            <a:spAutoFit/>
          </a:bodyPr>
          <a:lstStyle/>
          <a:p>
            <a:r>
              <a:rPr lang="en-AU" dirty="0"/>
              <a:t>Lat. 85.762°N </a:t>
            </a:r>
            <a:endParaRPr lang="en-AU" dirty="0" smtClean="0"/>
          </a:p>
          <a:p>
            <a:r>
              <a:rPr lang="en-AU" dirty="0" smtClean="0"/>
              <a:t>Long. 139.298°E</a:t>
            </a:r>
          </a:p>
          <a:p>
            <a:r>
              <a:rPr lang="en-AU" dirty="0" smtClean="0"/>
              <a:t>Based </a:t>
            </a:r>
            <a:r>
              <a:rPr lang="en-AU" dirty="0"/>
              <a:t>on current </a:t>
            </a:r>
            <a:endParaRPr lang="en-AU" dirty="0" smtClean="0"/>
          </a:p>
          <a:p>
            <a:r>
              <a:rPr lang="en-AU" dirty="0" smtClean="0"/>
              <a:t>World </a:t>
            </a:r>
            <a:r>
              <a:rPr lang="en-AU" dirty="0"/>
              <a:t>Magnetic </a:t>
            </a:r>
            <a:r>
              <a:rPr lang="en-AU" dirty="0" smtClean="0"/>
              <a:t>Model</a:t>
            </a:r>
            <a:endParaRPr lang="en-AU" dirty="0"/>
          </a:p>
        </p:txBody>
      </p:sp>
      <p:sp>
        <p:nvSpPr>
          <p:cNvPr id="8" name="Rectangle 7"/>
          <p:cNvSpPr/>
          <p:nvPr/>
        </p:nvSpPr>
        <p:spPr>
          <a:xfrm>
            <a:off x="4283645" y="3244334"/>
            <a:ext cx="248786" cy="369332"/>
          </a:xfrm>
          <a:prstGeom prst="rect">
            <a:avLst/>
          </a:prstGeom>
        </p:spPr>
        <p:txBody>
          <a:bodyPr wrap="none">
            <a:spAutoFit/>
          </a:bodyPr>
          <a:lstStyle/>
          <a:p>
            <a:r>
              <a:rPr lang="en-AU" dirty="0"/>
              <a:t> </a:t>
            </a:r>
          </a:p>
        </p:txBody>
      </p:sp>
    </p:spTree>
    <p:extLst>
      <p:ext uri="{BB962C8B-B14F-4D97-AF65-F5344CB8AC3E}">
        <p14:creationId xmlns:p14="http://schemas.microsoft.com/office/powerpoint/2010/main" val="25059763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Magnetic Poles Wander</a:t>
            </a:r>
            <a:endParaRPr lang="en-AU"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881" y="1939907"/>
            <a:ext cx="8951153" cy="4699355"/>
          </a:xfrm>
          <a:prstGeom prst="rect">
            <a:avLst/>
          </a:prstGeom>
        </p:spPr>
      </p:pic>
      <p:sp>
        <p:nvSpPr>
          <p:cNvPr id="3" name="Rectangle 2"/>
          <p:cNvSpPr/>
          <p:nvPr/>
        </p:nvSpPr>
        <p:spPr>
          <a:xfrm>
            <a:off x="506881" y="5240272"/>
            <a:ext cx="6096000" cy="1092607"/>
          </a:xfrm>
          <a:prstGeom prst="rect">
            <a:avLst/>
          </a:prstGeom>
        </p:spPr>
        <p:txBody>
          <a:bodyPr>
            <a:spAutoFit/>
          </a:bodyPr>
          <a:lstStyle/>
          <a:p>
            <a:r>
              <a:rPr lang="en-US" dirty="0">
                <a:solidFill>
                  <a:srgbClr val="FFFF00"/>
                </a:solidFill>
              </a:rPr>
              <a:t>Observed south dip poles during 1903–2000 are yellow squares. Modeled pole locations from 1590–2025 are circles progressing from blue to yellow</a:t>
            </a:r>
            <a:r>
              <a:rPr lang="en-US" dirty="0" smtClean="0">
                <a:solidFill>
                  <a:srgbClr val="FFFF00"/>
                </a:solidFill>
              </a:rPr>
              <a:t>.</a:t>
            </a:r>
          </a:p>
          <a:p>
            <a:r>
              <a:rPr lang="en-AU" sz="1100" dirty="0">
                <a:solidFill>
                  <a:srgbClr val="FFFF00"/>
                </a:solidFill>
              </a:rPr>
              <a:t>https://www.ncei.noaa.gov/products/wandering-geomagnetic-poles</a:t>
            </a:r>
          </a:p>
        </p:txBody>
      </p:sp>
      <p:sp>
        <p:nvSpPr>
          <p:cNvPr id="4" name="Rectangle 3"/>
          <p:cNvSpPr/>
          <p:nvPr/>
        </p:nvSpPr>
        <p:spPr>
          <a:xfrm>
            <a:off x="9379657" y="3435923"/>
            <a:ext cx="2767104" cy="1477328"/>
          </a:xfrm>
          <a:prstGeom prst="rect">
            <a:avLst/>
          </a:prstGeom>
        </p:spPr>
        <p:txBody>
          <a:bodyPr wrap="none">
            <a:spAutoFit/>
          </a:bodyPr>
          <a:lstStyle/>
          <a:p>
            <a:r>
              <a:rPr lang="en-AU" dirty="0" smtClean="0"/>
              <a:t>Lat. 63.851°S </a:t>
            </a:r>
          </a:p>
          <a:p>
            <a:r>
              <a:rPr lang="en-AU" dirty="0" smtClean="0"/>
              <a:t>Long. 135.078°E</a:t>
            </a:r>
          </a:p>
          <a:p>
            <a:r>
              <a:rPr lang="en-AU" dirty="0" smtClean="0"/>
              <a:t>Based on current </a:t>
            </a:r>
          </a:p>
          <a:p>
            <a:r>
              <a:rPr lang="en-AU" dirty="0"/>
              <a:t>World Magnetic Model</a:t>
            </a:r>
          </a:p>
          <a:p>
            <a:endParaRPr lang="en-AU" dirty="0" smtClean="0"/>
          </a:p>
        </p:txBody>
      </p:sp>
    </p:spTree>
    <p:extLst>
      <p:ext uri="{BB962C8B-B14F-4D97-AF65-F5344CB8AC3E}">
        <p14:creationId xmlns:p14="http://schemas.microsoft.com/office/powerpoint/2010/main" val="21062405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Source of Magnetic field</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08282" y="1680632"/>
            <a:ext cx="8108085" cy="5016878"/>
          </a:xfrm>
        </p:spPr>
      </p:pic>
      <p:sp>
        <p:nvSpPr>
          <p:cNvPr id="3" name="Rectangle 2"/>
          <p:cNvSpPr/>
          <p:nvPr/>
        </p:nvSpPr>
        <p:spPr>
          <a:xfrm>
            <a:off x="10020870" y="6435900"/>
            <a:ext cx="1406154" cy="261610"/>
          </a:xfrm>
          <a:prstGeom prst="rect">
            <a:avLst/>
          </a:prstGeom>
        </p:spPr>
        <p:txBody>
          <a:bodyPr wrap="none">
            <a:spAutoFit/>
          </a:bodyPr>
          <a:lstStyle/>
          <a:p>
            <a:r>
              <a:rPr lang="en-AU" sz="1100" dirty="0" smtClean="0"/>
              <a:t>Source: Wikipedia</a:t>
            </a:r>
            <a:endParaRPr lang="en-AU" sz="1100" dirty="0"/>
          </a:p>
        </p:txBody>
      </p:sp>
    </p:spTree>
    <p:extLst>
      <p:ext uri="{BB962C8B-B14F-4D97-AF65-F5344CB8AC3E}">
        <p14:creationId xmlns:p14="http://schemas.microsoft.com/office/powerpoint/2010/main" val="40958867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Barnes’ Model (1971)</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2979" y="2008435"/>
            <a:ext cx="8898465" cy="4063917"/>
          </a:xfrm>
        </p:spPr>
      </p:pic>
      <p:sp>
        <p:nvSpPr>
          <p:cNvPr id="5" name="TextBox 4"/>
          <p:cNvSpPr txBox="1"/>
          <p:nvPr/>
        </p:nvSpPr>
        <p:spPr>
          <a:xfrm>
            <a:off x="1276350" y="6072352"/>
            <a:ext cx="5600700" cy="369332"/>
          </a:xfrm>
          <a:prstGeom prst="rect">
            <a:avLst/>
          </a:prstGeom>
          <a:noFill/>
        </p:spPr>
        <p:txBody>
          <a:bodyPr wrap="square" rtlCol="0">
            <a:spAutoFit/>
          </a:bodyPr>
          <a:lstStyle/>
          <a:p>
            <a:r>
              <a:rPr lang="en-AU" dirty="0" smtClean="0"/>
              <a:t>Finite resistance in liquid Iron-Nickel outer core</a:t>
            </a:r>
            <a:endParaRPr lang="en-AU" dirty="0"/>
          </a:p>
        </p:txBody>
      </p:sp>
    </p:spTree>
    <p:extLst>
      <p:ext uri="{BB962C8B-B14F-4D97-AF65-F5344CB8AC3E}">
        <p14:creationId xmlns:p14="http://schemas.microsoft.com/office/powerpoint/2010/main" val="1434334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Humphreys’ Model (1989)</a:t>
            </a:r>
            <a:endParaRPr lang="en-AU" dirty="0"/>
          </a:p>
        </p:txBody>
      </p:sp>
      <p:pic>
        <p:nvPicPr>
          <p:cNvPr id="5122" name="Picture 2" descr="Figures 1 &amp;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0975" y="1899869"/>
            <a:ext cx="11561571" cy="436956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819400" y="6269431"/>
            <a:ext cx="8820150" cy="369332"/>
          </a:xfrm>
          <a:prstGeom prst="rect">
            <a:avLst/>
          </a:prstGeom>
        </p:spPr>
        <p:txBody>
          <a:bodyPr wrap="square">
            <a:spAutoFit/>
          </a:bodyPr>
          <a:lstStyle/>
          <a:p>
            <a:r>
              <a:rPr lang="en-AU" dirty="0"/>
              <a:t>https://www.icr.org/article/mystery-earths-magnetic-field/</a:t>
            </a:r>
          </a:p>
        </p:txBody>
      </p:sp>
    </p:spTree>
    <p:extLst>
      <p:ext uri="{BB962C8B-B14F-4D97-AF65-F5344CB8AC3E}">
        <p14:creationId xmlns:p14="http://schemas.microsoft.com/office/powerpoint/2010/main" val="2381594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South Atlantic Anomaly</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0485" y="2270081"/>
            <a:ext cx="6779610" cy="3990284"/>
          </a:xfrm>
        </p:spPr>
      </p:pic>
      <p:sp>
        <p:nvSpPr>
          <p:cNvPr id="5" name="Rectangle 4"/>
          <p:cNvSpPr/>
          <p:nvPr/>
        </p:nvSpPr>
        <p:spPr>
          <a:xfrm>
            <a:off x="7562850" y="2510897"/>
            <a:ext cx="4078342" cy="1754326"/>
          </a:xfrm>
          <a:prstGeom prst="rect">
            <a:avLst/>
          </a:prstGeom>
        </p:spPr>
        <p:txBody>
          <a:bodyPr wrap="square">
            <a:spAutoFit/>
          </a:bodyPr>
          <a:lstStyle/>
          <a:p>
            <a:r>
              <a:rPr lang="en-US" i="1" dirty="0">
                <a:solidFill>
                  <a:srgbClr val="000000"/>
                </a:solidFill>
                <a:latin typeface="Newsreader"/>
              </a:rPr>
              <a:t>“The observed SAA can be also interpreted as a consequence of weakening dominance of the dipole field in the region,” </a:t>
            </a:r>
            <a:r>
              <a:rPr lang="en-US" i="1" dirty="0">
                <a:latin typeface="Newsreader"/>
              </a:rPr>
              <a:t>said</a:t>
            </a:r>
            <a:r>
              <a:rPr lang="en-US" i="1" dirty="0">
                <a:solidFill>
                  <a:srgbClr val="000000"/>
                </a:solidFill>
                <a:latin typeface="Newsreader"/>
              </a:rPr>
              <a:t> NASA Goddard geophysicist and mathematician </a:t>
            </a:r>
            <a:r>
              <a:rPr lang="en-US" i="1" dirty="0" err="1">
                <a:solidFill>
                  <a:srgbClr val="000000"/>
                </a:solidFill>
                <a:latin typeface="Newsreader"/>
              </a:rPr>
              <a:t>Weijia</a:t>
            </a:r>
            <a:r>
              <a:rPr lang="en-US" i="1" dirty="0">
                <a:solidFill>
                  <a:srgbClr val="000000"/>
                </a:solidFill>
                <a:latin typeface="Newsreader"/>
              </a:rPr>
              <a:t> </a:t>
            </a:r>
            <a:r>
              <a:rPr lang="en-US" i="1" dirty="0" err="1">
                <a:solidFill>
                  <a:srgbClr val="000000"/>
                </a:solidFill>
                <a:latin typeface="Newsreader"/>
              </a:rPr>
              <a:t>Kuang</a:t>
            </a:r>
            <a:r>
              <a:rPr lang="en-US" i="1" dirty="0">
                <a:solidFill>
                  <a:srgbClr val="000000"/>
                </a:solidFill>
                <a:latin typeface="Newsreader"/>
              </a:rPr>
              <a:t> in 2020.</a:t>
            </a:r>
            <a:endParaRPr lang="en-AU" dirty="0"/>
          </a:p>
        </p:txBody>
      </p:sp>
      <p:sp>
        <p:nvSpPr>
          <p:cNvPr id="6" name="TextBox 5"/>
          <p:cNvSpPr txBox="1"/>
          <p:nvPr/>
        </p:nvSpPr>
        <p:spPr>
          <a:xfrm>
            <a:off x="7562850" y="4533900"/>
            <a:ext cx="3829050" cy="1200329"/>
          </a:xfrm>
          <a:prstGeom prst="rect">
            <a:avLst/>
          </a:prstGeom>
          <a:noFill/>
        </p:spPr>
        <p:txBody>
          <a:bodyPr wrap="square" rtlCol="0">
            <a:spAutoFit/>
          </a:bodyPr>
          <a:lstStyle/>
          <a:p>
            <a:r>
              <a:rPr lang="en-AU" dirty="0" smtClean="0"/>
              <a:t>They would argue the energy goes into the non-Dipole modes and can be sustained over billions of years</a:t>
            </a:r>
            <a:endParaRPr lang="en-AU" dirty="0"/>
          </a:p>
        </p:txBody>
      </p:sp>
      <p:sp>
        <p:nvSpPr>
          <p:cNvPr id="3" name="Rectangle 2"/>
          <p:cNvSpPr/>
          <p:nvPr/>
        </p:nvSpPr>
        <p:spPr>
          <a:xfrm>
            <a:off x="306162" y="6260365"/>
            <a:ext cx="10458995" cy="369332"/>
          </a:xfrm>
          <a:prstGeom prst="rect">
            <a:avLst/>
          </a:prstGeom>
        </p:spPr>
        <p:txBody>
          <a:bodyPr wrap="square">
            <a:spAutoFit/>
          </a:bodyPr>
          <a:lstStyle/>
          <a:p>
            <a:r>
              <a:rPr lang="en-US" dirty="0"/>
              <a:t>Satellite data suggesting the SAA is dividing. </a:t>
            </a:r>
            <a:r>
              <a:rPr lang="en-US" sz="1100" dirty="0"/>
              <a:t>(Division of Geomagnetism, DTU Space)</a:t>
            </a:r>
            <a:endParaRPr lang="en-AU" sz="1100" dirty="0"/>
          </a:p>
        </p:txBody>
      </p:sp>
    </p:spTree>
    <p:extLst>
      <p:ext uri="{BB962C8B-B14F-4D97-AF65-F5344CB8AC3E}">
        <p14:creationId xmlns:p14="http://schemas.microsoft.com/office/powerpoint/2010/main" val="24952441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a:t>Dr.</a:t>
            </a:r>
            <a:r>
              <a:rPr lang="en-AU" dirty="0"/>
              <a:t> Humphreys</a:t>
            </a:r>
          </a:p>
        </p:txBody>
      </p:sp>
      <p:sp>
        <p:nvSpPr>
          <p:cNvPr id="3" name="Content Placeholder 2"/>
          <p:cNvSpPr>
            <a:spLocks noGrp="1"/>
          </p:cNvSpPr>
          <p:nvPr>
            <p:ph idx="1"/>
          </p:nvPr>
        </p:nvSpPr>
        <p:spPr>
          <a:xfrm>
            <a:off x="5139559" y="2698093"/>
            <a:ext cx="6617303" cy="3093107"/>
          </a:xfrm>
        </p:spPr>
        <p:txBody>
          <a:bodyPr>
            <a:normAutofit fontScale="92500"/>
          </a:bodyPr>
          <a:lstStyle/>
          <a:p>
            <a:r>
              <a:rPr lang="en-US" i="1" dirty="0" smtClean="0"/>
              <a:t>“I’ve </a:t>
            </a:r>
            <a:r>
              <a:rPr lang="en-US" i="1" dirty="0"/>
              <a:t>only done the energy calculation, accounting for the non-dipole components (which are important), from the year 1900 onward. We can say with certainty that the dipole component energy has been decreasing steadily since the 1830’s. Very probably the total energy (in all components) has also been decreasing since that time.</a:t>
            </a:r>
          </a:p>
          <a:p>
            <a:r>
              <a:rPr lang="en-US" i="1" dirty="0"/>
              <a:t>The present decrease in South Atlantic Anomaly is probably due to the decay and perturbation of small loops of current left over from the large disturbances in the flood year, when the field was reversing itself rapidly</a:t>
            </a:r>
            <a:r>
              <a:rPr lang="en-US" i="1" dirty="0" smtClean="0"/>
              <a:t>.”</a:t>
            </a:r>
            <a:endParaRPr lang="en-US" i="1" dirty="0"/>
          </a:p>
          <a:p>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045" y="2327327"/>
            <a:ext cx="4671514" cy="3834638"/>
          </a:xfrm>
          <a:prstGeom prst="rect">
            <a:avLst/>
          </a:prstGeom>
        </p:spPr>
      </p:pic>
    </p:spTree>
    <p:extLst>
      <p:ext uri="{BB962C8B-B14F-4D97-AF65-F5344CB8AC3E}">
        <p14:creationId xmlns:p14="http://schemas.microsoft.com/office/powerpoint/2010/main" val="40626069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Humphreys B-field Decay</a:t>
            </a:r>
            <a:endParaRPr lang="en-AU" dirty="0"/>
          </a:p>
        </p:txBody>
      </p:sp>
      <p:pic>
        <p:nvPicPr>
          <p:cNvPr id="4" name="Content Placeholder 3"/>
          <p:cNvPicPr>
            <a:picLocks noGrp="1" noChangeAspect="1"/>
          </p:cNvPicPr>
          <p:nvPr>
            <p:ph idx="1"/>
          </p:nvPr>
        </p:nvPicPr>
        <p:blipFill>
          <a:blip r:embed="rId2"/>
          <a:stretch>
            <a:fillRect/>
          </a:stretch>
        </p:blipFill>
        <p:spPr>
          <a:xfrm>
            <a:off x="923924" y="1760899"/>
            <a:ext cx="10125075" cy="4405991"/>
          </a:xfrm>
          <a:prstGeom prst="rect">
            <a:avLst/>
          </a:prstGeom>
        </p:spPr>
      </p:pic>
      <p:sp>
        <p:nvSpPr>
          <p:cNvPr id="5" name="Rectangle 4"/>
          <p:cNvSpPr/>
          <p:nvPr/>
        </p:nvSpPr>
        <p:spPr>
          <a:xfrm>
            <a:off x="733425" y="6247157"/>
            <a:ext cx="10506075" cy="430887"/>
          </a:xfrm>
          <a:prstGeom prst="rect">
            <a:avLst/>
          </a:prstGeom>
        </p:spPr>
        <p:txBody>
          <a:bodyPr wrap="square">
            <a:spAutoFit/>
          </a:bodyPr>
          <a:lstStyle/>
          <a:p>
            <a:r>
              <a:rPr lang="en-US" sz="1100" dirty="0">
                <a:solidFill>
                  <a:srgbClr val="000000"/>
                </a:solidFill>
                <a:latin typeface="Newsreader"/>
              </a:rPr>
              <a:t>D. R. Humphreys, 2002. The Earth’s Magnetic Field is Still Losing Energy, CRSQ 39:3–13; </a:t>
            </a:r>
            <a:r>
              <a:rPr lang="en-US" sz="1100" dirty="0">
                <a:solidFill>
                  <a:srgbClr val="E91F00"/>
                </a:solidFill>
                <a:latin typeface="Newsreader"/>
              </a:rPr>
              <a:t>https://www.creationresearch.org/crsq-2002-volume-39-number-1/crsq-2002-volume-39-number-1_earth-s-magnetic-field</a:t>
            </a:r>
            <a:endParaRPr lang="en-US" sz="1100" b="0" i="0" dirty="0">
              <a:solidFill>
                <a:srgbClr val="000000"/>
              </a:solidFill>
              <a:effectLst/>
              <a:latin typeface="Newsreader"/>
            </a:endParaRPr>
          </a:p>
        </p:txBody>
      </p:sp>
    </p:spTree>
    <p:extLst>
      <p:ext uri="{BB962C8B-B14F-4D97-AF65-F5344CB8AC3E}">
        <p14:creationId xmlns:p14="http://schemas.microsoft.com/office/powerpoint/2010/main" val="3721012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Humphreys B-field Decay</a:t>
            </a:r>
            <a:endParaRPr lang="en-AU" dirty="0"/>
          </a:p>
        </p:txBody>
      </p:sp>
      <p:sp>
        <p:nvSpPr>
          <p:cNvPr id="5" name="Rectangle 4"/>
          <p:cNvSpPr/>
          <p:nvPr/>
        </p:nvSpPr>
        <p:spPr>
          <a:xfrm>
            <a:off x="733425" y="6247157"/>
            <a:ext cx="10506075" cy="430887"/>
          </a:xfrm>
          <a:prstGeom prst="rect">
            <a:avLst/>
          </a:prstGeom>
        </p:spPr>
        <p:txBody>
          <a:bodyPr wrap="square">
            <a:spAutoFit/>
          </a:bodyPr>
          <a:lstStyle/>
          <a:p>
            <a:r>
              <a:rPr lang="en-US" sz="1100" dirty="0">
                <a:solidFill>
                  <a:srgbClr val="000000"/>
                </a:solidFill>
                <a:latin typeface="Newsreader"/>
              </a:rPr>
              <a:t>D. R. Humphreys, 2002. The Earth’s Magnetic Field is Still Losing Energy, CRSQ 39:3–13; </a:t>
            </a:r>
            <a:r>
              <a:rPr lang="en-US" sz="1100" dirty="0">
                <a:solidFill>
                  <a:srgbClr val="E91F00"/>
                </a:solidFill>
                <a:latin typeface="Newsreader"/>
              </a:rPr>
              <a:t>https://www.creationresearch.org/crsq-2002-volume-39-number-1/crsq-2002-volume-39-number-1_earth-s-magnetic-field</a:t>
            </a:r>
            <a:endParaRPr lang="en-US" sz="1100" b="0" i="0" dirty="0">
              <a:solidFill>
                <a:srgbClr val="000000"/>
              </a:solidFill>
              <a:effectLst/>
              <a:latin typeface="Newsreader"/>
            </a:endParaRPr>
          </a:p>
        </p:txBody>
      </p:sp>
      <p:pic>
        <p:nvPicPr>
          <p:cNvPr id="4098" name="Picture 2" descr="https://biblescienceforum.com/wp-content/uploads/2025/04/table-i-parameters.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75929" y="2507751"/>
            <a:ext cx="6467846" cy="29527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stretch>
            <a:fillRect/>
          </a:stretch>
        </p:blipFill>
        <p:spPr>
          <a:xfrm>
            <a:off x="7620000" y="2776537"/>
            <a:ext cx="3714750" cy="1076325"/>
          </a:xfrm>
          <a:prstGeom prst="rect">
            <a:avLst/>
          </a:prstGeom>
        </p:spPr>
      </p:pic>
      <p:sp>
        <p:nvSpPr>
          <p:cNvPr id="9" name="Up Arrow 8"/>
          <p:cNvSpPr/>
          <p:nvPr/>
        </p:nvSpPr>
        <p:spPr>
          <a:xfrm>
            <a:off x="4495800" y="5393788"/>
            <a:ext cx="647700" cy="78669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p:cNvSpPr txBox="1"/>
          <p:nvPr/>
        </p:nvSpPr>
        <p:spPr>
          <a:xfrm>
            <a:off x="7762875" y="4125190"/>
            <a:ext cx="3171825" cy="1200329"/>
          </a:xfrm>
          <a:prstGeom prst="rect">
            <a:avLst/>
          </a:prstGeom>
          <a:noFill/>
        </p:spPr>
        <p:txBody>
          <a:bodyPr wrap="square" rtlCol="0">
            <a:spAutoFit/>
          </a:bodyPr>
          <a:lstStyle/>
          <a:p>
            <a:r>
              <a:rPr lang="en-AU" dirty="0" smtClean="0"/>
              <a:t>I found that linear decay fits the data just as well.</a:t>
            </a:r>
          </a:p>
          <a:p>
            <a:endParaRPr lang="en-AU" dirty="0"/>
          </a:p>
          <a:p>
            <a:r>
              <a:rPr lang="en-AU" dirty="0" smtClean="0"/>
              <a:t>More on that later.</a:t>
            </a:r>
            <a:endParaRPr lang="en-AU" dirty="0"/>
          </a:p>
        </p:txBody>
      </p:sp>
      <p:sp>
        <p:nvSpPr>
          <p:cNvPr id="3" name="TextBox 2"/>
          <p:cNvSpPr txBox="1"/>
          <p:nvPr/>
        </p:nvSpPr>
        <p:spPr>
          <a:xfrm>
            <a:off x="7736165" y="5602469"/>
            <a:ext cx="4360404" cy="369332"/>
          </a:xfrm>
          <a:prstGeom prst="rect">
            <a:avLst/>
          </a:prstGeom>
          <a:noFill/>
        </p:spPr>
        <p:txBody>
          <a:bodyPr wrap="square" rtlCol="0">
            <a:spAutoFit/>
          </a:bodyPr>
          <a:lstStyle/>
          <a:p>
            <a:r>
              <a:rPr lang="en-AU" dirty="0" smtClean="0"/>
              <a:t>7% total energy lost in 100 years</a:t>
            </a:r>
            <a:endParaRPr lang="en-AU" dirty="0"/>
          </a:p>
        </p:txBody>
      </p:sp>
    </p:spTree>
    <p:extLst>
      <p:ext uri="{BB962C8B-B14F-4D97-AF65-F5344CB8AC3E}">
        <p14:creationId xmlns:p14="http://schemas.microsoft.com/office/powerpoint/2010/main" val="3652368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Billions of Years | Dynamo Theory</a:t>
            </a:r>
            <a:endParaRPr lang="en-AU" dirty="0"/>
          </a:p>
        </p:txBody>
      </p:sp>
      <p:sp>
        <p:nvSpPr>
          <p:cNvPr id="3" name="Content Placeholder 2"/>
          <p:cNvSpPr>
            <a:spLocks noGrp="1"/>
          </p:cNvSpPr>
          <p:nvPr>
            <p:ph idx="1"/>
          </p:nvPr>
        </p:nvSpPr>
        <p:spPr>
          <a:xfrm>
            <a:off x="6267450" y="2603500"/>
            <a:ext cx="3713163" cy="3416300"/>
          </a:xfrm>
        </p:spPr>
        <p:txBody>
          <a:bodyPr>
            <a:normAutofit fontScale="92500"/>
          </a:bodyPr>
          <a:lstStyle/>
          <a:p>
            <a:pPr marL="0" indent="0">
              <a:buNone/>
            </a:pPr>
            <a:r>
              <a:rPr lang="en-AU" dirty="0" smtClean="0"/>
              <a:t>Evolutionist must regenerate the field over billions of years.</a:t>
            </a:r>
          </a:p>
          <a:p>
            <a:pPr marL="0" indent="0">
              <a:buNone/>
            </a:pPr>
            <a:r>
              <a:rPr lang="en-AU" dirty="0" smtClean="0"/>
              <a:t>Where is the evidence?</a:t>
            </a:r>
          </a:p>
          <a:p>
            <a:pPr marL="0" indent="0">
              <a:buNone/>
            </a:pPr>
            <a:r>
              <a:rPr lang="en-US" dirty="0"/>
              <a:t>The </a:t>
            </a:r>
            <a:r>
              <a:rPr lang="en-US" b="1" dirty="0"/>
              <a:t>dynamo theory </a:t>
            </a:r>
            <a:r>
              <a:rPr lang="en-US" dirty="0"/>
              <a:t>is only believed because of a rejection of the true biblical history. </a:t>
            </a:r>
            <a:endParaRPr lang="en-US" dirty="0" smtClean="0"/>
          </a:p>
          <a:p>
            <a:pPr marL="0" indent="0">
              <a:buNone/>
            </a:pPr>
            <a:r>
              <a:rPr lang="en-US" dirty="0" smtClean="0"/>
              <a:t>Thermodynamics tells us energy is lost to heat because of electrical resistance in outer core and the B-field dissipates over time.</a:t>
            </a:r>
            <a:endParaRPr lang="en-US" dirty="0"/>
          </a:p>
          <a:p>
            <a:pPr marL="0" indent="0">
              <a:buNone/>
            </a:pPr>
            <a:endParaRPr lang="en-AU" dirty="0"/>
          </a:p>
        </p:txBody>
      </p:sp>
      <p:pic>
        <p:nvPicPr>
          <p:cNvPr id="4" name="Picture 3"/>
          <p:cNvPicPr>
            <a:picLocks noChangeAspect="1"/>
          </p:cNvPicPr>
          <p:nvPr/>
        </p:nvPicPr>
        <p:blipFill>
          <a:blip r:embed="rId2"/>
          <a:stretch>
            <a:fillRect/>
          </a:stretch>
        </p:blipFill>
        <p:spPr>
          <a:xfrm>
            <a:off x="1353138" y="2016124"/>
            <a:ext cx="4485687" cy="4485687"/>
          </a:xfrm>
          <a:prstGeom prst="rect">
            <a:avLst/>
          </a:prstGeom>
        </p:spPr>
      </p:pic>
      <p:sp>
        <p:nvSpPr>
          <p:cNvPr id="5" name="TextBox 4"/>
          <p:cNvSpPr txBox="1"/>
          <p:nvPr/>
        </p:nvSpPr>
        <p:spPr>
          <a:xfrm>
            <a:off x="5251269" y="6240201"/>
            <a:ext cx="2211977" cy="261610"/>
          </a:xfrm>
          <a:prstGeom prst="rect">
            <a:avLst/>
          </a:prstGeom>
          <a:noFill/>
        </p:spPr>
        <p:txBody>
          <a:bodyPr wrap="square" rtlCol="0">
            <a:spAutoFit/>
          </a:bodyPr>
          <a:lstStyle/>
          <a:p>
            <a:r>
              <a:rPr lang="en-AU" sz="1100" dirty="0" smtClean="0"/>
              <a:t>Wikipedia</a:t>
            </a:r>
            <a:endParaRPr lang="en-AU" sz="1100" dirty="0"/>
          </a:p>
        </p:txBody>
      </p:sp>
    </p:spTree>
    <p:extLst>
      <p:ext uri="{BB962C8B-B14F-4D97-AF65-F5344CB8AC3E}">
        <p14:creationId xmlns:p14="http://schemas.microsoft.com/office/powerpoint/2010/main" val="30306801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3679" y="411828"/>
            <a:ext cx="8000409" cy="6000307"/>
          </a:xfrm>
        </p:spPr>
      </p:pic>
      <p:sp>
        <p:nvSpPr>
          <p:cNvPr id="5" name="TextBox 4"/>
          <p:cNvSpPr txBox="1"/>
          <p:nvPr/>
        </p:nvSpPr>
        <p:spPr>
          <a:xfrm>
            <a:off x="8696325" y="2838155"/>
            <a:ext cx="3130419" cy="2862322"/>
          </a:xfrm>
          <a:prstGeom prst="rect">
            <a:avLst/>
          </a:prstGeom>
          <a:noFill/>
        </p:spPr>
        <p:txBody>
          <a:bodyPr wrap="square" rtlCol="0">
            <a:spAutoFit/>
          </a:bodyPr>
          <a:lstStyle/>
          <a:p>
            <a:r>
              <a:rPr lang="en-US" dirty="0" smtClean="0"/>
              <a:t>Charged particles</a:t>
            </a:r>
            <a:r>
              <a:rPr lang="en-US" dirty="0"/>
              <a:t>, mostly protons, from the </a:t>
            </a:r>
            <a:r>
              <a:rPr lang="en-US" dirty="0" smtClean="0"/>
              <a:t>Sun </a:t>
            </a:r>
            <a:r>
              <a:rPr lang="en-US" dirty="0"/>
              <a:t>get past the magnetic field by coming in through the tail of the </a:t>
            </a:r>
            <a:r>
              <a:rPr lang="en-US" dirty="0" smtClean="0"/>
              <a:t>Magnetosphere</a:t>
            </a:r>
            <a:r>
              <a:rPr lang="en-US" dirty="0"/>
              <a:t>, which is called the </a:t>
            </a:r>
            <a:r>
              <a:rPr lang="en-US" dirty="0" err="1"/>
              <a:t>Magnetotail</a:t>
            </a:r>
            <a:r>
              <a:rPr lang="en-US" dirty="0"/>
              <a:t>. Sometimes these particles get trapped and can’t get out</a:t>
            </a:r>
            <a:r>
              <a:rPr lang="en-US" dirty="0" smtClean="0"/>
              <a:t>. </a:t>
            </a:r>
            <a:endParaRPr lang="en-AU" dirty="0"/>
          </a:p>
        </p:txBody>
      </p:sp>
      <p:sp>
        <p:nvSpPr>
          <p:cNvPr id="2" name="Title 1"/>
          <p:cNvSpPr>
            <a:spLocks noGrp="1"/>
          </p:cNvSpPr>
          <p:nvPr>
            <p:ph type="title"/>
          </p:nvPr>
        </p:nvSpPr>
        <p:spPr/>
        <p:txBody>
          <a:bodyPr/>
          <a:lstStyle/>
          <a:p>
            <a:r>
              <a:rPr lang="en-AU" dirty="0" smtClean="0"/>
              <a:t>Van Allen Radiation Belts</a:t>
            </a:r>
            <a:endParaRPr lang="en-AU" dirty="0"/>
          </a:p>
        </p:txBody>
      </p:sp>
      <p:sp>
        <p:nvSpPr>
          <p:cNvPr id="6" name="Rectangle 5"/>
          <p:cNvSpPr/>
          <p:nvPr/>
        </p:nvSpPr>
        <p:spPr>
          <a:xfrm>
            <a:off x="4671640" y="5949078"/>
            <a:ext cx="7764462" cy="261610"/>
          </a:xfrm>
          <a:prstGeom prst="rect">
            <a:avLst/>
          </a:prstGeom>
        </p:spPr>
        <p:txBody>
          <a:bodyPr wrap="square">
            <a:spAutoFit/>
          </a:bodyPr>
          <a:lstStyle/>
          <a:p>
            <a:r>
              <a:rPr lang="en-US" sz="1100" dirty="0">
                <a:solidFill>
                  <a:schemeClr val="bg1"/>
                </a:solidFill>
              </a:rPr>
              <a:t>Earth’s Magnetosphere and Plasma Sheet (Nasa.gov)</a:t>
            </a:r>
            <a:endParaRPr lang="en-AU" sz="1100" dirty="0">
              <a:solidFill>
                <a:schemeClr val="bg1"/>
              </a:solidFill>
            </a:endParaRPr>
          </a:p>
        </p:txBody>
      </p:sp>
    </p:spTree>
    <p:extLst>
      <p:ext uri="{BB962C8B-B14F-4D97-AF65-F5344CB8AC3E}">
        <p14:creationId xmlns:p14="http://schemas.microsoft.com/office/powerpoint/2010/main" val="23214409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Van Allen Radiation Belts</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6274" y="2032197"/>
            <a:ext cx="5888301" cy="4416227"/>
          </a:xfrm>
        </p:spPr>
      </p:pic>
      <p:sp>
        <p:nvSpPr>
          <p:cNvPr id="5" name="TextBox 4"/>
          <p:cNvSpPr txBox="1"/>
          <p:nvPr/>
        </p:nvSpPr>
        <p:spPr>
          <a:xfrm>
            <a:off x="7058025" y="2971800"/>
            <a:ext cx="3729037" cy="2862322"/>
          </a:xfrm>
          <a:prstGeom prst="rect">
            <a:avLst/>
          </a:prstGeom>
          <a:noFill/>
        </p:spPr>
        <p:txBody>
          <a:bodyPr wrap="square" rtlCol="0">
            <a:spAutoFit/>
          </a:bodyPr>
          <a:lstStyle/>
          <a:p>
            <a:r>
              <a:rPr lang="en-AU" dirty="0" smtClean="0"/>
              <a:t>3 Belts, 2 shown here</a:t>
            </a:r>
          </a:p>
          <a:p>
            <a:endParaRPr lang="en-AU" dirty="0"/>
          </a:p>
          <a:p>
            <a:r>
              <a:rPr lang="en-AU" dirty="0" smtClean="0"/>
              <a:t>Inner belt mostly protons</a:t>
            </a:r>
          </a:p>
          <a:p>
            <a:endParaRPr lang="en-AU" dirty="0"/>
          </a:p>
          <a:p>
            <a:r>
              <a:rPr lang="en-AU" dirty="0" smtClean="0"/>
              <a:t>Outer belt mostly electrons</a:t>
            </a:r>
          </a:p>
          <a:p>
            <a:endParaRPr lang="en-AU" dirty="0"/>
          </a:p>
          <a:p>
            <a:r>
              <a:rPr lang="en-AU" dirty="0" smtClean="0"/>
              <a:t>Shield against cosmic rays = high energy charged particles</a:t>
            </a:r>
          </a:p>
          <a:p>
            <a:endParaRPr lang="en-AU" dirty="0"/>
          </a:p>
          <a:p>
            <a:endParaRPr lang="en-AU" dirty="0"/>
          </a:p>
        </p:txBody>
      </p:sp>
      <p:sp>
        <p:nvSpPr>
          <p:cNvPr id="6" name="Rectangle 5"/>
          <p:cNvSpPr/>
          <p:nvPr/>
        </p:nvSpPr>
        <p:spPr>
          <a:xfrm>
            <a:off x="676274" y="6448424"/>
            <a:ext cx="9899469" cy="261610"/>
          </a:xfrm>
          <a:prstGeom prst="rect">
            <a:avLst/>
          </a:prstGeom>
        </p:spPr>
        <p:txBody>
          <a:bodyPr wrap="square">
            <a:spAutoFit/>
          </a:bodyPr>
          <a:lstStyle/>
          <a:p>
            <a:r>
              <a:rPr lang="en-US" sz="1100" dirty="0"/>
              <a:t>Van Allen radiation belts (inner and outer). Recently a third transient belt has been discovered. (</a:t>
            </a:r>
            <a:r>
              <a:rPr lang="en-US" sz="1100" dirty="0" smtClean="0"/>
              <a:t>Wikipedia)</a:t>
            </a:r>
            <a:endParaRPr lang="en-AU" sz="1100" dirty="0"/>
          </a:p>
        </p:txBody>
      </p:sp>
    </p:spTree>
    <p:extLst>
      <p:ext uri="{BB962C8B-B14F-4D97-AF65-F5344CB8AC3E}">
        <p14:creationId xmlns:p14="http://schemas.microsoft.com/office/powerpoint/2010/main" val="32752136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Van Allen Radiation Belts</a:t>
            </a:r>
          </a:p>
        </p:txBody>
      </p:sp>
      <p:sp>
        <p:nvSpPr>
          <p:cNvPr id="4" name="TextBox 3"/>
          <p:cNvSpPr txBox="1"/>
          <p:nvPr/>
        </p:nvSpPr>
        <p:spPr>
          <a:xfrm>
            <a:off x="6743700" y="2647950"/>
            <a:ext cx="5105400" cy="3416320"/>
          </a:xfrm>
          <a:prstGeom prst="rect">
            <a:avLst/>
          </a:prstGeom>
          <a:noFill/>
        </p:spPr>
        <p:txBody>
          <a:bodyPr wrap="square" rtlCol="0">
            <a:spAutoFit/>
          </a:bodyPr>
          <a:lstStyle/>
          <a:p>
            <a:r>
              <a:rPr lang="en-US" dirty="0"/>
              <a:t>The charged particles from the Sun charge up the Van Allen Belts by adding more protons and electrons depending on the intensity of corpuscular (particle) radiation from the Sun</a:t>
            </a:r>
            <a:r>
              <a:rPr lang="en-US" dirty="0" smtClean="0"/>
              <a:t>.</a:t>
            </a:r>
          </a:p>
          <a:p>
            <a:endParaRPr lang="en-US" dirty="0"/>
          </a:p>
          <a:p>
            <a:r>
              <a:rPr lang="en-US" dirty="0" smtClean="0"/>
              <a:t>Two </a:t>
            </a:r>
            <a:r>
              <a:rPr lang="en-US" dirty="0"/>
              <a:t>design purposes. </a:t>
            </a:r>
            <a:endParaRPr lang="en-US" dirty="0" smtClean="0"/>
          </a:p>
          <a:p>
            <a:pPr marL="342900" indent="-342900">
              <a:buAutoNum type="arabicPeriod"/>
            </a:pPr>
            <a:r>
              <a:rPr lang="en-US" dirty="0" smtClean="0"/>
              <a:t>the </a:t>
            </a:r>
            <a:r>
              <a:rPr lang="en-US" dirty="0"/>
              <a:t>shield itself absorbs a lot of direct particle bombardment and radiation on the </a:t>
            </a:r>
            <a:r>
              <a:rPr lang="en-US" dirty="0" smtClean="0"/>
              <a:t>Earth. </a:t>
            </a:r>
          </a:p>
          <a:p>
            <a:pPr marL="342900" indent="-342900">
              <a:buAutoNum type="arabicPeriod"/>
            </a:pPr>
            <a:r>
              <a:rPr lang="en-US" dirty="0" smtClean="0"/>
              <a:t>the </a:t>
            </a:r>
            <a:r>
              <a:rPr lang="en-US" dirty="0"/>
              <a:t>shield reduces the impact of much higher energy cosmic rays.</a:t>
            </a:r>
            <a:endParaRPr lang="en-AU" dirty="0"/>
          </a:p>
        </p:txBody>
      </p:sp>
      <p:pic>
        <p:nvPicPr>
          <p:cNvPr id="6"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6274" y="2032197"/>
            <a:ext cx="5888301" cy="4416227"/>
          </a:xfrm>
        </p:spPr>
      </p:pic>
      <p:sp>
        <p:nvSpPr>
          <p:cNvPr id="3" name="Rectangle 2"/>
          <p:cNvSpPr/>
          <p:nvPr/>
        </p:nvSpPr>
        <p:spPr>
          <a:xfrm>
            <a:off x="676274" y="6448424"/>
            <a:ext cx="9899469" cy="261610"/>
          </a:xfrm>
          <a:prstGeom prst="rect">
            <a:avLst/>
          </a:prstGeom>
        </p:spPr>
        <p:txBody>
          <a:bodyPr wrap="square">
            <a:spAutoFit/>
          </a:bodyPr>
          <a:lstStyle/>
          <a:p>
            <a:r>
              <a:rPr lang="en-US" sz="1100" dirty="0"/>
              <a:t>Van Allen radiation belts (inner and outer). Recently a third transient belt has been discovered. (</a:t>
            </a:r>
            <a:r>
              <a:rPr lang="en-US" sz="1100" dirty="0" smtClean="0"/>
              <a:t>Wikipedia)</a:t>
            </a:r>
            <a:endParaRPr lang="en-AU" sz="1100" dirty="0"/>
          </a:p>
        </p:txBody>
      </p:sp>
    </p:spTree>
    <p:extLst>
      <p:ext uri="{BB962C8B-B14F-4D97-AF65-F5344CB8AC3E}">
        <p14:creationId xmlns:p14="http://schemas.microsoft.com/office/powerpoint/2010/main" val="3030538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Aurora </a:t>
            </a:r>
            <a:r>
              <a:rPr lang="en-US" dirty="0"/>
              <a:t>Borealis and Aurora Australis</a:t>
            </a:r>
            <a:endParaRPr lang="en-AU" dirty="0"/>
          </a:p>
        </p:txBody>
      </p:sp>
      <p:pic>
        <p:nvPicPr>
          <p:cNvPr id="1026" name="Picture 2" descr="https://biblescienceforum.com/wp-content/uploads/2024/04/red_and_green_aurora.webp?w=5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099" y="2212974"/>
            <a:ext cx="6426201" cy="433126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505701" y="2947443"/>
            <a:ext cx="4000500" cy="2585323"/>
          </a:xfrm>
          <a:prstGeom prst="rect">
            <a:avLst/>
          </a:prstGeom>
          <a:noFill/>
        </p:spPr>
        <p:txBody>
          <a:bodyPr wrap="square" rtlCol="0">
            <a:spAutoFit/>
          </a:bodyPr>
          <a:lstStyle/>
          <a:p>
            <a:r>
              <a:rPr lang="en-US" dirty="0" smtClean="0"/>
              <a:t>At the </a:t>
            </a:r>
            <a:r>
              <a:rPr lang="en-US" dirty="0"/>
              <a:t>Earth’s </a:t>
            </a:r>
            <a:r>
              <a:rPr lang="en-US" dirty="0" smtClean="0"/>
              <a:t>North </a:t>
            </a:r>
            <a:r>
              <a:rPr lang="en-US" dirty="0"/>
              <a:t>and </a:t>
            </a:r>
            <a:r>
              <a:rPr lang="en-US" dirty="0" smtClean="0"/>
              <a:t>South magnetic poles the </a:t>
            </a:r>
            <a:r>
              <a:rPr lang="en-US" dirty="0"/>
              <a:t>solar particles insert themselves past the Van Allen shielding. These cause the Aurora Borealis and Aurora Australis, the northern and southern lights seen when these particles collide with atmospheric molecules. </a:t>
            </a:r>
            <a:endParaRPr lang="en-AU" dirty="0"/>
          </a:p>
        </p:txBody>
      </p:sp>
      <p:sp>
        <p:nvSpPr>
          <p:cNvPr id="3" name="Rectangle 2"/>
          <p:cNvSpPr/>
          <p:nvPr/>
        </p:nvSpPr>
        <p:spPr>
          <a:xfrm>
            <a:off x="7071360" y="6265158"/>
            <a:ext cx="6096000" cy="261610"/>
          </a:xfrm>
          <a:prstGeom prst="rect">
            <a:avLst/>
          </a:prstGeom>
        </p:spPr>
        <p:txBody>
          <a:bodyPr>
            <a:spAutoFit/>
          </a:bodyPr>
          <a:lstStyle/>
          <a:p>
            <a:r>
              <a:rPr lang="en-US" sz="1100" dirty="0"/>
              <a:t>Aurora Borealis seen at Fairbanks Alaska. Source: Wikipedia</a:t>
            </a:r>
            <a:endParaRPr lang="en-AU" sz="1100" dirty="0"/>
          </a:p>
        </p:txBody>
      </p:sp>
    </p:spTree>
    <p:extLst>
      <p:ext uri="{BB962C8B-B14F-4D97-AF65-F5344CB8AC3E}">
        <p14:creationId xmlns:p14="http://schemas.microsoft.com/office/powerpoint/2010/main" val="3928202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Designed control system</a:t>
            </a:r>
            <a:endParaRPr lang="en-AU" dirty="0"/>
          </a:p>
        </p:txBody>
      </p:sp>
      <p:sp>
        <p:nvSpPr>
          <p:cNvPr id="3" name="Content Placeholder 2"/>
          <p:cNvSpPr>
            <a:spLocks noGrp="1"/>
          </p:cNvSpPr>
          <p:nvPr>
            <p:ph idx="1"/>
          </p:nvPr>
        </p:nvSpPr>
        <p:spPr>
          <a:xfrm>
            <a:off x="7000875" y="2527300"/>
            <a:ext cx="4513263" cy="3873500"/>
          </a:xfrm>
        </p:spPr>
        <p:txBody>
          <a:bodyPr>
            <a:normAutofit/>
          </a:bodyPr>
          <a:lstStyle/>
          <a:p>
            <a:r>
              <a:rPr lang="en-US" dirty="0"/>
              <a:t>However it is a beautifully designed system controlled by the sun. </a:t>
            </a:r>
            <a:endParaRPr lang="en-US" dirty="0" smtClean="0"/>
          </a:p>
          <a:p>
            <a:r>
              <a:rPr lang="en-US" dirty="0" smtClean="0"/>
              <a:t>More </a:t>
            </a:r>
            <a:r>
              <a:rPr lang="en-US" dirty="0"/>
              <a:t>particles from the sun boosts the Van Allen shielding from cosmic rays yet cosmic rays are principally responsible for cloud seeding. </a:t>
            </a:r>
            <a:endParaRPr lang="en-US" dirty="0" smtClean="0"/>
          </a:p>
          <a:p>
            <a:r>
              <a:rPr lang="en-US" dirty="0" smtClean="0"/>
              <a:t>So </a:t>
            </a:r>
            <a:r>
              <a:rPr lang="en-US" dirty="0"/>
              <a:t>indirectly the Sun’s activity controls the formation of clouds, which in turn moderate the effects of the Sun’s radiation on Earth. That is right, global cooling or warming is controlled by this mechanism.</a:t>
            </a:r>
            <a:endParaRPr lang="en-AU" dirty="0"/>
          </a:p>
        </p:txBody>
      </p:sp>
      <p:pic>
        <p:nvPicPr>
          <p:cNvPr id="4" name="Picture 3"/>
          <p:cNvPicPr>
            <a:picLocks noChangeAspect="1"/>
          </p:cNvPicPr>
          <p:nvPr/>
        </p:nvPicPr>
        <p:blipFill>
          <a:blip r:embed="rId2"/>
          <a:stretch>
            <a:fillRect/>
          </a:stretch>
        </p:blipFill>
        <p:spPr>
          <a:xfrm>
            <a:off x="698929" y="2419349"/>
            <a:ext cx="6185780" cy="3895725"/>
          </a:xfrm>
          <a:prstGeom prst="rect">
            <a:avLst/>
          </a:prstGeom>
        </p:spPr>
      </p:pic>
      <p:sp>
        <p:nvSpPr>
          <p:cNvPr id="5" name="Rectangle 4"/>
          <p:cNvSpPr/>
          <p:nvPr/>
        </p:nvSpPr>
        <p:spPr>
          <a:xfrm>
            <a:off x="3298642" y="6315074"/>
            <a:ext cx="957313" cy="261610"/>
          </a:xfrm>
          <a:prstGeom prst="rect">
            <a:avLst/>
          </a:prstGeom>
        </p:spPr>
        <p:txBody>
          <a:bodyPr wrap="none">
            <a:spAutoFit/>
          </a:bodyPr>
          <a:lstStyle/>
          <a:p>
            <a:r>
              <a:rPr lang="en-AU" sz="1100" dirty="0"/>
              <a:t>Pexels.com</a:t>
            </a:r>
          </a:p>
        </p:txBody>
      </p:sp>
    </p:spTree>
    <p:extLst>
      <p:ext uri="{BB962C8B-B14F-4D97-AF65-F5344CB8AC3E}">
        <p14:creationId xmlns:p14="http://schemas.microsoft.com/office/powerpoint/2010/main" val="435561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Climate Myth Busted: Temperature Controlled by Clouds and the Sun</a:t>
            </a:r>
            <a:endParaRPr lang="en-AU" dirty="0"/>
          </a:p>
        </p:txBody>
      </p:sp>
      <p:sp>
        <p:nvSpPr>
          <p:cNvPr id="3" name="Content Placeholder 2"/>
          <p:cNvSpPr>
            <a:spLocks noGrp="1"/>
          </p:cNvSpPr>
          <p:nvPr>
            <p:ph idx="1"/>
          </p:nvPr>
        </p:nvSpPr>
        <p:spPr>
          <a:xfrm>
            <a:off x="864580" y="2542539"/>
            <a:ext cx="4671080" cy="3039654"/>
          </a:xfrm>
        </p:spPr>
        <p:txBody>
          <a:bodyPr/>
          <a:lstStyle/>
          <a:p>
            <a:r>
              <a:rPr lang="en-AU" dirty="0" smtClean="0"/>
              <a:t>Physicist </a:t>
            </a:r>
            <a:r>
              <a:rPr lang="en-AU" dirty="0"/>
              <a:t>Dr Ned </a:t>
            </a:r>
            <a:r>
              <a:rPr lang="en-AU" dirty="0" err="1" smtClean="0"/>
              <a:t>Nikolov</a:t>
            </a:r>
            <a:endParaRPr lang="en-AU" dirty="0" smtClean="0"/>
          </a:p>
          <a:p>
            <a:r>
              <a:rPr lang="en-US" dirty="0" smtClean="0"/>
              <a:t>the </a:t>
            </a:r>
            <a:r>
              <a:rPr lang="en-US" dirty="0"/>
              <a:t>Total Solar Irradiance (TSI) at the Top-of-the-Atmosphere (TOA), that is the sun’s radiation reaching the </a:t>
            </a:r>
            <a:r>
              <a:rPr lang="en-US" dirty="0" smtClean="0"/>
              <a:t>Earth (15%), </a:t>
            </a:r>
            <a:r>
              <a:rPr lang="en-US" dirty="0"/>
              <a:t>and</a:t>
            </a:r>
          </a:p>
          <a:p>
            <a:r>
              <a:rPr lang="en-US" dirty="0"/>
              <a:t>the reflectivity at the Top-of-the-Atmosphere (TOA) of the whole planet </a:t>
            </a:r>
            <a:r>
              <a:rPr lang="en-US" dirty="0" smtClean="0"/>
              <a:t>(albedo</a:t>
            </a:r>
            <a:r>
              <a:rPr lang="en-US" dirty="0"/>
              <a:t>) resulting from cloud cover</a:t>
            </a:r>
            <a:r>
              <a:rPr lang="en-US" dirty="0" smtClean="0"/>
              <a:t>. (85%)</a:t>
            </a:r>
            <a:endParaRPr lang="en-US" dirty="0"/>
          </a:p>
        </p:txBody>
      </p:sp>
      <p:pic>
        <p:nvPicPr>
          <p:cNvPr id="4" name="Picture 3"/>
          <p:cNvPicPr>
            <a:picLocks noChangeAspect="1"/>
          </p:cNvPicPr>
          <p:nvPr/>
        </p:nvPicPr>
        <p:blipFill>
          <a:blip r:embed="rId2"/>
          <a:stretch>
            <a:fillRect/>
          </a:stretch>
        </p:blipFill>
        <p:spPr>
          <a:xfrm>
            <a:off x="5757755" y="2370277"/>
            <a:ext cx="5054328" cy="3649523"/>
          </a:xfrm>
          <a:prstGeom prst="rect">
            <a:avLst/>
          </a:prstGeom>
        </p:spPr>
      </p:pic>
      <p:sp>
        <p:nvSpPr>
          <p:cNvPr id="5" name="Rectangle 4"/>
          <p:cNvSpPr/>
          <p:nvPr/>
        </p:nvSpPr>
        <p:spPr>
          <a:xfrm>
            <a:off x="1154954" y="6096269"/>
            <a:ext cx="9727475" cy="523220"/>
          </a:xfrm>
          <a:prstGeom prst="rect">
            <a:avLst/>
          </a:prstGeom>
        </p:spPr>
        <p:txBody>
          <a:bodyPr wrap="square">
            <a:spAutoFit/>
          </a:bodyPr>
          <a:lstStyle/>
          <a:p>
            <a:r>
              <a:rPr lang="en-US" sz="1400" dirty="0"/>
              <a:t>Ned </a:t>
            </a:r>
            <a:r>
              <a:rPr lang="en-US" sz="1400" dirty="0" err="1"/>
              <a:t>Nikolov</a:t>
            </a:r>
            <a:r>
              <a:rPr lang="en-US" sz="1400" dirty="0"/>
              <a:t> and Karl F. Zeller (Geomatics 2024, 4(3), 311-341), Roles of Earth’s Albedo Variations and Top-of-the-Atmosphere Energy Imbalance in Recent Warming: New Insights from Satellite and Surface Observations</a:t>
            </a:r>
            <a:endParaRPr lang="en-AU" sz="1400" dirty="0"/>
          </a:p>
        </p:txBody>
      </p:sp>
    </p:spTree>
    <p:extLst>
      <p:ext uri="{BB962C8B-B14F-4D97-AF65-F5344CB8AC3E}">
        <p14:creationId xmlns:p14="http://schemas.microsoft.com/office/powerpoint/2010/main" val="2307387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Interrelationships</a:t>
            </a:r>
            <a:endParaRPr lang="en-AU" dirty="0"/>
          </a:p>
        </p:txBody>
      </p:sp>
      <p:sp>
        <p:nvSpPr>
          <p:cNvPr id="3" name="Content Placeholder 2"/>
          <p:cNvSpPr>
            <a:spLocks noGrp="1"/>
          </p:cNvSpPr>
          <p:nvPr>
            <p:ph idx="1"/>
          </p:nvPr>
        </p:nvSpPr>
        <p:spPr/>
        <p:txBody>
          <a:bodyPr>
            <a:normAutofit/>
          </a:bodyPr>
          <a:lstStyle/>
          <a:p>
            <a:r>
              <a:rPr lang="en-AU" sz="3200" dirty="0" smtClean="0">
                <a:sym typeface="Wingdings" panose="05000000000000000000" pitchFamily="2" charset="2"/>
              </a:rPr>
              <a:t>Outer core  Circulating currents  Magnetic shield  controls cloud cover</a:t>
            </a:r>
          </a:p>
          <a:p>
            <a:r>
              <a:rPr lang="en-AU" sz="3200" dirty="0"/>
              <a:t>Cosmic rays  </a:t>
            </a:r>
            <a:r>
              <a:rPr lang="en-AU" sz="3200" dirty="0">
                <a:sym typeface="Wingdings" panose="05000000000000000000" pitchFamily="2" charset="2"/>
              </a:rPr>
              <a:t> seed cloud cover  Sun’s radiation  albedo  Earth temperature</a:t>
            </a:r>
          </a:p>
          <a:p>
            <a:endParaRPr lang="en-AU" sz="3200" dirty="0"/>
          </a:p>
        </p:txBody>
      </p:sp>
    </p:spTree>
    <p:extLst>
      <p:ext uri="{BB962C8B-B14F-4D97-AF65-F5344CB8AC3E}">
        <p14:creationId xmlns:p14="http://schemas.microsoft.com/office/powerpoint/2010/main" val="364911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Danger of Radiation in Apollo Missions</a:t>
            </a:r>
            <a:endParaRPr lang="en-AU" dirty="0"/>
          </a:p>
        </p:txBody>
      </p:sp>
      <p:sp>
        <p:nvSpPr>
          <p:cNvPr id="3" name="Content Placeholder 2"/>
          <p:cNvSpPr>
            <a:spLocks noGrp="1"/>
          </p:cNvSpPr>
          <p:nvPr>
            <p:ph idx="1"/>
          </p:nvPr>
        </p:nvSpPr>
        <p:spPr>
          <a:xfrm>
            <a:off x="5981700" y="2692846"/>
            <a:ext cx="5522913" cy="3416300"/>
          </a:xfrm>
        </p:spPr>
        <p:txBody>
          <a:bodyPr>
            <a:normAutofit fontScale="92500" lnSpcReduction="20000"/>
          </a:bodyPr>
          <a:lstStyle/>
          <a:p>
            <a:pPr marL="0" indent="0">
              <a:buNone/>
            </a:pPr>
            <a:r>
              <a:rPr lang="en-US" dirty="0">
                <a:solidFill>
                  <a:srgbClr val="000000"/>
                </a:solidFill>
              </a:rPr>
              <a:t>Astronauts leaving the Earth environment spend little time in the Van Allen Belts and would have minimum exposure to radiation. </a:t>
            </a:r>
            <a:endParaRPr lang="en-US" dirty="0" smtClean="0">
              <a:solidFill>
                <a:srgbClr val="000000"/>
              </a:solidFill>
            </a:endParaRPr>
          </a:p>
          <a:p>
            <a:pPr marL="0" indent="0">
              <a:buNone/>
            </a:pPr>
            <a:r>
              <a:rPr lang="en-US" dirty="0" smtClean="0">
                <a:solidFill>
                  <a:srgbClr val="000000"/>
                </a:solidFill>
              </a:rPr>
              <a:t>The </a:t>
            </a:r>
            <a:r>
              <a:rPr lang="en-US" dirty="0">
                <a:solidFill>
                  <a:srgbClr val="000000"/>
                </a:solidFill>
              </a:rPr>
              <a:t>principal danger of the Van Allen Belts is high-energy protons, which are not that difficult to shield against. </a:t>
            </a:r>
            <a:endParaRPr lang="en-US" dirty="0" smtClean="0">
              <a:solidFill>
                <a:srgbClr val="000000"/>
              </a:solidFill>
            </a:endParaRPr>
          </a:p>
          <a:p>
            <a:pPr marL="0" indent="0">
              <a:buNone/>
            </a:pPr>
            <a:r>
              <a:rPr lang="en-US" dirty="0" smtClean="0">
                <a:solidFill>
                  <a:srgbClr val="000000"/>
                </a:solidFill>
              </a:rPr>
              <a:t>The </a:t>
            </a:r>
            <a:r>
              <a:rPr lang="en-US" dirty="0">
                <a:solidFill>
                  <a:srgbClr val="000000"/>
                </a:solidFill>
              </a:rPr>
              <a:t>Apollo navigators plotted a course through the thinnest parts of the belts and arranged for the spacecraft to pass through them quickly, limiting the exposure. </a:t>
            </a:r>
            <a:endParaRPr lang="en-US" dirty="0" smtClean="0">
              <a:solidFill>
                <a:srgbClr val="000000"/>
              </a:solidFill>
            </a:endParaRPr>
          </a:p>
          <a:p>
            <a:pPr marL="0" indent="0">
              <a:buNone/>
            </a:pPr>
            <a:r>
              <a:rPr lang="en-US" dirty="0" smtClean="0">
                <a:solidFill>
                  <a:srgbClr val="000000"/>
                </a:solidFill>
              </a:rPr>
              <a:t>Each astronaut wore a personal dosimeter. The accumulated dose for each astronaut was regularly reported to Mission Control via radio.</a:t>
            </a:r>
            <a:endParaRPr lang="en-AU" dirty="0"/>
          </a:p>
        </p:txBody>
      </p:sp>
      <p:pic>
        <p:nvPicPr>
          <p:cNvPr id="4" name="Picture 3"/>
          <p:cNvPicPr>
            <a:picLocks noChangeAspect="1"/>
          </p:cNvPicPr>
          <p:nvPr/>
        </p:nvPicPr>
        <p:blipFill>
          <a:blip r:embed="rId2"/>
          <a:stretch>
            <a:fillRect/>
          </a:stretch>
        </p:blipFill>
        <p:spPr>
          <a:xfrm>
            <a:off x="1154954" y="2266950"/>
            <a:ext cx="4298362" cy="3412639"/>
          </a:xfrm>
          <a:prstGeom prst="rect">
            <a:avLst/>
          </a:prstGeom>
        </p:spPr>
      </p:pic>
      <p:sp>
        <p:nvSpPr>
          <p:cNvPr id="5" name="Rectangle 4"/>
          <p:cNvSpPr/>
          <p:nvPr/>
        </p:nvSpPr>
        <p:spPr>
          <a:xfrm>
            <a:off x="718721" y="5834317"/>
            <a:ext cx="5262979" cy="369332"/>
          </a:xfrm>
          <a:prstGeom prst="rect">
            <a:avLst/>
          </a:prstGeom>
        </p:spPr>
        <p:txBody>
          <a:bodyPr wrap="none">
            <a:spAutoFit/>
          </a:bodyPr>
          <a:lstStyle/>
          <a:p>
            <a:r>
              <a:rPr lang="en-US" dirty="0"/>
              <a:t>Apollo 15 CSM Endeavour in lunar </a:t>
            </a:r>
            <a:r>
              <a:rPr lang="en-US" dirty="0" smtClean="0"/>
              <a:t>orbit </a:t>
            </a:r>
            <a:r>
              <a:rPr lang="en-US" sz="1100" dirty="0" smtClean="0"/>
              <a:t>Wikipedia</a:t>
            </a:r>
            <a:endParaRPr lang="en-AU" sz="1100" dirty="0"/>
          </a:p>
        </p:txBody>
      </p:sp>
    </p:spTree>
    <p:extLst>
      <p:ext uri="{BB962C8B-B14F-4D97-AF65-F5344CB8AC3E}">
        <p14:creationId xmlns:p14="http://schemas.microsoft.com/office/powerpoint/2010/main" val="1905956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James Van </a:t>
            </a:r>
            <a:r>
              <a:rPr lang="en-US" dirty="0" smtClean="0"/>
              <a:t>Allen said:</a:t>
            </a:r>
            <a:endParaRPr lang="en-AU" dirty="0"/>
          </a:p>
        </p:txBody>
      </p:sp>
      <p:sp>
        <p:nvSpPr>
          <p:cNvPr id="3" name="Content Placeholder 2"/>
          <p:cNvSpPr>
            <a:spLocks noGrp="1"/>
          </p:cNvSpPr>
          <p:nvPr>
            <p:ph idx="1"/>
          </p:nvPr>
        </p:nvSpPr>
        <p:spPr/>
        <p:txBody>
          <a:bodyPr>
            <a:normAutofit/>
          </a:bodyPr>
          <a:lstStyle/>
          <a:p>
            <a:pPr marL="0" indent="0" algn="ctr">
              <a:buNone/>
            </a:pPr>
            <a:r>
              <a:rPr lang="en-US" sz="2800" b="1" i="1" dirty="0"/>
              <a:t>“The recent Fox TV show, which I saw, is an ingenious and entertaining assemblage of nonsense. The claim that radiation exposure during the Apollo missions would have been fatal to the astronauts is only one example of such nonsense.” — Dr. James Van </a:t>
            </a:r>
            <a:r>
              <a:rPr lang="en-US" sz="2800" b="1" i="1" dirty="0" smtClean="0"/>
              <a:t>Allen</a:t>
            </a:r>
            <a:endParaRPr lang="en-AU" sz="2800" b="1" dirty="0"/>
          </a:p>
        </p:txBody>
      </p:sp>
      <p:sp>
        <p:nvSpPr>
          <p:cNvPr id="4" name="Rectangle 3"/>
          <p:cNvSpPr/>
          <p:nvPr/>
        </p:nvSpPr>
        <p:spPr>
          <a:xfrm>
            <a:off x="6667249" y="5835134"/>
            <a:ext cx="4286751" cy="369332"/>
          </a:xfrm>
          <a:prstGeom prst="rect">
            <a:avLst/>
          </a:prstGeom>
        </p:spPr>
        <p:txBody>
          <a:bodyPr wrap="none">
            <a:spAutoFit/>
          </a:bodyPr>
          <a:lstStyle/>
          <a:p>
            <a:r>
              <a:rPr lang="en-AU" dirty="0"/>
              <a:t>https://www.clavius.org/envrad.html</a:t>
            </a:r>
          </a:p>
        </p:txBody>
      </p:sp>
    </p:spTree>
    <p:extLst>
      <p:ext uri="{BB962C8B-B14F-4D97-AF65-F5344CB8AC3E}">
        <p14:creationId xmlns:p14="http://schemas.microsoft.com/office/powerpoint/2010/main" val="550502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Carbon-14 and Radiometric Ages</a:t>
            </a:r>
            <a:endParaRPr lang="en-AU" dirty="0"/>
          </a:p>
        </p:txBody>
      </p:sp>
      <p:pic>
        <p:nvPicPr>
          <p:cNvPr id="2050" name="Picture 2" descr="https://biblescienceforum.com/wp-content/uploads/2024/04/1-carbon.webp?w=30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5229" y="2238123"/>
            <a:ext cx="3171945" cy="413410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600574" y="2543175"/>
            <a:ext cx="7038975" cy="3416320"/>
          </a:xfrm>
          <a:prstGeom prst="rect">
            <a:avLst/>
          </a:prstGeom>
        </p:spPr>
        <p:txBody>
          <a:bodyPr wrap="square">
            <a:spAutoFit/>
          </a:bodyPr>
          <a:lstStyle/>
          <a:p>
            <a:r>
              <a:rPr lang="en-US" dirty="0">
                <a:solidFill>
                  <a:srgbClr val="000000"/>
                </a:solidFill>
              </a:rPr>
              <a:t>Cosmic rays </a:t>
            </a:r>
            <a:r>
              <a:rPr lang="en-US" dirty="0" smtClean="0">
                <a:solidFill>
                  <a:srgbClr val="000000"/>
                </a:solidFill>
              </a:rPr>
              <a:t>convert </a:t>
            </a:r>
            <a:r>
              <a:rPr lang="en-US" dirty="0">
                <a:solidFill>
                  <a:srgbClr val="000000"/>
                </a:solidFill>
              </a:rPr>
              <a:t>atmospheric normal Nitrogen-14 atoms into radioactive Carbon-14. </a:t>
            </a:r>
            <a:endParaRPr lang="en-US" dirty="0" smtClean="0">
              <a:solidFill>
                <a:srgbClr val="000000"/>
              </a:solidFill>
            </a:endParaRPr>
          </a:p>
          <a:p>
            <a:endParaRPr lang="en-US" dirty="0">
              <a:solidFill>
                <a:srgbClr val="000000"/>
              </a:solidFill>
            </a:endParaRPr>
          </a:p>
          <a:p>
            <a:r>
              <a:rPr lang="en-US" dirty="0" smtClean="0">
                <a:solidFill>
                  <a:srgbClr val="000000"/>
                </a:solidFill>
              </a:rPr>
              <a:t>Earth </a:t>
            </a:r>
            <a:r>
              <a:rPr lang="en-US" dirty="0">
                <a:solidFill>
                  <a:srgbClr val="000000"/>
                </a:solidFill>
              </a:rPr>
              <a:t>has been radiated with cosmic rays through its history and hence Carbon-14 has been formed and taken up by plants and hence animals, but even more so recently as the shielding effect of the Earth’s magnetic field has been exponentially decaying. Less shielding means more cosmic rays means more Carbon-14 creation</a:t>
            </a:r>
            <a:r>
              <a:rPr lang="en-US" dirty="0" smtClean="0">
                <a:solidFill>
                  <a:srgbClr val="000000"/>
                </a:solidFill>
              </a:rPr>
              <a:t>.</a:t>
            </a:r>
          </a:p>
          <a:p>
            <a:endParaRPr lang="en-US" b="0" i="0" dirty="0" smtClean="0">
              <a:solidFill>
                <a:srgbClr val="000000"/>
              </a:solidFill>
              <a:effectLst/>
            </a:endParaRPr>
          </a:p>
          <a:p>
            <a:r>
              <a:rPr lang="en-US" b="0" i="0" dirty="0" smtClean="0">
                <a:solidFill>
                  <a:srgbClr val="000000"/>
                </a:solidFill>
                <a:effectLst/>
              </a:rPr>
              <a:t>One evolutionary assumption: Carbon-14 accumulation rate is the same today as in the past. Clearly wrong!</a:t>
            </a:r>
            <a:endParaRPr lang="en-US" b="0" i="0" dirty="0">
              <a:solidFill>
                <a:srgbClr val="000000"/>
              </a:solidFill>
              <a:effectLst/>
            </a:endParaRPr>
          </a:p>
        </p:txBody>
      </p:sp>
    </p:spTree>
    <p:extLst>
      <p:ext uri="{BB962C8B-B14F-4D97-AF65-F5344CB8AC3E}">
        <p14:creationId xmlns:p14="http://schemas.microsoft.com/office/powerpoint/2010/main" val="884336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Carbon-14 and Radiometric Ages</a:t>
            </a:r>
          </a:p>
        </p:txBody>
      </p:sp>
      <p:sp>
        <p:nvSpPr>
          <p:cNvPr id="3" name="Content Placeholder 2"/>
          <p:cNvSpPr>
            <a:spLocks noGrp="1"/>
          </p:cNvSpPr>
          <p:nvPr>
            <p:ph idx="1"/>
          </p:nvPr>
        </p:nvSpPr>
        <p:spPr>
          <a:xfrm>
            <a:off x="6877050" y="2603500"/>
            <a:ext cx="4962525" cy="3416300"/>
          </a:xfrm>
        </p:spPr>
        <p:txBody>
          <a:bodyPr>
            <a:normAutofit fontScale="92500" lnSpcReduction="20000"/>
          </a:bodyPr>
          <a:lstStyle/>
          <a:p>
            <a:pPr marL="0" indent="0">
              <a:buNone/>
            </a:pPr>
            <a:r>
              <a:rPr lang="en-US" dirty="0" smtClean="0">
                <a:solidFill>
                  <a:srgbClr val="000000"/>
                </a:solidFill>
              </a:rPr>
              <a:t>This </a:t>
            </a:r>
            <a:r>
              <a:rPr lang="en-US" dirty="0">
                <a:solidFill>
                  <a:srgbClr val="000000"/>
                </a:solidFill>
              </a:rPr>
              <a:t>Carbon-14 is used to measure the age of dead organisms as well as any rock containing Carbon. </a:t>
            </a:r>
            <a:endParaRPr lang="en-US" dirty="0" smtClean="0">
              <a:solidFill>
                <a:srgbClr val="000000"/>
              </a:solidFill>
            </a:endParaRPr>
          </a:p>
          <a:p>
            <a:pPr marL="0" indent="0">
              <a:buNone/>
            </a:pPr>
            <a:r>
              <a:rPr lang="en-US" dirty="0" smtClean="0">
                <a:solidFill>
                  <a:srgbClr val="000000"/>
                </a:solidFill>
              </a:rPr>
              <a:t>Diamonds </a:t>
            </a:r>
            <a:r>
              <a:rPr lang="en-US" dirty="0">
                <a:solidFill>
                  <a:srgbClr val="000000"/>
                </a:solidFill>
              </a:rPr>
              <a:t>for example were measured to be less than 56,000 years old. </a:t>
            </a:r>
            <a:endParaRPr lang="en-US" dirty="0" smtClean="0">
              <a:solidFill>
                <a:srgbClr val="000000"/>
              </a:solidFill>
            </a:endParaRPr>
          </a:p>
          <a:p>
            <a:pPr marL="0" indent="0">
              <a:buNone/>
            </a:pPr>
            <a:r>
              <a:rPr lang="en-US" dirty="0" smtClean="0">
                <a:solidFill>
                  <a:srgbClr val="000000"/>
                </a:solidFill>
              </a:rPr>
              <a:t>No </a:t>
            </a:r>
            <a:r>
              <a:rPr lang="en-US" dirty="0">
                <a:solidFill>
                  <a:srgbClr val="000000"/>
                </a:solidFill>
              </a:rPr>
              <a:t>other carbon bearing mineral (of organic or non-organic origin) on Earth has ever been measured to be older than 45,000 years. </a:t>
            </a:r>
            <a:endParaRPr lang="en-US" dirty="0" smtClean="0">
              <a:solidFill>
                <a:srgbClr val="000000"/>
              </a:solidFill>
            </a:endParaRPr>
          </a:p>
          <a:p>
            <a:pPr marL="0" indent="0">
              <a:buNone/>
            </a:pPr>
            <a:r>
              <a:rPr lang="en-US" dirty="0" smtClean="0">
                <a:solidFill>
                  <a:srgbClr val="000000"/>
                </a:solidFill>
              </a:rPr>
              <a:t>These </a:t>
            </a:r>
            <a:r>
              <a:rPr lang="en-US" dirty="0">
                <a:solidFill>
                  <a:srgbClr val="000000"/>
                </a:solidFill>
              </a:rPr>
              <a:t>results were with evolutionary assumptions. With biblical creation assumptions those ages contract down to 6,000-7,000 years and </a:t>
            </a:r>
            <a:r>
              <a:rPr lang="en-US" dirty="0" smtClean="0">
                <a:solidFill>
                  <a:srgbClr val="000000"/>
                </a:solidFill>
              </a:rPr>
              <a:t>4,500-5,000 </a:t>
            </a:r>
            <a:r>
              <a:rPr lang="en-US" dirty="0">
                <a:solidFill>
                  <a:srgbClr val="000000"/>
                </a:solidFill>
              </a:rPr>
              <a:t>years respectively.</a:t>
            </a:r>
            <a:endParaRPr lang="en-AU" dirty="0"/>
          </a:p>
        </p:txBody>
      </p:sp>
      <p:pic>
        <p:nvPicPr>
          <p:cNvPr id="5" name="Picture 4"/>
          <p:cNvPicPr>
            <a:picLocks noChangeAspect="1"/>
          </p:cNvPicPr>
          <p:nvPr/>
        </p:nvPicPr>
        <p:blipFill rotWithShape="1">
          <a:blip r:embed="rId2"/>
          <a:srcRect t="58" b="44311"/>
          <a:stretch/>
        </p:blipFill>
        <p:spPr>
          <a:xfrm>
            <a:off x="2969173" y="3401843"/>
            <a:ext cx="3619500" cy="3024000"/>
          </a:xfrm>
          <a:prstGeom prst="rect">
            <a:avLst/>
          </a:prstGeom>
        </p:spPr>
      </p:pic>
      <p:pic>
        <p:nvPicPr>
          <p:cNvPr id="4" name="Picture 3"/>
          <p:cNvPicPr>
            <a:picLocks noChangeAspect="1"/>
          </p:cNvPicPr>
          <p:nvPr/>
        </p:nvPicPr>
        <p:blipFill>
          <a:blip r:embed="rId3"/>
          <a:stretch>
            <a:fillRect/>
          </a:stretch>
        </p:blipFill>
        <p:spPr>
          <a:xfrm>
            <a:off x="532414" y="2209253"/>
            <a:ext cx="2857500" cy="2028825"/>
          </a:xfrm>
          <a:prstGeom prst="rect">
            <a:avLst/>
          </a:prstGeom>
        </p:spPr>
      </p:pic>
      <p:sp>
        <p:nvSpPr>
          <p:cNvPr id="6" name="TextBox 5"/>
          <p:cNvSpPr txBox="1"/>
          <p:nvPr/>
        </p:nvSpPr>
        <p:spPr>
          <a:xfrm>
            <a:off x="530685" y="4685629"/>
            <a:ext cx="2377439" cy="646331"/>
          </a:xfrm>
          <a:prstGeom prst="rect">
            <a:avLst/>
          </a:prstGeom>
          <a:noFill/>
        </p:spPr>
        <p:txBody>
          <a:bodyPr wrap="square" rtlCol="0">
            <a:spAutoFit/>
          </a:bodyPr>
          <a:lstStyle/>
          <a:p>
            <a:r>
              <a:rPr lang="en-AU" dirty="0" smtClean="0"/>
              <a:t>Diamonds 1 billion years old?</a:t>
            </a:r>
            <a:endParaRPr lang="en-AU" dirty="0"/>
          </a:p>
        </p:txBody>
      </p:sp>
      <p:sp>
        <p:nvSpPr>
          <p:cNvPr id="7" name="TextBox 6"/>
          <p:cNvSpPr txBox="1"/>
          <p:nvPr/>
        </p:nvSpPr>
        <p:spPr>
          <a:xfrm>
            <a:off x="3678291" y="2617244"/>
            <a:ext cx="3263855" cy="646331"/>
          </a:xfrm>
          <a:prstGeom prst="rect">
            <a:avLst/>
          </a:prstGeom>
          <a:noFill/>
        </p:spPr>
        <p:txBody>
          <a:bodyPr wrap="square" rtlCol="0">
            <a:spAutoFit/>
          </a:bodyPr>
          <a:lstStyle/>
          <a:p>
            <a:r>
              <a:rPr lang="en-AU" dirty="0" smtClean="0"/>
              <a:t>Coal at least 30 million years old?</a:t>
            </a:r>
            <a:endParaRPr lang="en-AU" dirty="0"/>
          </a:p>
        </p:txBody>
      </p:sp>
      <p:sp>
        <p:nvSpPr>
          <p:cNvPr id="8" name="TextBox 7"/>
          <p:cNvSpPr txBox="1"/>
          <p:nvPr/>
        </p:nvSpPr>
        <p:spPr>
          <a:xfrm>
            <a:off x="2114739" y="6209670"/>
            <a:ext cx="1132114" cy="261610"/>
          </a:xfrm>
          <a:prstGeom prst="rect">
            <a:avLst/>
          </a:prstGeom>
          <a:noFill/>
        </p:spPr>
        <p:txBody>
          <a:bodyPr wrap="square" rtlCol="0">
            <a:spAutoFit/>
          </a:bodyPr>
          <a:lstStyle/>
          <a:p>
            <a:r>
              <a:rPr lang="en-AU" sz="1100" dirty="0" smtClean="0"/>
              <a:t>Wikipedia</a:t>
            </a:r>
            <a:endParaRPr lang="en-AU" sz="1100" dirty="0"/>
          </a:p>
        </p:txBody>
      </p:sp>
      <p:sp>
        <p:nvSpPr>
          <p:cNvPr id="9" name="Rectangle 8"/>
          <p:cNvSpPr/>
          <p:nvPr/>
        </p:nvSpPr>
        <p:spPr>
          <a:xfrm>
            <a:off x="530685" y="4180845"/>
            <a:ext cx="2438488" cy="261610"/>
          </a:xfrm>
          <a:prstGeom prst="rect">
            <a:avLst/>
          </a:prstGeom>
        </p:spPr>
        <p:txBody>
          <a:bodyPr wrap="none">
            <a:spAutoFit/>
          </a:bodyPr>
          <a:lstStyle/>
          <a:p>
            <a:r>
              <a:rPr lang="en-AU" sz="1100" dirty="0" err="1"/>
              <a:t>Boykung</a:t>
            </a:r>
            <a:r>
              <a:rPr lang="en-AU" sz="1100" dirty="0"/>
              <a:t> at FreeDigitalPhotos.net</a:t>
            </a:r>
          </a:p>
        </p:txBody>
      </p:sp>
    </p:spTree>
    <p:extLst>
      <p:ext uri="{BB962C8B-B14F-4D97-AF65-F5344CB8AC3E}">
        <p14:creationId xmlns:p14="http://schemas.microsoft.com/office/powerpoint/2010/main" val="29721324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Carbon-14 and Radiometric Ages</a:t>
            </a:r>
          </a:p>
        </p:txBody>
      </p:sp>
      <p:pic>
        <p:nvPicPr>
          <p:cNvPr id="6146" name="Picture 2" descr="https://biblescienceforum.com/wp-content/uploads/2025/04/dino-bones-1.jpg?w=102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65694" y="1761198"/>
            <a:ext cx="8831006" cy="509680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rot="5400000">
            <a:off x="9049501" y="3701534"/>
            <a:ext cx="5663730" cy="369332"/>
          </a:xfrm>
          <a:prstGeom prst="rect">
            <a:avLst/>
          </a:prstGeom>
        </p:spPr>
        <p:txBody>
          <a:bodyPr wrap="none">
            <a:spAutoFit/>
          </a:bodyPr>
          <a:lstStyle/>
          <a:p>
            <a:r>
              <a:rPr lang="en-AU" dirty="0"/>
              <a:t>https://www.newgeology.us/presentation48.html</a:t>
            </a:r>
          </a:p>
        </p:txBody>
      </p:sp>
      <p:sp>
        <p:nvSpPr>
          <p:cNvPr id="5" name="Rectangle 4"/>
          <p:cNvSpPr/>
          <p:nvPr/>
        </p:nvSpPr>
        <p:spPr>
          <a:xfrm>
            <a:off x="421562" y="2387495"/>
            <a:ext cx="2444132" cy="4524315"/>
          </a:xfrm>
          <a:prstGeom prst="rect">
            <a:avLst/>
          </a:prstGeom>
        </p:spPr>
        <p:txBody>
          <a:bodyPr wrap="square">
            <a:spAutoFit/>
          </a:bodyPr>
          <a:lstStyle/>
          <a:p>
            <a:r>
              <a:rPr lang="en-US" dirty="0" smtClean="0">
                <a:solidFill>
                  <a:srgbClr val="000000"/>
                </a:solidFill>
              </a:rPr>
              <a:t>Dinosaur bones </a:t>
            </a:r>
            <a:r>
              <a:rPr lang="en-US" dirty="0">
                <a:solidFill>
                  <a:srgbClr val="000000"/>
                </a:solidFill>
              </a:rPr>
              <a:t>were tested, not petrified fossils (replaced with minerals and turned to stone</a:t>
            </a:r>
            <a:r>
              <a:rPr lang="en-US" dirty="0" smtClean="0">
                <a:solidFill>
                  <a:srgbClr val="000000"/>
                </a:solidFill>
              </a:rPr>
              <a:t>).</a:t>
            </a:r>
          </a:p>
          <a:p>
            <a:endParaRPr lang="en-US" dirty="0">
              <a:solidFill>
                <a:srgbClr val="000000"/>
              </a:solidFill>
            </a:endParaRPr>
          </a:p>
          <a:p>
            <a:r>
              <a:rPr lang="en-US" dirty="0" smtClean="0">
                <a:solidFill>
                  <a:srgbClr val="000000"/>
                </a:solidFill>
              </a:rPr>
              <a:t>Soft tissues contain Carbon-14.</a:t>
            </a:r>
          </a:p>
          <a:p>
            <a:r>
              <a:rPr lang="en-US" dirty="0" smtClean="0">
                <a:solidFill>
                  <a:srgbClr val="000000"/>
                </a:solidFill>
              </a:rPr>
              <a:t>Some even stink like rotting flesh.</a:t>
            </a:r>
          </a:p>
          <a:p>
            <a:endParaRPr lang="en-US" dirty="0">
              <a:solidFill>
                <a:srgbClr val="000000"/>
              </a:solidFill>
            </a:endParaRPr>
          </a:p>
          <a:p>
            <a:r>
              <a:rPr lang="en-US" dirty="0" smtClean="0">
                <a:solidFill>
                  <a:srgbClr val="000000"/>
                </a:solidFill>
              </a:rPr>
              <a:t>After 65 million year? No way!</a:t>
            </a:r>
          </a:p>
          <a:p>
            <a:endParaRPr lang="en-US" dirty="0">
              <a:solidFill>
                <a:srgbClr val="000000"/>
              </a:solidFill>
              <a:latin typeface="Newsreader"/>
            </a:endParaRPr>
          </a:p>
          <a:p>
            <a:endParaRPr lang="en-AU" dirty="0"/>
          </a:p>
        </p:txBody>
      </p:sp>
    </p:spTree>
    <p:extLst>
      <p:ext uri="{BB962C8B-B14F-4D97-AF65-F5344CB8AC3E}">
        <p14:creationId xmlns:p14="http://schemas.microsoft.com/office/powerpoint/2010/main" val="40687773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a:t>
            </a:r>
            <a:r>
              <a:rPr lang="en-US" dirty="0" err="1" smtClean="0"/>
              <a:t>inosaur</a:t>
            </a:r>
            <a:r>
              <a:rPr lang="en-US" dirty="0" smtClean="0"/>
              <a:t> </a:t>
            </a:r>
            <a:r>
              <a:rPr lang="en-US" dirty="0"/>
              <a:t>soft tissue </a:t>
            </a:r>
            <a:r>
              <a:rPr lang="en-US" dirty="0" smtClean="0"/>
              <a:t>&amp; </a:t>
            </a:r>
            <a:r>
              <a:rPr lang="en-US" dirty="0"/>
              <a:t>DNA fragments</a:t>
            </a:r>
            <a:endParaRPr lang="en-AU" dirty="0"/>
          </a:p>
        </p:txBody>
      </p:sp>
      <p:sp>
        <p:nvSpPr>
          <p:cNvPr id="3" name="Content Placeholder 2"/>
          <p:cNvSpPr>
            <a:spLocks noGrp="1"/>
          </p:cNvSpPr>
          <p:nvPr>
            <p:ph idx="1"/>
          </p:nvPr>
        </p:nvSpPr>
        <p:spPr/>
        <p:txBody>
          <a:bodyPr/>
          <a:lstStyle/>
          <a:p>
            <a:r>
              <a:rPr lang="en-AU" dirty="0" err="1"/>
              <a:t>Dr.</a:t>
            </a:r>
            <a:r>
              <a:rPr lang="en-AU" dirty="0"/>
              <a:t> Mary </a:t>
            </a:r>
            <a:r>
              <a:rPr lang="en-AU" dirty="0" smtClean="0"/>
              <a:t>Schweitzer et al. (2007) published in </a:t>
            </a:r>
            <a:r>
              <a:rPr lang="en-AU" i="1" dirty="0" smtClean="0"/>
              <a:t>Science “</a:t>
            </a:r>
            <a:r>
              <a:rPr lang="en-US" dirty="0"/>
              <a:t>Analyses of soft tissue from </a:t>
            </a:r>
            <a:r>
              <a:rPr lang="en-US" i="1" dirty="0"/>
              <a:t>Tyrannosaurus rex</a:t>
            </a:r>
            <a:r>
              <a:rPr lang="en-US" dirty="0"/>
              <a:t> suggest the presence </a:t>
            </a:r>
            <a:r>
              <a:rPr lang="en-US" dirty="0" smtClean="0"/>
              <a:t>of protein.”</a:t>
            </a:r>
            <a:r>
              <a:rPr lang="en-US" dirty="0"/>
              <a:t> </a:t>
            </a:r>
            <a:r>
              <a:rPr lang="en-US" b="1" dirty="0" smtClean="0"/>
              <a:t>Science</a:t>
            </a:r>
            <a:r>
              <a:rPr lang="en-US" dirty="0"/>
              <a:t> 316:277-280.</a:t>
            </a:r>
            <a:endParaRPr lang="en-AU" i="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1217" y="3856071"/>
            <a:ext cx="7874000" cy="2540000"/>
          </a:xfrm>
          <a:prstGeom prst="rect">
            <a:avLst/>
          </a:prstGeom>
        </p:spPr>
      </p:pic>
    </p:spTree>
    <p:extLst>
      <p:ext uri="{BB962C8B-B14F-4D97-AF65-F5344CB8AC3E}">
        <p14:creationId xmlns:p14="http://schemas.microsoft.com/office/powerpoint/2010/main" val="147015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Carbon-14 and Radiometric Ages</a:t>
            </a:r>
          </a:p>
        </p:txBody>
      </p:sp>
      <p:sp>
        <p:nvSpPr>
          <p:cNvPr id="3" name="Content Placeholder 2"/>
          <p:cNvSpPr>
            <a:spLocks noGrp="1"/>
          </p:cNvSpPr>
          <p:nvPr>
            <p:ph idx="1"/>
          </p:nvPr>
        </p:nvSpPr>
        <p:spPr>
          <a:xfrm>
            <a:off x="5034455" y="2656051"/>
            <a:ext cx="6785468" cy="3416300"/>
          </a:xfrm>
        </p:spPr>
        <p:txBody>
          <a:bodyPr>
            <a:normAutofit fontScale="92500" lnSpcReduction="10000"/>
          </a:bodyPr>
          <a:lstStyle/>
          <a:p>
            <a:pPr marL="0" indent="0">
              <a:buNone/>
            </a:pPr>
            <a:r>
              <a:rPr lang="en-US" dirty="0" smtClean="0"/>
              <a:t>The </a:t>
            </a:r>
            <a:r>
              <a:rPr lang="en-US" dirty="0"/>
              <a:t>Earth shielding by the magnetic field. But it is decaying. </a:t>
            </a:r>
            <a:endParaRPr lang="en-US" dirty="0" smtClean="0"/>
          </a:p>
          <a:p>
            <a:pPr marL="0" indent="0">
              <a:buNone/>
            </a:pPr>
            <a:r>
              <a:rPr lang="en-US" dirty="0" smtClean="0"/>
              <a:t>Earth has </a:t>
            </a:r>
            <a:r>
              <a:rPr lang="en-US" dirty="0"/>
              <a:t>a finite time left before </a:t>
            </a:r>
            <a:r>
              <a:rPr lang="en-US" dirty="0" smtClean="0"/>
              <a:t>all shielding is lost. </a:t>
            </a:r>
            <a:r>
              <a:rPr lang="en-US" dirty="0"/>
              <a:t>The half-life of the </a:t>
            </a:r>
            <a:r>
              <a:rPr lang="en-US" dirty="0" smtClean="0"/>
              <a:t>current exponential </a:t>
            </a:r>
            <a:r>
              <a:rPr lang="en-US" dirty="0"/>
              <a:t>decay of the </a:t>
            </a:r>
            <a:r>
              <a:rPr lang="en-US" dirty="0" smtClean="0"/>
              <a:t>total magnetic </a:t>
            </a:r>
            <a:r>
              <a:rPr lang="en-US" dirty="0"/>
              <a:t>field was </a:t>
            </a:r>
            <a:r>
              <a:rPr lang="en-US" dirty="0" smtClean="0"/>
              <a:t>determined </a:t>
            </a:r>
            <a:r>
              <a:rPr lang="en-US" dirty="0"/>
              <a:t>to be about 1,400 </a:t>
            </a:r>
            <a:r>
              <a:rPr lang="en-US" dirty="0" smtClean="0"/>
              <a:t>years over the period 1960 to 2000 by </a:t>
            </a:r>
            <a:r>
              <a:rPr lang="en-US" dirty="0" err="1" smtClean="0"/>
              <a:t>Dr</a:t>
            </a:r>
            <a:r>
              <a:rPr lang="en-US" dirty="0" smtClean="0"/>
              <a:t> Russ Humphreys. </a:t>
            </a:r>
          </a:p>
          <a:p>
            <a:pPr marL="0" indent="0">
              <a:buNone/>
            </a:pPr>
            <a:r>
              <a:rPr lang="en-US" dirty="0" smtClean="0"/>
              <a:t>That </a:t>
            </a:r>
            <a:r>
              <a:rPr lang="en-US" dirty="0"/>
              <a:t>time is only thousands of years, not billions. </a:t>
            </a:r>
            <a:endParaRPr lang="en-US" dirty="0" smtClean="0"/>
          </a:p>
          <a:p>
            <a:pPr marL="0" indent="0">
              <a:buNone/>
            </a:pPr>
            <a:r>
              <a:rPr lang="en-US" dirty="0" smtClean="0"/>
              <a:t>The </a:t>
            </a:r>
            <a:r>
              <a:rPr lang="en-US" b="1" dirty="0"/>
              <a:t>dynamo theory </a:t>
            </a:r>
            <a:r>
              <a:rPr lang="en-US" dirty="0"/>
              <a:t>is only believed because of a rejection of the true biblical history. </a:t>
            </a:r>
            <a:endParaRPr lang="en-US" dirty="0" smtClean="0"/>
          </a:p>
          <a:p>
            <a:pPr marL="0" indent="0">
              <a:buNone/>
            </a:pPr>
            <a:r>
              <a:rPr lang="en-US" dirty="0" smtClean="0"/>
              <a:t>There </a:t>
            </a:r>
            <a:r>
              <a:rPr lang="en-US" dirty="0"/>
              <a:t>will never be a time machine invented, so one can never measure anything in the past. It is in principle impossible. And all dating techniques require unprovable assumptions.</a:t>
            </a:r>
            <a:endParaRPr lang="en-AU" dirty="0"/>
          </a:p>
        </p:txBody>
      </p:sp>
      <p:pic>
        <p:nvPicPr>
          <p:cNvPr id="5" name="Picture 4"/>
          <p:cNvPicPr>
            <a:picLocks noChangeAspect="1"/>
          </p:cNvPicPr>
          <p:nvPr/>
        </p:nvPicPr>
        <p:blipFill>
          <a:blip r:embed="rId2"/>
          <a:stretch>
            <a:fillRect/>
          </a:stretch>
        </p:blipFill>
        <p:spPr>
          <a:xfrm>
            <a:off x="734410" y="2361762"/>
            <a:ext cx="3995026" cy="3995026"/>
          </a:xfrm>
          <a:prstGeom prst="rect">
            <a:avLst/>
          </a:prstGeom>
        </p:spPr>
      </p:pic>
    </p:spTree>
    <p:extLst>
      <p:ext uri="{BB962C8B-B14F-4D97-AF65-F5344CB8AC3E}">
        <p14:creationId xmlns:p14="http://schemas.microsoft.com/office/powerpoint/2010/main" val="914251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New Book: Physics of Creation</a:t>
            </a:r>
            <a:br>
              <a:rPr lang="en-AU" dirty="0" smtClean="0"/>
            </a:br>
            <a:r>
              <a:rPr lang="en-AU" dirty="0" smtClean="0"/>
              <a:t>The Creator’s Ultimate Design for Earth</a:t>
            </a:r>
            <a:endParaRPr lang="en-AU"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49511" b="-49391"/>
          <a:stretch/>
        </p:blipFill>
        <p:spPr>
          <a:xfrm>
            <a:off x="7124233" y="2543665"/>
            <a:ext cx="5584268" cy="7092000"/>
          </a:xfrm>
          <a:prstGeom prst="rect">
            <a:avLst/>
          </a:prstGeom>
        </p:spPr>
      </p:pic>
      <p:pic>
        <p:nvPicPr>
          <p:cNvPr id="7" name="Picture 6"/>
          <p:cNvPicPr>
            <a:picLocks noChangeAspect="1"/>
          </p:cNvPicPr>
          <p:nvPr/>
        </p:nvPicPr>
        <p:blipFill>
          <a:blip r:embed="rId3"/>
          <a:stretch>
            <a:fillRect/>
          </a:stretch>
        </p:blipFill>
        <p:spPr>
          <a:xfrm>
            <a:off x="387699" y="2676089"/>
            <a:ext cx="4043615" cy="2695743"/>
          </a:xfrm>
          <a:prstGeom prst="rect">
            <a:avLst/>
          </a:prstGeom>
        </p:spPr>
      </p:pic>
      <p:sp>
        <p:nvSpPr>
          <p:cNvPr id="8" name="Rectangle 7"/>
          <p:cNvSpPr/>
          <p:nvPr/>
        </p:nvSpPr>
        <p:spPr>
          <a:xfrm>
            <a:off x="884903" y="5766500"/>
            <a:ext cx="11149441" cy="369332"/>
          </a:xfrm>
          <a:prstGeom prst="rect">
            <a:avLst/>
          </a:prstGeom>
        </p:spPr>
        <p:txBody>
          <a:bodyPr wrap="square">
            <a:spAutoFit/>
          </a:bodyPr>
          <a:lstStyle/>
          <a:p>
            <a:r>
              <a:rPr lang="en-AU" dirty="0">
                <a:hlinkClick r:id="rId4"/>
              </a:rPr>
              <a:t>https://</a:t>
            </a:r>
            <a:r>
              <a:rPr lang="en-AU" dirty="0" smtClean="0">
                <a:hlinkClick r:id="rId4"/>
              </a:rPr>
              <a:t>biblescienceforum.com</a:t>
            </a:r>
            <a:r>
              <a:rPr lang="en-AU" dirty="0" smtClean="0"/>
              <a:t> Search “Physics of Creation” PDF for paid Premium as little as $5</a:t>
            </a:r>
            <a:endParaRPr lang="en-AU"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1826" t="10379" r="28290" b="49465"/>
          <a:stretch/>
        </p:blipFill>
        <p:spPr>
          <a:xfrm>
            <a:off x="4464000" y="2564524"/>
            <a:ext cx="3420000" cy="2916000"/>
          </a:xfrm>
          <a:prstGeom prst="rect">
            <a:avLst/>
          </a:prstGeom>
        </p:spPr>
      </p:pic>
    </p:spTree>
    <p:extLst>
      <p:ext uri="{BB962C8B-B14F-4D97-AF65-F5344CB8AC3E}">
        <p14:creationId xmlns:p14="http://schemas.microsoft.com/office/powerpoint/2010/main" val="10346634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AU" smtClean="0"/>
              <a:t>Part 2: A </a:t>
            </a:r>
            <a:r>
              <a:rPr lang="en-AU" dirty="0" smtClean="0"/>
              <a:t>New Biblical Creation Model</a:t>
            </a:r>
            <a:endParaRPr lang="en-AU" dirty="0"/>
          </a:p>
        </p:txBody>
      </p:sp>
      <p:sp>
        <p:nvSpPr>
          <p:cNvPr id="5" name="Subtitle 4"/>
          <p:cNvSpPr>
            <a:spLocks noGrp="1"/>
          </p:cNvSpPr>
          <p:nvPr>
            <p:ph type="subTitle" idx="1"/>
          </p:nvPr>
        </p:nvSpPr>
        <p:spPr/>
        <p:txBody>
          <a:bodyPr/>
          <a:lstStyle/>
          <a:p>
            <a:r>
              <a:rPr lang="en-AU" dirty="0" smtClean="0"/>
              <a:t>Dr John Gideon Hartnett</a:t>
            </a:r>
            <a:endParaRPr lang="en-AU" dirty="0"/>
          </a:p>
        </p:txBody>
      </p:sp>
    </p:spTree>
    <p:extLst>
      <p:ext uri="{BB962C8B-B14F-4D97-AF65-F5344CB8AC3E}">
        <p14:creationId xmlns:p14="http://schemas.microsoft.com/office/powerpoint/2010/main" val="40473331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 Creation Based Model</a:t>
            </a:r>
            <a:endParaRPr lang="en-AU" dirty="0"/>
          </a:p>
        </p:txBody>
      </p:sp>
      <p:sp>
        <p:nvSpPr>
          <p:cNvPr id="3" name="Content Placeholder 2"/>
          <p:cNvSpPr>
            <a:spLocks noGrp="1"/>
          </p:cNvSpPr>
          <p:nvPr>
            <p:ph idx="1"/>
          </p:nvPr>
        </p:nvSpPr>
        <p:spPr>
          <a:xfrm>
            <a:off x="595617" y="2603499"/>
            <a:ext cx="11081857" cy="3705022"/>
          </a:xfrm>
        </p:spPr>
        <p:txBody>
          <a:bodyPr>
            <a:normAutofit lnSpcReduction="10000"/>
          </a:bodyPr>
          <a:lstStyle/>
          <a:p>
            <a:r>
              <a:rPr lang="en-AU" sz="2400" dirty="0" smtClean="0">
                <a:solidFill>
                  <a:schemeClr val="tx1"/>
                </a:solidFill>
              </a:rPr>
              <a:t>Creationists often have all catastrophic changes occurring in the year of Noah’s Flood. My model does not.</a:t>
            </a:r>
          </a:p>
          <a:p>
            <a:r>
              <a:rPr lang="en-AU" sz="2400" dirty="0" smtClean="0">
                <a:solidFill>
                  <a:schemeClr val="tx1"/>
                </a:solidFill>
              </a:rPr>
              <a:t>I have been looking for a biblical creation model where from the beginning of creation, actually the Curse, when God withdrew some of His sustaining power, the changes set in motion led to the great deluge and effects on the magnetic field of the Earth from that time.</a:t>
            </a:r>
          </a:p>
          <a:p>
            <a:r>
              <a:rPr lang="en-AU" sz="2400" dirty="0" smtClean="0">
                <a:solidFill>
                  <a:schemeClr val="tx1"/>
                </a:solidFill>
              </a:rPr>
              <a:t>Anomalous Earth rotation axis changes, connected to changes in the spin axis of the core and that connected to the circulating currents in the core, and disturbances in the magnetic field (pole flips) were all set in motion after the Curse. Not at the Flood.</a:t>
            </a:r>
          </a:p>
          <a:p>
            <a:endParaRPr lang="en-AU" dirty="0"/>
          </a:p>
        </p:txBody>
      </p:sp>
    </p:spTree>
    <p:extLst>
      <p:ext uri="{BB962C8B-B14F-4D97-AF65-F5344CB8AC3E}">
        <p14:creationId xmlns:p14="http://schemas.microsoft.com/office/powerpoint/2010/main" val="16559108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Obliquity of the Ecliptic</a:t>
            </a:r>
            <a:endParaRPr lang="en-AU" dirty="0"/>
          </a:p>
        </p:txBody>
      </p:sp>
      <p:pic>
        <p:nvPicPr>
          <p:cNvPr id="1026" name="Picture 2" descr="https://biblescienceforum.com/wp-content/uploads/2025/04/earths_orbit_and_ecliptic.png?w=80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7507" y="1946731"/>
            <a:ext cx="4278049" cy="427804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5248275" y="2417151"/>
            <a:ext cx="6743317" cy="3574073"/>
          </a:xfrm>
          <a:prstGeom prst="rect">
            <a:avLst/>
          </a:prstGeom>
        </p:spPr>
      </p:pic>
      <p:sp>
        <p:nvSpPr>
          <p:cNvPr id="5" name="Rectangle 4"/>
          <p:cNvSpPr/>
          <p:nvPr/>
        </p:nvSpPr>
        <p:spPr>
          <a:xfrm>
            <a:off x="3047999" y="2828836"/>
            <a:ext cx="9363075" cy="261610"/>
          </a:xfrm>
          <a:prstGeom prst="rect">
            <a:avLst/>
          </a:prstGeom>
        </p:spPr>
        <p:txBody>
          <a:bodyPr wrap="square">
            <a:spAutoFit/>
          </a:bodyPr>
          <a:lstStyle/>
          <a:p>
            <a:endParaRPr lang="en-AU" sz="1100" dirty="0"/>
          </a:p>
        </p:txBody>
      </p:sp>
      <p:sp>
        <p:nvSpPr>
          <p:cNvPr id="6" name="Rectangle 5"/>
          <p:cNvSpPr/>
          <p:nvPr/>
        </p:nvSpPr>
        <p:spPr>
          <a:xfrm>
            <a:off x="6315074" y="6059992"/>
            <a:ext cx="6096000" cy="430887"/>
          </a:xfrm>
          <a:prstGeom prst="rect">
            <a:avLst/>
          </a:prstGeom>
        </p:spPr>
        <p:txBody>
          <a:bodyPr>
            <a:spAutoFit/>
          </a:bodyPr>
          <a:lstStyle/>
          <a:p>
            <a:r>
              <a:rPr lang="en-US" sz="1100" dirty="0"/>
              <a:t>By Tfr000 (talk) 16:54, 15 March 2012 (UTC) - Own work, CC BY-SA 3.0, https://commons.wikimedia.org/w/index.php?curid=18710950</a:t>
            </a:r>
            <a:endParaRPr lang="en-AU" sz="1100" dirty="0"/>
          </a:p>
        </p:txBody>
      </p:sp>
      <p:sp>
        <p:nvSpPr>
          <p:cNvPr id="7" name="Rectangle 6"/>
          <p:cNvSpPr/>
          <p:nvPr/>
        </p:nvSpPr>
        <p:spPr>
          <a:xfrm>
            <a:off x="899715" y="6278428"/>
            <a:ext cx="4800600" cy="261610"/>
          </a:xfrm>
          <a:prstGeom prst="rect">
            <a:avLst/>
          </a:prstGeom>
        </p:spPr>
        <p:txBody>
          <a:bodyPr wrap="square">
            <a:spAutoFit/>
          </a:bodyPr>
          <a:lstStyle/>
          <a:p>
            <a:r>
              <a:rPr lang="en-AU" sz="1100" dirty="0" err="1"/>
              <a:t>CielProfond</a:t>
            </a:r>
            <a:r>
              <a:rPr lang="en-AU" sz="1100" dirty="0"/>
              <a:t>, CC BY-SA 4.0 </a:t>
            </a:r>
            <a:r>
              <a:rPr lang="en-AU" sz="1100" dirty="0" smtClean="0"/>
              <a:t>Wikimedia </a:t>
            </a:r>
            <a:r>
              <a:rPr lang="en-AU" sz="1100" dirty="0"/>
              <a:t>Commons</a:t>
            </a:r>
          </a:p>
        </p:txBody>
      </p:sp>
    </p:spTree>
    <p:extLst>
      <p:ext uri="{BB962C8B-B14F-4D97-AF65-F5344CB8AC3E}">
        <p14:creationId xmlns:p14="http://schemas.microsoft.com/office/powerpoint/2010/main" val="37122165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Obliquity with Newcomb’s Formula</a:t>
            </a:r>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1374" y="2462994"/>
            <a:ext cx="4593307" cy="3801281"/>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 r="11851"/>
          <a:stretch/>
        </p:blipFill>
        <p:spPr>
          <a:xfrm>
            <a:off x="369651" y="3771646"/>
            <a:ext cx="6427136" cy="69905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219" y="5563963"/>
            <a:ext cx="6871676" cy="928604"/>
          </a:xfrm>
          <a:prstGeom prst="rect">
            <a:avLst/>
          </a:prstGeom>
        </p:spPr>
      </p:pic>
      <p:sp>
        <p:nvSpPr>
          <p:cNvPr id="8" name="Rectangle 7"/>
          <p:cNvSpPr/>
          <p:nvPr/>
        </p:nvSpPr>
        <p:spPr>
          <a:xfrm>
            <a:off x="535219" y="2349520"/>
            <a:ext cx="6536790" cy="1477328"/>
          </a:xfrm>
          <a:prstGeom prst="rect">
            <a:avLst/>
          </a:prstGeom>
        </p:spPr>
        <p:txBody>
          <a:bodyPr wrap="square">
            <a:spAutoFit/>
          </a:bodyPr>
          <a:lstStyle/>
          <a:p>
            <a:r>
              <a:rPr lang="en-US" dirty="0">
                <a:solidFill>
                  <a:srgbClr val="000000"/>
                </a:solidFill>
              </a:rPr>
              <a:t>From 1984, the Jet Propulsion Laboratory’s DE series of computer-generated ephemerides took over as the fundamental ephemeris of the </a:t>
            </a:r>
            <a:r>
              <a:rPr lang="en-US" i="1" dirty="0">
                <a:solidFill>
                  <a:srgbClr val="000000"/>
                </a:solidFill>
              </a:rPr>
              <a:t>Astronomical Almanac</a:t>
            </a:r>
            <a:r>
              <a:rPr lang="en-US" dirty="0">
                <a:solidFill>
                  <a:srgbClr val="000000"/>
                </a:solidFill>
              </a:rPr>
              <a:t>. Obliquity (</a:t>
            </a:r>
            <a:r>
              <a:rPr lang="en-US" i="1" dirty="0">
                <a:solidFill>
                  <a:srgbClr val="000000"/>
                </a:solidFill>
              </a:rPr>
              <a:t>ε</a:t>
            </a:r>
            <a:r>
              <a:rPr lang="en-US" dirty="0">
                <a:solidFill>
                  <a:srgbClr val="000000"/>
                </a:solidFill>
              </a:rPr>
              <a:t>) based on DE200, which analyzed observations from 1911 to 1979, was calculated.</a:t>
            </a:r>
            <a:endParaRPr lang="en-AU" dirty="0"/>
          </a:p>
        </p:txBody>
      </p:sp>
      <p:sp>
        <p:nvSpPr>
          <p:cNvPr id="9" name="Rectangle 8"/>
          <p:cNvSpPr/>
          <p:nvPr/>
        </p:nvSpPr>
        <p:spPr>
          <a:xfrm>
            <a:off x="535219" y="4363634"/>
            <a:ext cx="6096000" cy="1200329"/>
          </a:xfrm>
          <a:prstGeom prst="rect">
            <a:avLst/>
          </a:prstGeom>
        </p:spPr>
        <p:txBody>
          <a:bodyPr>
            <a:spAutoFit/>
          </a:bodyPr>
          <a:lstStyle/>
          <a:p>
            <a:r>
              <a:rPr lang="en-US" dirty="0">
                <a:solidFill>
                  <a:srgbClr val="000000"/>
                </a:solidFill>
              </a:rPr>
              <a:t>where </a:t>
            </a:r>
            <a:r>
              <a:rPr lang="en-US" i="1" dirty="0">
                <a:solidFill>
                  <a:srgbClr val="000000"/>
                </a:solidFill>
              </a:rPr>
              <a:t>T</a:t>
            </a:r>
            <a:r>
              <a:rPr lang="en-US" dirty="0">
                <a:solidFill>
                  <a:srgbClr val="000000"/>
                </a:solidFill>
              </a:rPr>
              <a:t> is Julian centuries from the year J2000.0.</a:t>
            </a:r>
          </a:p>
          <a:p>
            <a:r>
              <a:rPr lang="en-US" dirty="0">
                <a:solidFill>
                  <a:srgbClr val="000000"/>
                </a:solidFill>
              </a:rPr>
              <a:t>JPL’s fundamental ephemerides have been continually updated. The </a:t>
            </a:r>
            <a:r>
              <a:rPr lang="en-US" i="1" dirty="0">
                <a:solidFill>
                  <a:srgbClr val="000000"/>
                </a:solidFill>
              </a:rPr>
              <a:t>Astronomical Almanac</a:t>
            </a:r>
            <a:r>
              <a:rPr lang="en-US" dirty="0">
                <a:solidFill>
                  <a:srgbClr val="000000"/>
                </a:solidFill>
              </a:rPr>
              <a:t> for 2010 specifies:</a:t>
            </a:r>
            <a:endParaRPr lang="en-US" b="0" i="0" dirty="0">
              <a:solidFill>
                <a:srgbClr val="000000"/>
              </a:solidFill>
              <a:effectLst/>
            </a:endParaRPr>
          </a:p>
        </p:txBody>
      </p:sp>
    </p:spTree>
    <p:extLst>
      <p:ext uri="{BB962C8B-B14F-4D97-AF65-F5344CB8AC3E}">
        <p14:creationId xmlns:p14="http://schemas.microsoft.com/office/powerpoint/2010/main" val="2348636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Obliquity, Precession and Nutation</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21422" y="1680632"/>
            <a:ext cx="5630951" cy="4932669"/>
          </a:xfrm>
        </p:spPr>
      </p:pic>
      <p:sp>
        <p:nvSpPr>
          <p:cNvPr id="5" name="TextBox 4"/>
          <p:cNvSpPr txBox="1"/>
          <p:nvPr/>
        </p:nvSpPr>
        <p:spPr>
          <a:xfrm>
            <a:off x="496111" y="2743200"/>
            <a:ext cx="5437762" cy="3139321"/>
          </a:xfrm>
          <a:prstGeom prst="rect">
            <a:avLst/>
          </a:prstGeom>
          <a:noFill/>
        </p:spPr>
        <p:txBody>
          <a:bodyPr wrap="square" rtlCol="0">
            <a:spAutoFit/>
          </a:bodyPr>
          <a:lstStyle/>
          <a:p>
            <a:r>
              <a:rPr lang="en-AU" dirty="0"/>
              <a:t>Precession is retrograde to rotation direction of the axis of the planet.</a:t>
            </a:r>
          </a:p>
          <a:p>
            <a:endParaRPr lang="en-AU" dirty="0" smtClean="0"/>
          </a:p>
          <a:p>
            <a:r>
              <a:rPr lang="en-AU" dirty="0" smtClean="0"/>
              <a:t>The period of Precession for the angle </a:t>
            </a:r>
            <a:r>
              <a:rPr lang="el-GR" dirty="0" smtClean="0"/>
              <a:t>Ψ</a:t>
            </a:r>
            <a:r>
              <a:rPr lang="en-AU" dirty="0" smtClean="0"/>
              <a:t> to pass through 360° is about 26,000 years.</a:t>
            </a:r>
          </a:p>
          <a:p>
            <a:endParaRPr lang="en-AU" dirty="0" smtClean="0"/>
          </a:p>
          <a:p>
            <a:r>
              <a:rPr lang="en-AU" dirty="0" smtClean="0"/>
              <a:t>Nutation is the very small wobble in the axis.</a:t>
            </a:r>
          </a:p>
          <a:p>
            <a:endParaRPr lang="en-AU" dirty="0"/>
          </a:p>
          <a:p>
            <a:r>
              <a:rPr lang="en-AU" dirty="0" smtClean="0"/>
              <a:t>Determining the past obliquity (tilt) </a:t>
            </a:r>
            <a:r>
              <a:rPr lang="el-GR" dirty="0" smtClean="0"/>
              <a:t>ε</a:t>
            </a:r>
            <a:r>
              <a:rPr lang="en-AU" dirty="0" smtClean="0"/>
              <a:t> is historical/forensic science unless you have measured data.</a:t>
            </a:r>
            <a:endParaRPr lang="en-AU" dirty="0"/>
          </a:p>
        </p:txBody>
      </p:sp>
      <p:sp>
        <p:nvSpPr>
          <p:cNvPr id="3" name="TextBox 2"/>
          <p:cNvSpPr txBox="1"/>
          <p:nvPr/>
        </p:nvSpPr>
        <p:spPr>
          <a:xfrm>
            <a:off x="7367451" y="6426926"/>
            <a:ext cx="2124892" cy="261610"/>
          </a:xfrm>
          <a:prstGeom prst="rect">
            <a:avLst/>
          </a:prstGeom>
          <a:noFill/>
        </p:spPr>
        <p:txBody>
          <a:bodyPr wrap="square" rtlCol="0">
            <a:spAutoFit/>
          </a:bodyPr>
          <a:lstStyle/>
          <a:p>
            <a:r>
              <a:rPr lang="en-AU" sz="1100" dirty="0" smtClean="0"/>
              <a:t>Wikipedia, modified</a:t>
            </a:r>
            <a:endParaRPr lang="en-AU" sz="1100" dirty="0"/>
          </a:p>
        </p:txBody>
      </p:sp>
    </p:spTree>
    <p:extLst>
      <p:ext uri="{BB962C8B-B14F-4D97-AF65-F5344CB8AC3E}">
        <p14:creationId xmlns:p14="http://schemas.microsoft.com/office/powerpoint/2010/main" val="24715959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Biblical Creation Model – A Toy Model</a:t>
            </a:r>
            <a:endParaRPr lang="en-AU" dirty="0"/>
          </a:p>
        </p:txBody>
      </p:sp>
      <p:pic>
        <p:nvPicPr>
          <p:cNvPr id="2050" name="Picture 2" descr="https://biblescienceforum.com/wp-content/uploads/2025/01/ice-asteroid-ring-around-earth.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31540" y="2390347"/>
            <a:ext cx="4808230" cy="3606173"/>
          </a:xfrm>
          <a:prstGeom prst="rect">
            <a:avLst/>
          </a:prstGeom>
          <a:noFill/>
          <a:extLst>
            <a:ext uri="{909E8E84-426E-40DD-AFC4-6F175D3DCCD1}">
              <a14:hiddenFill xmlns:a14="http://schemas.microsoft.com/office/drawing/2010/main">
                <a:solidFill>
                  <a:srgbClr val="FFFFFF"/>
                </a:solidFill>
              </a14:hiddenFill>
            </a:ext>
          </a:extLst>
        </p:spPr>
      </p:pic>
      <p:sp>
        <p:nvSpPr>
          <p:cNvPr id="5" name="Right Arrow 4"/>
          <p:cNvSpPr/>
          <p:nvPr/>
        </p:nvSpPr>
        <p:spPr>
          <a:xfrm>
            <a:off x="5398851" y="3959157"/>
            <a:ext cx="1332689" cy="7198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7053890" y="6073486"/>
            <a:ext cx="4188089" cy="369332"/>
          </a:xfrm>
          <a:prstGeom prst="rect">
            <a:avLst/>
          </a:prstGeom>
          <a:noFill/>
        </p:spPr>
        <p:txBody>
          <a:bodyPr wrap="square" rtlCol="0">
            <a:spAutoFit/>
          </a:bodyPr>
          <a:lstStyle/>
          <a:p>
            <a:r>
              <a:rPr lang="en-AU" dirty="0" smtClean="0"/>
              <a:t>Day 4: Earth with disk of icy material</a:t>
            </a:r>
            <a:endParaRPr lang="en-AU" dirty="0"/>
          </a:p>
        </p:txBody>
      </p:sp>
      <p:sp>
        <p:nvSpPr>
          <p:cNvPr id="7" name="TextBox 6"/>
          <p:cNvSpPr txBox="1"/>
          <p:nvPr/>
        </p:nvSpPr>
        <p:spPr>
          <a:xfrm>
            <a:off x="1331930" y="6073486"/>
            <a:ext cx="3404681" cy="369332"/>
          </a:xfrm>
          <a:prstGeom prst="rect">
            <a:avLst/>
          </a:prstGeom>
          <a:noFill/>
        </p:spPr>
        <p:txBody>
          <a:bodyPr wrap="square" rtlCol="0">
            <a:spAutoFit/>
          </a:bodyPr>
          <a:lstStyle/>
          <a:p>
            <a:r>
              <a:rPr lang="en-AU" dirty="0" smtClean="0"/>
              <a:t>Day 2: Waters Above </a:t>
            </a:r>
            <a:endParaRPr lang="en-AU"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123" y="2390347"/>
            <a:ext cx="4590297" cy="3570231"/>
          </a:xfrm>
          <a:prstGeom prst="rect">
            <a:avLst/>
          </a:prstGeom>
        </p:spPr>
      </p:pic>
      <p:sp>
        <p:nvSpPr>
          <p:cNvPr id="10" name="Rectangle 9"/>
          <p:cNvSpPr/>
          <p:nvPr/>
        </p:nvSpPr>
        <p:spPr>
          <a:xfrm>
            <a:off x="1154954" y="1631108"/>
            <a:ext cx="9410529" cy="646331"/>
          </a:xfrm>
          <a:prstGeom prst="rect">
            <a:avLst/>
          </a:prstGeom>
        </p:spPr>
        <p:txBody>
          <a:bodyPr wrap="square">
            <a:spAutoFit/>
          </a:bodyPr>
          <a:lstStyle/>
          <a:p>
            <a:pPr algn="ctr"/>
            <a:r>
              <a:rPr lang="en-US" dirty="0">
                <a:solidFill>
                  <a:srgbClr val="FFFF00"/>
                </a:solidFill>
              </a:rPr>
              <a:t>The change in obliquity of the ecliptic may have resulted from the initial creation state of the planet and its core.</a:t>
            </a:r>
            <a:endParaRPr lang="en-AU" dirty="0">
              <a:solidFill>
                <a:srgbClr val="FFFF00"/>
              </a:solidFill>
            </a:endParaRPr>
          </a:p>
        </p:txBody>
      </p:sp>
    </p:spTree>
    <p:extLst>
      <p:ext uri="{BB962C8B-B14F-4D97-AF65-F5344CB8AC3E}">
        <p14:creationId xmlns:p14="http://schemas.microsoft.com/office/powerpoint/2010/main" val="13670493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Biblical Creation Model – A Toy Model</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6327" y="2370036"/>
            <a:ext cx="4623338" cy="3622202"/>
          </a:xfrm>
        </p:spPr>
      </p:pic>
      <p:sp>
        <p:nvSpPr>
          <p:cNvPr id="5" name="TextBox 4"/>
          <p:cNvSpPr txBox="1"/>
          <p:nvPr/>
        </p:nvSpPr>
        <p:spPr>
          <a:xfrm>
            <a:off x="489672" y="6089514"/>
            <a:ext cx="5065443" cy="369332"/>
          </a:xfrm>
          <a:prstGeom prst="rect">
            <a:avLst/>
          </a:prstGeom>
          <a:noFill/>
        </p:spPr>
        <p:txBody>
          <a:bodyPr wrap="square" rtlCol="0">
            <a:spAutoFit/>
          </a:bodyPr>
          <a:lstStyle/>
          <a:p>
            <a:r>
              <a:rPr lang="en-AU" dirty="0" smtClean="0"/>
              <a:t>Day 1: Magnetic field from aligned protons</a:t>
            </a:r>
            <a:endParaRPr lang="en-AU" dirty="0"/>
          </a:p>
        </p:txBody>
      </p:sp>
      <p:sp>
        <p:nvSpPr>
          <p:cNvPr id="6" name="Right Arrow 5"/>
          <p:cNvSpPr/>
          <p:nvPr/>
        </p:nvSpPr>
        <p:spPr>
          <a:xfrm>
            <a:off x="5304258" y="3715965"/>
            <a:ext cx="1332689" cy="7198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p:cNvPicPr>
            <a:picLocks noChangeAspect="1"/>
          </p:cNvPicPr>
          <p:nvPr/>
        </p:nvPicPr>
        <p:blipFill>
          <a:blip r:embed="rId3"/>
          <a:stretch>
            <a:fillRect/>
          </a:stretch>
        </p:blipFill>
        <p:spPr>
          <a:xfrm>
            <a:off x="6731540" y="1729042"/>
            <a:ext cx="4809968" cy="4312061"/>
          </a:xfrm>
          <a:prstGeom prst="rect">
            <a:avLst/>
          </a:prstGeom>
        </p:spPr>
      </p:pic>
      <p:sp>
        <p:nvSpPr>
          <p:cNvPr id="9" name="Rectangle 8"/>
          <p:cNvSpPr/>
          <p:nvPr/>
        </p:nvSpPr>
        <p:spPr>
          <a:xfrm>
            <a:off x="5693923" y="6185594"/>
            <a:ext cx="6096000" cy="430887"/>
          </a:xfrm>
          <a:prstGeom prst="rect">
            <a:avLst/>
          </a:prstGeom>
        </p:spPr>
        <p:txBody>
          <a:bodyPr>
            <a:spAutoFit/>
          </a:bodyPr>
          <a:lstStyle/>
          <a:p>
            <a:r>
              <a:rPr lang="en-US" sz="1100" dirty="0"/>
              <a:t>A1 and A2 are the geographic poles; B1 and B2 are the geomagnetic poles; C1 (south) and C2 (north) are the magnetic poles. Wikipedia</a:t>
            </a:r>
            <a:endParaRPr lang="en-AU" sz="1100" dirty="0"/>
          </a:p>
        </p:txBody>
      </p:sp>
      <p:sp>
        <p:nvSpPr>
          <p:cNvPr id="10" name="TextBox 9"/>
          <p:cNvSpPr txBox="1"/>
          <p:nvPr/>
        </p:nvSpPr>
        <p:spPr>
          <a:xfrm>
            <a:off x="10787974" y="3423407"/>
            <a:ext cx="1128408" cy="923330"/>
          </a:xfrm>
          <a:prstGeom prst="rect">
            <a:avLst/>
          </a:prstGeom>
          <a:noFill/>
        </p:spPr>
        <p:txBody>
          <a:bodyPr wrap="square" rtlCol="0">
            <a:spAutoFit/>
          </a:bodyPr>
          <a:lstStyle/>
          <a:p>
            <a:r>
              <a:rPr lang="en-AU" dirty="0" smtClean="0"/>
              <a:t>Liquid outer core</a:t>
            </a:r>
            <a:endParaRPr lang="en-AU" dirty="0"/>
          </a:p>
        </p:txBody>
      </p:sp>
      <p:cxnSp>
        <p:nvCxnSpPr>
          <p:cNvPr id="12" name="Straight Arrow Connector 11"/>
          <p:cNvCxnSpPr/>
          <p:nvPr/>
        </p:nvCxnSpPr>
        <p:spPr>
          <a:xfrm flipH="1">
            <a:off x="9572017" y="3715965"/>
            <a:ext cx="1177047" cy="465172"/>
          </a:xfrm>
          <a:prstGeom prst="straightConnector1">
            <a:avLst/>
          </a:prstGeom>
          <a:ln w="34925">
            <a:bevel/>
            <a:headEnd type="none"/>
            <a:tailEnd type="stealth"/>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334125" y="3423407"/>
            <a:ext cx="1276350" cy="369332"/>
          </a:xfrm>
          <a:prstGeom prst="rect">
            <a:avLst/>
          </a:prstGeom>
          <a:noFill/>
        </p:spPr>
        <p:txBody>
          <a:bodyPr wrap="square" rtlCol="0">
            <a:spAutoFit/>
          </a:bodyPr>
          <a:lstStyle/>
          <a:p>
            <a:r>
              <a:rPr lang="en-AU" dirty="0" smtClean="0"/>
              <a:t>Australia</a:t>
            </a:r>
            <a:endParaRPr lang="en-AU" dirty="0"/>
          </a:p>
        </p:txBody>
      </p:sp>
      <p:cxnSp>
        <p:nvCxnSpPr>
          <p:cNvPr id="14" name="Straight Arrow Connector 13"/>
          <p:cNvCxnSpPr/>
          <p:nvPr/>
        </p:nvCxnSpPr>
        <p:spPr>
          <a:xfrm>
            <a:off x="7394744" y="3652487"/>
            <a:ext cx="965140" cy="188662"/>
          </a:xfrm>
          <a:prstGeom prst="straightConnector1">
            <a:avLst/>
          </a:prstGeom>
          <a:ln w="34925">
            <a:bevel/>
            <a:headEnd type="none"/>
            <a:tailEnd type="stealth"/>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685155" y="1534482"/>
            <a:ext cx="5287145" cy="646331"/>
          </a:xfrm>
          <a:prstGeom prst="rect">
            <a:avLst/>
          </a:prstGeom>
        </p:spPr>
        <p:txBody>
          <a:bodyPr wrap="square">
            <a:spAutoFit/>
          </a:bodyPr>
          <a:lstStyle/>
          <a:p>
            <a:r>
              <a:rPr lang="en-US" dirty="0" smtClean="0">
                <a:solidFill>
                  <a:srgbClr val="FFFF00"/>
                </a:solidFill>
              </a:rPr>
              <a:t>Change </a:t>
            </a:r>
            <a:r>
              <a:rPr lang="en-US" dirty="0">
                <a:solidFill>
                  <a:srgbClr val="FFFF00"/>
                </a:solidFill>
              </a:rPr>
              <a:t>in </a:t>
            </a:r>
            <a:r>
              <a:rPr lang="en-US" dirty="0" smtClean="0">
                <a:solidFill>
                  <a:srgbClr val="FFFF00"/>
                </a:solidFill>
              </a:rPr>
              <a:t>core spin axis may </a:t>
            </a:r>
            <a:r>
              <a:rPr lang="en-US" dirty="0">
                <a:solidFill>
                  <a:srgbClr val="FFFF00"/>
                </a:solidFill>
              </a:rPr>
              <a:t>have resulted from the initial creation state of the </a:t>
            </a:r>
            <a:r>
              <a:rPr lang="en-US" dirty="0" smtClean="0">
                <a:solidFill>
                  <a:srgbClr val="FFFF00"/>
                </a:solidFill>
              </a:rPr>
              <a:t>planet.</a:t>
            </a:r>
            <a:endParaRPr lang="en-US" dirty="0">
              <a:solidFill>
                <a:srgbClr val="FFFF00"/>
              </a:solidFill>
            </a:endParaRPr>
          </a:p>
        </p:txBody>
      </p:sp>
    </p:spTree>
    <p:extLst>
      <p:ext uri="{BB962C8B-B14F-4D97-AF65-F5344CB8AC3E}">
        <p14:creationId xmlns:p14="http://schemas.microsoft.com/office/powerpoint/2010/main" val="26258069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Dodwell’s</a:t>
            </a:r>
            <a:r>
              <a:rPr lang="en-AU" dirty="0" smtClean="0"/>
              <a:t> Obliquity Data</a:t>
            </a:r>
            <a:endParaRPr lang="en-AU"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t="-1" b="3933"/>
          <a:stretch/>
        </p:blipFill>
        <p:spPr>
          <a:xfrm>
            <a:off x="619586" y="1921674"/>
            <a:ext cx="8216975" cy="4284000"/>
          </a:xfrm>
        </p:spPr>
      </p:pic>
      <p:sp>
        <p:nvSpPr>
          <p:cNvPr id="6" name="TextBox 5"/>
          <p:cNvSpPr txBox="1"/>
          <p:nvPr/>
        </p:nvSpPr>
        <p:spPr>
          <a:xfrm>
            <a:off x="9094839" y="2487562"/>
            <a:ext cx="2281084" cy="3416320"/>
          </a:xfrm>
          <a:prstGeom prst="rect">
            <a:avLst/>
          </a:prstGeom>
          <a:noFill/>
        </p:spPr>
        <p:txBody>
          <a:bodyPr wrap="square" rtlCol="0">
            <a:spAutoFit/>
          </a:bodyPr>
          <a:lstStyle/>
          <a:p>
            <a:r>
              <a:rPr lang="en-AU" dirty="0" smtClean="0"/>
              <a:t>110 historical measurements from 2045 BC to 1949 AD, collated by George </a:t>
            </a:r>
            <a:r>
              <a:rPr lang="en-AU" dirty="0" err="1" smtClean="0"/>
              <a:t>Dodwell</a:t>
            </a:r>
            <a:r>
              <a:rPr lang="en-AU" dirty="0" smtClean="0"/>
              <a:t>, a South Australian government astronomer (died in 1965).</a:t>
            </a:r>
          </a:p>
          <a:p>
            <a:r>
              <a:rPr lang="en-AU" dirty="0" smtClean="0"/>
              <a:t>I have added 2000 AD datum.</a:t>
            </a:r>
            <a:endParaRPr lang="en-AU" dirty="0"/>
          </a:p>
        </p:txBody>
      </p:sp>
      <p:sp>
        <p:nvSpPr>
          <p:cNvPr id="7" name="Rectangle 6"/>
          <p:cNvSpPr/>
          <p:nvPr/>
        </p:nvSpPr>
        <p:spPr>
          <a:xfrm>
            <a:off x="403960" y="6251590"/>
            <a:ext cx="11434916" cy="430887"/>
          </a:xfrm>
          <a:prstGeom prst="rect">
            <a:avLst/>
          </a:prstGeom>
        </p:spPr>
        <p:txBody>
          <a:bodyPr wrap="square">
            <a:spAutoFit/>
          </a:bodyPr>
          <a:lstStyle/>
          <a:p>
            <a:r>
              <a:rPr lang="en-US" sz="1100" dirty="0"/>
              <a:t>George F. </a:t>
            </a:r>
            <a:r>
              <a:rPr lang="en-US" sz="1100" dirty="0" err="1"/>
              <a:t>Dodwell</a:t>
            </a:r>
            <a:r>
              <a:rPr lang="en-US" sz="1100" dirty="0"/>
              <a:t> B.A., FRAS, The Obliquity of the Ecliptic, Ancient, mediaeval, and modern observations of the obliquity of the Ecliptic, measuring the inclination of the earth’s axis, in ancient times and up to the </a:t>
            </a:r>
            <a:r>
              <a:rPr lang="en-US" sz="1100" dirty="0" smtClean="0"/>
              <a:t>present. </a:t>
            </a:r>
            <a:endParaRPr lang="en-AU" sz="1100" dirty="0"/>
          </a:p>
        </p:txBody>
      </p:sp>
    </p:spTree>
    <p:extLst>
      <p:ext uri="{BB962C8B-B14F-4D97-AF65-F5344CB8AC3E}">
        <p14:creationId xmlns:p14="http://schemas.microsoft.com/office/powerpoint/2010/main" val="9311607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Different Models</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3464" y="5301747"/>
            <a:ext cx="4861981" cy="914479"/>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8740" y="2423892"/>
            <a:ext cx="4053840" cy="90678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2490" y="3036759"/>
            <a:ext cx="5026425" cy="1289967"/>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0733" y="4078103"/>
            <a:ext cx="4909940" cy="1277709"/>
          </a:xfrm>
          <a:prstGeom prst="rect">
            <a:avLst/>
          </a:prstGeom>
        </p:spPr>
      </p:pic>
      <p:sp>
        <p:nvSpPr>
          <p:cNvPr id="8" name="TextBox 7"/>
          <p:cNvSpPr txBox="1"/>
          <p:nvPr/>
        </p:nvSpPr>
        <p:spPr>
          <a:xfrm>
            <a:off x="7431931" y="3378129"/>
            <a:ext cx="3424136" cy="3046988"/>
          </a:xfrm>
          <a:prstGeom prst="rect">
            <a:avLst/>
          </a:prstGeom>
          <a:noFill/>
        </p:spPr>
        <p:txBody>
          <a:bodyPr wrap="square" rtlCol="0">
            <a:spAutoFit/>
          </a:bodyPr>
          <a:lstStyle/>
          <a:p>
            <a:r>
              <a:rPr lang="en-AU" sz="2400" dirty="0" smtClean="0"/>
              <a:t>Model 1</a:t>
            </a:r>
          </a:p>
          <a:p>
            <a:endParaRPr lang="en-AU" sz="2400" dirty="0"/>
          </a:p>
          <a:p>
            <a:endParaRPr lang="en-AU" sz="2400" dirty="0" smtClean="0"/>
          </a:p>
          <a:p>
            <a:r>
              <a:rPr lang="en-AU" sz="2400" dirty="0" smtClean="0"/>
              <a:t>Model 2 </a:t>
            </a:r>
          </a:p>
          <a:p>
            <a:endParaRPr lang="en-AU" sz="2400" dirty="0" smtClean="0"/>
          </a:p>
          <a:p>
            <a:endParaRPr lang="en-AU" sz="2400" dirty="0"/>
          </a:p>
          <a:p>
            <a:r>
              <a:rPr lang="en-AU" sz="2400" dirty="0" smtClean="0"/>
              <a:t>Model 3 – derivative of Model 1</a:t>
            </a:r>
            <a:endParaRPr lang="en-AU" sz="2400" dirty="0"/>
          </a:p>
        </p:txBody>
      </p:sp>
    </p:spTree>
    <p:extLst>
      <p:ext uri="{BB962C8B-B14F-4D97-AF65-F5344CB8AC3E}">
        <p14:creationId xmlns:p14="http://schemas.microsoft.com/office/powerpoint/2010/main" val="16746206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6296" y="3793275"/>
            <a:ext cx="5115211" cy="1898246"/>
          </a:xfrm>
          <a:prstGeom prst="rect">
            <a:avLst/>
          </a:prstGeom>
        </p:spPr>
      </p:pic>
      <p:sp>
        <p:nvSpPr>
          <p:cNvPr id="2" name="Title 1"/>
          <p:cNvSpPr>
            <a:spLocks noGrp="1"/>
          </p:cNvSpPr>
          <p:nvPr>
            <p:ph type="title"/>
          </p:nvPr>
        </p:nvSpPr>
        <p:spPr/>
        <p:txBody>
          <a:bodyPr/>
          <a:lstStyle/>
          <a:p>
            <a:r>
              <a:rPr lang="en-AU" dirty="0" smtClean="0"/>
              <a:t>First Trial Fit | Model 1</a:t>
            </a:r>
            <a:endParaRPr lang="en-AU"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7038" y="1975172"/>
            <a:ext cx="5888120" cy="4706109"/>
          </a:xfrm>
        </p:spPr>
      </p:pic>
      <p:sp>
        <p:nvSpPr>
          <p:cNvPr id="5" name="TextBox 4"/>
          <p:cNvSpPr txBox="1"/>
          <p:nvPr/>
        </p:nvSpPr>
        <p:spPr>
          <a:xfrm>
            <a:off x="6877456" y="2343084"/>
            <a:ext cx="4698460" cy="1200329"/>
          </a:xfrm>
          <a:prstGeom prst="rect">
            <a:avLst/>
          </a:prstGeom>
          <a:noFill/>
        </p:spPr>
        <p:txBody>
          <a:bodyPr wrap="square" rtlCol="0">
            <a:spAutoFit/>
          </a:bodyPr>
          <a:lstStyle/>
          <a:p>
            <a:r>
              <a:rPr lang="en-AU" dirty="0" smtClean="0"/>
              <a:t>Curve (1) – Newcomb 5</a:t>
            </a:r>
            <a:r>
              <a:rPr lang="en-AU" baseline="30000" dirty="0" smtClean="0"/>
              <a:t>th</a:t>
            </a:r>
            <a:r>
              <a:rPr lang="en-AU" dirty="0" smtClean="0"/>
              <a:t> order polynomial</a:t>
            </a:r>
          </a:p>
          <a:p>
            <a:endParaRPr lang="en-AU" dirty="0"/>
          </a:p>
          <a:p>
            <a:r>
              <a:rPr lang="en-AU" dirty="0" smtClean="0"/>
              <a:t>Curve (2) – Model 1 + Newcomb </a:t>
            </a:r>
            <a:endParaRPr lang="en-AU" dirty="0"/>
          </a:p>
        </p:txBody>
      </p:sp>
      <p:sp>
        <p:nvSpPr>
          <p:cNvPr id="7" name="Rectangle 6"/>
          <p:cNvSpPr/>
          <p:nvPr/>
        </p:nvSpPr>
        <p:spPr>
          <a:xfrm>
            <a:off x="6702358" y="5941384"/>
            <a:ext cx="4065537" cy="646331"/>
          </a:xfrm>
          <a:prstGeom prst="rect">
            <a:avLst/>
          </a:prstGeom>
        </p:spPr>
        <p:txBody>
          <a:bodyPr wrap="none">
            <a:spAutoFit/>
          </a:bodyPr>
          <a:lstStyle/>
          <a:p>
            <a:pPr lvl="0"/>
            <a:r>
              <a:rPr lang="en-AU" dirty="0">
                <a:solidFill>
                  <a:prstClr val="black"/>
                </a:solidFill>
              </a:rPr>
              <a:t>R = </a:t>
            </a:r>
            <a:r>
              <a:rPr lang="en-US" dirty="0">
                <a:solidFill>
                  <a:srgbClr val="000000"/>
                </a:solidFill>
              </a:rPr>
              <a:t>0.996 (</a:t>
            </a:r>
            <a:r>
              <a:rPr lang="en-US" dirty="0" smtClean="0">
                <a:solidFill>
                  <a:srgbClr val="000000"/>
                </a:solidFill>
              </a:rPr>
              <a:t>R </a:t>
            </a:r>
            <a:r>
              <a:rPr lang="en-US" dirty="0">
                <a:solidFill>
                  <a:srgbClr val="000000"/>
                </a:solidFill>
              </a:rPr>
              <a:t>= 1 is a perfect fit</a:t>
            </a:r>
            <a:r>
              <a:rPr lang="en-US" dirty="0" smtClean="0">
                <a:solidFill>
                  <a:srgbClr val="000000"/>
                </a:solidFill>
              </a:rPr>
              <a:t>)</a:t>
            </a:r>
          </a:p>
          <a:p>
            <a:pPr lvl="0"/>
            <a:r>
              <a:rPr lang="en-US" dirty="0" smtClean="0">
                <a:solidFill>
                  <a:prstClr val="black"/>
                </a:solidFill>
              </a:rPr>
              <a:t>χ</a:t>
            </a:r>
            <a:r>
              <a:rPr lang="en-US" baseline="30000" dirty="0" smtClean="0">
                <a:solidFill>
                  <a:prstClr val="black"/>
                </a:solidFill>
              </a:rPr>
              <a:t>2</a:t>
            </a:r>
            <a:r>
              <a:rPr lang="en-US" dirty="0" smtClean="0">
                <a:solidFill>
                  <a:prstClr val="black"/>
                </a:solidFill>
              </a:rPr>
              <a:t> = </a:t>
            </a:r>
            <a:r>
              <a:rPr lang="en-US" dirty="0">
                <a:solidFill>
                  <a:prstClr val="black"/>
                </a:solidFill>
              </a:rPr>
              <a:t>0.0187 per degree of freedom</a:t>
            </a:r>
            <a:endParaRPr lang="en-AU" dirty="0">
              <a:solidFill>
                <a:prstClr val="black"/>
              </a:solidFill>
            </a:endParaRPr>
          </a:p>
        </p:txBody>
      </p:sp>
      <p:sp>
        <p:nvSpPr>
          <p:cNvPr id="8" name="TextBox 7"/>
          <p:cNvSpPr txBox="1"/>
          <p:nvPr/>
        </p:nvSpPr>
        <p:spPr>
          <a:xfrm>
            <a:off x="5843387" y="5213973"/>
            <a:ext cx="1704975" cy="584775"/>
          </a:xfrm>
          <a:prstGeom prst="rect">
            <a:avLst/>
          </a:prstGeom>
          <a:noFill/>
        </p:spPr>
        <p:txBody>
          <a:bodyPr wrap="square" rtlCol="0">
            <a:spAutoFit/>
          </a:bodyPr>
          <a:lstStyle/>
          <a:p>
            <a:r>
              <a:rPr lang="en-AU" sz="1600" dirty="0" smtClean="0"/>
              <a:t>Resonance time</a:t>
            </a:r>
            <a:endParaRPr lang="en-AU" sz="1600" dirty="0"/>
          </a:p>
        </p:txBody>
      </p:sp>
      <p:sp>
        <p:nvSpPr>
          <p:cNvPr id="9" name="TextBox 8"/>
          <p:cNvSpPr txBox="1"/>
          <p:nvPr/>
        </p:nvSpPr>
        <p:spPr>
          <a:xfrm>
            <a:off x="5887770" y="4875419"/>
            <a:ext cx="1704975" cy="338554"/>
          </a:xfrm>
          <a:prstGeom prst="rect">
            <a:avLst/>
          </a:prstGeom>
          <a:noFill/>
        </p:spPr>
        <p:txBody>
          <a:bodyPr wrap="square" rtlCol="0">
            <a:spAutoFit/>
          </a:bodyPr>
          <a:lstStyle/>
          <a:p>
            <a:r>
              <a:rPr lang="en-AU" sz="1600" dirty="0" smtClean="0"/>
              <a:t>Line width</a:t>
            </a:r>
            <a:endParaRPr lang="en-AU" sz="1600" dirty="0"/>
          </a:p>
        </p:txBody>
      </p:sp>
    </p:spTree>
    <p:extLst>
      <p:ext uri="{BB962C8B-B14F-4D97-AF65-F5344CB8AC3E}">
        <p14:creationId xmlns:p14="http://schemas.microsoft.com/office/powerpoint/2010/main" val="7845633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0401" y="3691496"/>
            <a:ext cx="5211260" cy="2021408"/>
          </a:xfrm>
          <a:prstGeom prst="rect">
            <a:avLst/>
          </a:prstGeom>
        </p:spPr>
      </p:pic>
      <p:sp>
        <p:nvSpPr>
          <p:cNvPr id="2" name="Title 1"/>
          <p:cNvSpPr>
            <a:spLocks noGrp="1"/>
          </p:cNvSpPr>
          <p:nvPr>
            <p:ph type="title"/>
          </p:nvPr>
        </p:nvSpPr>
        <p:spPr/>
        <p:txBody>
          <a:bodyPr/>
          <a:lstStyle/>
          <a:p>
            <a:r>
              <a:rPr lang="en-AU" dirty="0" smtClean="0"/>
              <a:t>Second Trial Fit | Model 3</a:t>
            </a:r>
            <a:endParaRPr lang="en-AU"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0816" y="1994170"/>
            <a:ext cx="5876022" cy="4679005"/>
          </a:xfrm>
        </p:spPr>
      </p:pic>
      <p:sp>
        <p:nvSpPr>
          <p:cNvPr id="5" name="TextBox 4"/>
          <p:cNvSpPr txBox="1"/>
          <p:nvPr/>
        </p:nvSpPr>
        <p:spPr>
          <a:xfrm>
            <a:off x="6877456" y="2343084"/>
            <a:ext cx="4698460" cy="1200329"/>
          </a:xfrm>
          <a:prstGeom prst="rect">
            <a:avLst/>
          </a:prstGeom>
          <a:noFill/>
        </p:spPr>
        <p:txBody>
          <a:bodyPr wrap="square" rtlCol="0">
            <a:spAutoFit/>
          </a:bodyPr>
          <a:lstStyle/>
          <a:p>
            <a:r>
              <a:rPr lang="en-AU" dirty="0" smtClean="0"/>
              <a:t>Curve (1) – Newcomb 5</a:t>
            </a:r>
            <a:r>
              <a:rPr lang="en-AU" baseline="30000" dirty="0" smtClean="0"/>
              <a:t>th</a:t>
            </a:r>
            <a:r>
              <a:rPr lang="en-AU" dirty="0" smtClean="0"/>
              <a:t> order polynomial</a:t>
            </a:r>
          </a:p>
          <a:p>
            <a:endParaRPr lang="en-AU" dirty="0"/>
          </a:p>
          <a:p>
            <a:r>
              <a:rPr lang="en-AU" dirty="0" smtClean="0"/>
              <a:t>Curve (2) – Model 3 + Newcomb </a:t>
            </a:r>
            <a:endParaRPr lang="en-AU" dirty="0"/>
          </a:p>
        </p:txBody>
      </p:sp>
      <p:sp>
        <p:nvSpPr>
          <p:cNvPr id="10" name="Rectangle 9"/>
          <p:cNvSpPr/>
          <p:nvPr/>
        </p:nvSpPr>
        <p:spPr>
          <a:xfrm>
            <a:off x="6632114" y="5879272"/>
            <a:ext cx="4735697" cy="646331"/>
          </a:xfrm>
          <a:prstGeom prst="rect">
            <a:avLst/>
          </a:prstGeom>
        </p:spPr>
        <p:txBody>
          <a:bodyPr wrap="square">
            <a:spAutoFit/>
          </a:bodyPr>
          <a:lstStyle/>
          <a:p>
            <a:r>
              <a:rPr lang="en-US" dirty="0"/>
              <a:t>R = 0.997 </a:t>
            </a:r>
            <a:r>
              <a:rPr lang="en-US" dirty="0" smtClean="0"/>
              <a:t>(R = 1 is perfect fit)</a:t>
            </a:r>
          </a:p>
          <a:p>
            <a:r>
              <a:rPr lang="en-US" dirty="0" smtClean="0"/>
              <a:t>χ</a:t>
            </a:r>
            <a:r>
              <a:rPr lang="en-US" baseline="30000" dirty="0" smtClean="0"/>
              <a:t>2</a:t>
            </a:r>
            <a:r>
              <a:rPr lang="en-US" dirty="0" smtClean="0"/>
              <a:t> = </a:t>
            </a:r>
            <a:r>
              <a:rPr lang="en-US" dirty="0"/>
              <a:t>0.0143 per degree of freedom</a:t>
            </a:r>
            <a:endParaRPr lang="en-AU" dirty="0"/>
          </a:p>
        </p:txBody>
      </p:sp>
      <p:sp>
        <p:nvSpPr>
          <p:cNvPr id="11" name="TextBox 10"/>
          <p:cNvSpPr txBox="1"/>
          <p:nvPr/>
        </p:nvSpPr>
        <p:spPr>
          <a:xfrm>
            <a:off x="5843387" y="5213973"/>
            <a:ext cx="1704975" cy="584775"/>
          </a:xfrm>
          <a:prstGeom prst="rect">
            <a:avLst/>
          </a:prstGeom>
          <a:noFill/>
        </p:spPr>
        <p:txBody>
          <a:bodyPr wrap="square" rtlCol="0">
            <a:spAutoFit/>
          </a:bodyPr>
          <a:lstStyle/>
          <a:p>
            <a:r>
              <a:rPr lang="en-AU" sz="1600" dirty="0" smtClean="0"/>
              <a:t>Resonance time</a:t>
            </a:r>
            <a:endParaRPr lang="en-AU" sz="1600" dirty="0"/>
          </a:p>
        </p:txBody>
      </p:sp>
      <p:sp>
        <p:nvSpPr>
          <p:cNvPr id="12" name="TextBox 11"/>
          <p:cNvSpPr txBox="1"/>
          <p:nvPr/>
        </p:nvSpPr>
        <p:spPr>
          <a:xfrm>
            <a:off x="5887770" y="4875419"/>
            <a:ext cx="1704975" cy="338554"/>
          </a:xfrm>
          <a:prstGeom prst="rect">
            <a:avLst/>
          </a:prstGeom>
          <a:noFill/>
        </p:spPr>
        <p:txBody>
          <a:bodyPr wrap="square" rtlCol="0">
            <a:spAutoFit/>
          </a:bodyPr>
          <a:lstStyle/>
          <a:p>
            <a:r>
              <a:rPr lang="en-AU" sz="1600" dirty="0" smtClean="0"/>
              <a:t>Line width</a:t>
            </a:r>
            <a:endParaRPr lang="en-AU" sz="1600" dirty="0"/>
          </a:p>
        </p:txBody>
      </p:sp>
    </p:spTree>
    <p:extLst>
      <p:ext uri="{BB962C8B-B14F-4D97-AF65-F5344CB8AC3E}">
        <p14:creationId xmlns:p14="http://schemas.microsoft.com/office/powerpoint/2010/main" val="8056120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Curve Fit Residuals</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4083" y="2179383"/>
            <a:ext cx="4643133" cy="383289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0330" y="2179383"/>
            <a:ext cx="4497335" cy="3712536"/>
          </a:xfrm>
          <a:prstGeom prst="rect">
            <a:avLst/>
          </a:prstGeom>
        </p:spPr>
      </p:pic>
      <p:sp>
        <p:nvSpPr>
          <p:cNvPr id="6" name="TextBox 5"/>
          <p:cNvSpPr txBox="1"/>
          <p:nvPr/>
        </p:nvSpPr>
        <p:spPr>
          <a:xfrm>
            <a:off x="904672" y="6012275"/>
            <a:ext cx="4552544" cy="369332"/>
          </a:xfrm>
          <a:prstGeom prst="rect">
            <a:avLst/>
          </a:prstGeom>
          <a:noFill/>
        </p:spPr>
        <p:txBody>
          <a:bodyPr wrap="square" rtlCol="0">
            <a:spAutoFit/>
          </a:bodyPr>
          <a:lstStyle/>
          <a:p>
            <a:r>
              <a:rPr lang="en-AU" dirty="0" smtClean="0"/>
              <a:t>Model 1</a:t>
            </a:r>
          </a:p>
        </p:txBody>
      </p:sp>
      <p:sp>
        <p:nvSpPr>
          <p:cNvPr id="7" name="TextBox 6"/>
          <p:cNvSpPr txBox="1"/>
          <p:nvPr/>
        </p:nvSpPr>
        <p:spPr>
          <a:xfrm>
            <a:off x="6400800" y="6012275"/>
            <a:ext cx="4338536" cy="646331"/>
          </a:xfrm>
          <a:prstGeom prst="rect">
            <a:avLst/>
          </a:prstGeom>
          <a:noFill/>
        </p:spPr>
        <p:txBody>
          <a:bodyPr wrap="square" rtlCol="0">
            <a:spAutoFit/>
          </a:bodyPr>
          <a:lstStyle/>
          <a:p>
            <a:r>
              <a:rPr lang="en-AU" dirty="0" smtClean="0"/>
              <a:t>Model 3</a:t>
            </a:r>
          </a:p>
          <a:p>
            <a:endParaRPr lang="en-AU" dirty="0"/>
          </a:p>
        </p:txBody>
      </p:sp>
    </p:spTree>
    <p:extLst>
      <p:ext uri="{BB962C8B-B14F-4D97-AF65-F5344CB8AC3E}">
        <p14:creationId xmlns:p14="http://schemas.microsoft.com/office/powerpoint/2010/main" val="31392744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Date of Noah’s Flood</a:t>
            </a:r>
            <a:endParaRPr lang="en-AU" dirty="0"/>
          </a:p>
        </p:txBody>
      </p:sp>
      <p:sp>
        <p:nvSpPr>
          <p:cNvPr id="3" name="Content Placeholder 2"/>
          <p:cNvSpPr>
            <a:spLocks noGrp="1"/>
          </p:cNvSpPr>
          <p:nvPr>
            <p:ph idx="1"/>
          </p:nvPr>
        </p:nvSpPr>
        <p:spPr>
          <a:xfrm>
            <a:off x="894946" y="2568102"/>
            <a:ext cx="10048672" cy="3772711"/>
          </a:xfrm>
        </p:spPr>
        <p:txBody>
          <a:bodyPr>
            <a:normAutofit fontScale="92500"/>
          </a:bodyPr>
          <a:lstStyle/>
          <a:p>
            <a:r>
              <a:rPr lang="en-US" sz="2000" dirty="0"/>
              <a:t>This Model 3 gives a greatly improved value for the reaction or resonance time (</a:t>
            </a:r>
            <a:r>
              <a:rPr lang="en-US" sz="2000" dirty="0" err="1"/>
              <a:t>t</a:t>
            </a:r>
            <a:r>
              <a:rPr lang="en-US" sz="2000" baseline="-25000" dirty="0" err="1"/>
              <a:t>R</a:t>
            </a:r>
            <a:r>
              <a:rPr lang="en-US" sz="2000" dirty="0"/>
              <a:t>), and if this is the year of Noah’s flood, it occurred in year </a:t>
            </a:r>
            <a:r>
              <a:rPr lang="en-US" sz="2000" b="1" dirty="0"/>
              <a:t>3154 ± 191 BC. </a:t>
            </a:r>
            <a:endParaRPr lang="en-US" sz="2000" b="1" dirty="0" smtClean="0"/>
          </a:p>
          <a:p>
            <a:r>
              <a:rPr lang="en-US" sz="2000" dirty="0" smtClean="0"/>
              <a:t>The </a:t>
            </a:r>
            <a:r>
              <a:rPr lang="en-US" sz="2000" dirty="0"/>
              <a:t>Model 1 fit to the same data yielded a much wider range in the errors of 2991 ± 368 BC. Though these dates are still consistent with each other, the Model 3 result more </a:t>
            </a:r>
            <a:r>
              <a:rPr lang="en-US" sz="2000" b="1" dirty="0"/>
              <a:t>strongly excludes Bishop Ussher’s date for the Flood in 2348 BC</a:t>
            </a:r>
            <a:r>
              <a:rPr lang="en-US" sz="2000" dirty="0"/>
              <a:t>.</a:t>
            </a:r>
          </a:p>
          <a:p>
            <a:r>
              <a:rPr lang="en-US" sz="2000" dirty="0"/>
              <a:t>Ussher used the Hebrew Masoretic Text (MT) for the genealogies of the patriarchs from Genesis 5 and 11 to arrive at the number of 1656 years after </a:t>
            </a:r>
            <a:r>
              <a:rPr lang="en-US" sz="2000" dirty="0" smtClean="0"/>
              <a:t>creation (4004 BC) </a:t>
            </a:r>
            <a:r>
              <a:rPr lang="en-US" sz="2000" dirty="0"/>
              <a:t>for the Flood. </a:t>
            </a:r>
            <a:endParaRPr lang="en-US" sz="2000" dirty="0" smtClean="0"/>
          </a:p>
          <a:p>
            <a:r>
              <a:rPr lang="en-US" sz="2000" dirty="0" smtClean="0"/>
              <a:t>But </a:t>
            </a:r>
            <a:r>
              <a:rPr lang="en-US" sz="2000" dirty="0"/>
              <a:t>I acknowledge that the Greek Septuagint (LXX) adds about 1500 years to the year of the creation. From that Henry B. Smith, Jr puts the Flood year at </a:t>
            </a:r>
            <a:r>
              <a:rPr lang="en-US" sz="2000" b="1" dirty="0"/>
              <a:t>3298 BC </a:t>
            </a:r>
            <a:r>
              <a:rPr lang="en-US" sz="2000" dirty="0"/>
              <a:t>using the </a:t>
            </a:r>
            <a:r>
              <a:rPr lang="en-US" sz="2000" dirty="0" smtClean="0"/>
              <a:t>LXX. (8</a:t>
            </a:r>
            <a:r>
              <a:rPr lang="en-US" sz="2000" baseline="30000" dirty="0" smtClean="0"/>
              <a:t>th</a:t>
            </a:r>
            <a:r>
              <a:rPr lang="en-US" sz="2000" dirty="0" smtClean="0"/>
              <a:t> ICC </a:t>
            </a:r>
            <a:r>
              <a:rPr lang="en-US" sz="2000" dirty="0"/>
              <a:t>2018, </a:t>
            </a:r>
            <a:r>
              <a:rPr lang="en-US" sz="2000" dirty="0" smtClean="0"/>
              <a:t>pp. </a:t>
            </a:r>
            <a:r>
              <a:rPr lang="en-AU" sz="2000" dirty="0" smtClean="0"/>
              <a:t>117–132</a:t>
            </a:r>
            <a:r>
              <a:rPr lang="en-US" sz="2000" dirty="0" smtClean="0"/>
              <a:t>). </a:t>
            </a:r>
            <a:endParaRPr lang="en-US" sz="2000" dirty="0"/>
          </a:p>
          <a:p>
            <a:endParaRPr lang="en-AU" dirty="0"/>
          </a:p>
        </p:txBody>
      </p:sp>
    </p:spTree>
    <p:extLst>
      <p:ext uri="{BB962C8B-B14F-4D97-AF65-F5344CB8AC3E}">
        <p14:creationId xmlns:p14="http://schemas.microsoft.com/office/powerpoint/2010/main" val="26872608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Connection to Magnetic Field?</a:t>
            </a:r>
            <a:endParaRPr lang="en-AU" dirty="0"/>
          </a:p>
        </p:txBody>
      </p:sp>
      <p:sp>
        <p:nvSpPr>
          <p:cNvPr id="3" name="Content Placeholder 2"/>
          <p:cNvSpPr>
            <a:spLocks noGrp="1"/>
          </p:cNvSpPr>
          <p:nvPr>
            <p:ph idx="1"/>
          </p:nvPr>
        </p:nvSpPr>
        <p:spPr>
          <a:xfrm>
            <a:off x="1154955" y="2603500"/>
            <a:ext cx="5768360" cy="3416300"/>
          </a:xfrm>
        </p:spPr>
        <p:txBody>
          <a:bodyPr/>
          <a:lstStyle/>
          <a:p>
            <a:r>
              <a:rPr lang="en-AU" dirty="0" smtClean="0"/>
              <a:t>Let’s have a look at measured historical data of the magnetic moment of the Earth’s magnetic dipole.</a:t>
            </a:r>
          </a:p>
          <a:p>
            <a:r>
              <a:rPr lang="en-AU" dirty="0" smtClean="0"/>
              <a:t>My thinking at this stage: If the spin axis of the outer core moves it could affect the circulating current in the liquid Iron-Nickel conductor, which affects the magnetic moment of the Earth’s Dipole</a:t>
            </a:r>
            <a:endParaRPr lang="en-AU" dirty="0"/>
          </a:p>
        </p:txBody>
      </p:sp>
      <p:pic>
        <p:nvPicPr>
          <p:cNvPr id="4" name="Picture 3"/>
          <p:cNvPicPr>
            <a:picLocks noChangeAspect="1"/>
          </p:cNvPicPr>
          <p:nvPr/>
        </p:nvPicPr>
        <p:blipFill>
          <a:blip r:embed="rId2"/>
          <a:stretch>
            <a:fillRect/>
          </a:stretch>
        </p:blipFill>
        <p:spPr>
          <a:xfrm>
            <a:off x="6575469" y="3404389"/>
            <a:ext cx="3340898" cy="2615411"/>
          </a:xfrm>
          <a:prstGeom prst="rect">
            <a:avLst/>
          </a:prstGeom>
        </p:spPr>
      </p:pic>
      <p:sp>
        <p:nvSpPr>
          <p:cNvPr id="5" name="TextBox 4"/>
          <p:cNvSpPr txBox="1"/>
          <p:nvPr/>
        </p:nvSpPr>
        <p:spPr>
          <a:xfrm>
            <a:off x="5181600" y="5347343"/>
            <a:ext cx="4493623" cy="369332"/>
          </a:xfrm>
          <a:prstGeom prst="rect">
            <a:avLst/>
          </a:prstGeom>
          <a:noFill/>
        </p:spPr>
        <p:txBody>
          <a:bodyPr wrap="square" rtlCol="0">
            <a:spAutoFit/>
          </a:bodyPr>
          <a:lstStyle/>
          <a:p>
            <a:r>
              <a:rPr lang="en-AU" dirty="0" smtClean="0"/>
              <a:t>Circulating current</a:t>
            </a:r>
            <a:endParaRPr lang="en-AU" dirty="0"/>
          </a:p>
        </p:txBody>
      </p:sp>
      <p:sp>
        <p:nvSpPr>
          <p:cNvPr id="6" name="TextBox 5"/>
          <p:cNvSpPr txBox="1"/>
          <p:nvPr/>
        </p:nvSpPr>
        <p:spPr>
          <a:xfrm>
            <a:off x="9420553" y="4874681"/>
            <a:ext cx="2194560" cy="646331"/>
          </a:xfrm>
          <a:prstGeom prst="rect">
            <a:avLst/>
          </a:prstGeom>
          <a:noFill/>
        </p:spPr>
        <p:txBody>
          <a:bodyPr wrap="square" rtlCol="0">
            <a:spAutoFit/>
          </a:bodyPr>
          <a:lstStyle/>
          <a:p>
            <a:r>
              <a:rPr lang="en-AU" dirty="0" smtClean="0"/>
              <a:t>Area of enclosed current</a:t>
            </a:r>
            <a:endParaRPr lang="en-AU" dirty="0"/>
          </a:p>
        </p:txBody>
      </p:sp>
      <p:sp>
        <p:nvSpPr>
          <p:cNvPr id="7" name="TextBox 6"/>
          <p:cNvSpPr txBox="1"/>
          <p:nvPr/>
        </p:nvSpPr>
        <p:spPr>
          <a:xfrm>
            <a:off x="9056914" y="3631474"/>
            <a:ext cx="2159726" cy="646331"/>
          </a:xfrm>
          <a:prstGeom prst="rect">
            <a:avLst/>
          </a:prstGeom>
          <a:noFill/>
        </p:spPr>
        <p:txBody>
          <a:bodyPr wrap="square" rtlCol="0">
            <a:spAutoFit/>
          </a:bodyPr>
          <a:lstStyle/>
          <a:p>
            <a:r>
              <a:rPr lang="en-AU" dirty="0" smtClean="0"/>
              <a:t>Magnetic moment vector</a:t>
            </a:r>
            <a:endParaRPr lang="en-AU" dirty="0"/>
          </a:p>
        </p:txBody>
      </p:sp>
      <p:sp>
        <p:nvSpPr>
          <p:cNvPr id="8" name="TextBox 7"/>
          <p:cNvSpPr txBox="1"/>
          <p:nvPr/>
        </p:nvSpPr>
        <p:spPr>
          <a:xfrm>
            <a:off x="7851090" y="5888995"/>
            <a:ext cx="1943100" cy="261610"/>
          </a:xfrm>
          <a:prstGeom prst="rect">
            <a:avLst/>
          </a:prstGeom>
          <a:noFill/>
        </p:spPr>
        <p:txBody>
          <a:bodyPr wrap="square" rtlCol="0">
            <a:spAutoFit/>
          </a:bodyPr>
          <a:lstStyle/>
          <a:p>
            <a:r>
              <a:rPr lang="en-AU" sz="1100" dirty="0" smtClean="0"/>
              <a:t>Wikipedia</a:t>
            </a:r>
            <a:endParaRPr lang="en-AU" sz="1100" dirty="0"/>
          </a:p>
        </p:txBody>
      </p:sp>
    </p:spTree>
    <p:extLst>
      <p:ext uri="{BB962C8B-B14F-4D97-AF65-F5344CB8AC3E}">
        <p14:creationId xmlns:p14="http://schemas.microsoft.com/office/powerpoint/2010/main" val="17529031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Virtual Axial Dipole Moment (VADM</a:t>
            </a:r>
            <a:r>
              <a:rPr lang="en-AU" dirty="0" smtClean="0"/>
              <a:t>)</a:t>
            </a:r>
            <a:endParaRPr lang="en-AU" dirty="0"/>
          </a:p>
        </p:txBody>
      </p:sp>
      <p:pic>
        <p:nvPicPr>
          <p:cNvPr id="10" name="Content Placeholder 9"/>
          <p:cNvPicPr>
            <a:picLocks noGrp="1" noChangeAspect="1"/>
          </p:cNvPicPr>
          <p:nvPr>
            <p:ph idx="1"/>
          </p:nvPr>
        </p:nvPicPr>
        <p:blipFill>
          <a:blip r:embed="rId2"/>
          <a:stretch>
            <a:fillRect/>
          </a:stretch>
        </p:blipFill>
        <p:spPr>
          <a:xfrm>
            <a:off x="1001948" y="1992671"/>
            <a:ext cx="4260709" cy="3982125"/>
          </a:xfrm>
          <a:prstGeom prst="rect">
            <a:avLst/>
          </a:prstGeom>
        </p:spPr>
      </p:pic>
      <p:pic>
        <p:nvPicPr>
          <p:cNvPr id="11" name="Picture 10"/>
          <p:cNvPicPr>
            <a:picLocks noChangeAspect="1"/>
          </p:cNvPicPr>
          <p:nvPr/>
        </p:nvPicPr>
        <p:blipFill rotWithShape="1">
          <a:blip r:embed="rId3"/>
          <a:srcRect r="21504"/>
          <a:stretch/>
        </p:blipFill>
        <p:spPr>
          <a:xfrm>
            <a:off x="6871659" y="1908158"/>
            <a:ext cx="3888000" cy="3952875"/>
          </a:xfrm>
          <a:prstGeom prst="rect">
            <a:avLst/>
          </a:prstGeom>
        </p:spPr>
      </p:pic>
      <p:sp>
        <p:nvSpPr>
          <p:cNvPr id="12" name="Rectangle 11"/>
          <p:cNvSpPr/>
          <p:nvPr/>
        </p:nvSpPr>
        <p:spPr>
          <a:xfrm>
            <a:off x="1001948" y="6088559"/>
            <a:ext cx="10321047" cy="430887"/>
          </a:xfrm>
          <a:prstGeom prst="rect">
            <a:avLst/>
          </a:prstGeom>
        </p:spPr>
        <p:txBody>
          <a:bodyPr wrap="square">
            <a:spAutoFit/>
          </a:bodyPr>
          <a:lstStyle/>
          <a:p>
            <a:r>
              <a:rPr lang="en-US" sz="1100" dirty="0"/>
              <a:t>S. Yang , H. </a:t>
            </a:r>
            <a:r>
              <a:rPr lang="en-US" sz="1100" dirty="0" err="1"/>
              <a:t>Odah</a:t>
            </a:r>
            <a:r>
              <a:rPr lang="en-US" sz="1100" dirty="0"/>
              <a:t> , J. </a:t>
            </a:r>
            <a:r>
              <a:rPr lang="en-US" sz="1100" dirty="0" smtClean="0"/>
              <a:t>Shaw, Variations </a:t>
            </a:r>
            <a:r>
              <a:rPr lang="en-US" sz="1100" dirty="0"/>
              <a:t>in the geomagnetic dipole moment over the last 12 000 years Free</a:t>
            </a:r>
          </a:p>
          <a:p>
            <a:r>
              <a:rPr lang="en-US" sz="1100" dirty="0" smtClean="0"/>
              <a:t>Geophysical </a:t>
            </a:r>
            <a:r>
              <a:rPr lang="en-US" sz="1100" dirty="0"/>
              <a:t>Journal International, Volume 140, Issue 1, January 2000, Pages 158–162, https://doi.org/10.1046/j.1365-246x.2000.00011.x</a:t>
            </a:r>
            <a:endParaRPr lang="en-AU" sz="1100" dirty="0"/>
          </a:p>
        </p:txBody>
      </p:sp>
      <p:sp>
        <p:nvSpPr>
          <p:cNvPr id="3" name="Down Arrow 2"/>
          <p:cNvSpPr/>
          <p:nvPr/>
        </p:nvSpPr>
        <p:spPr>
          <a:xfrm>
            <a:off x="6055677" y="2652082"/>
            <a:ext cx="355107" cy="2663301"/>
          </a:xfrm>
          <a:prstGeom prst="down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Box 3"/>
          <p:cNvSpPr txBox="1"/>
          <p:nvPr/>
        </p:nvSpPr>
        <p:spPr>
          <a:xfrm rot="5400000">
            <a:off x="4886830" y="4000720"/>
            <a:ext cx="3302763" cy="307777"/>
          </a:xfrm>
          <a:prstGeom prst="rect">
            <a:avLst/>
          </a:prstGeom>
          <a:noFill/>
        </p:spPr>
        <p:txBody>
          <a:bodyPr wrap="square" rtlCol="0">
            <a:spAutoFit/>
          </a:bodyPr>
          <a:lstStyle/>
          <a:p>
            <a:r>
              <a:rPr lang="en-AU" sz="1400" dirty="0" smtClean="0"/>
              <a:t>Uniformitarian timescale</a:t>
            </a:r>
            <a:endParaRPr lang="en-AU" sz="1400" dirty="0"/>
          </a:p>
        </p:txBody>
      </p:sp>
    </p:spTree>
    <p:extLst>
      <p:ext uri="{BB962C8B-B14F-4D97-AF65-F5344CB8AC3E}">
        <p14:creationId xmlns:p14="http://schemas.microsoft.com/office/powerpoint/2010/main" val="3856328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Geomagnetic Poles | Core Spin Axis</a:t>
            </a:r>
            <a:endParaRPr lang="en-AU" dirty="0"/>
          </a:p>
        </p:txBody>
      </p:sp>
      <p:pic>
        <p:nvPicPr>
          <p:cNvPr id="1026" name="Picture 2" descr="https://biblescienceforum.com/wp-content/uploads/2025/04/plot-geomagnetic-core-offset.jpe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1027" y="2228849"/>
            <a:ext cx="4835233" cy="404132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535660" y="2674596"/>
            <a:ext cx="6096000" cy="2862322"/>
          </a:xfrm>
          <a:prstGeom prst="rect">
            <a:avLst/>
          </a:prstGeom>
        </p:spPr>
        <p:txBody>
          <a:bodyPr>
            <a:spAutoFit/>
          </a:bodyPr>
          <a:lstStyle/>
          <a:p>
            <a:r>
              <a:rPr lang="en-US" dirty="0"/>
              <a:t>If we use the current geomagnetic dipole axis as a proxy for the outer core spin axis and its current offset or inclination from the planet’s polar axis of rotation of 9.21</a:t>
            </a:r>
            <a:r>
              <a:rPr lang="en-US" dirty="0" smtClean="0"/>
              <a:t>°. </a:t>
            </a:r>
          </a:p>
          <a:p>
            <a:endParaRPr lang="en-US" dirty="0"/>
          </a:p>
          <a:p>
            <a:r>
              <a:rPr lang="en-US" dirty="0" smtClean="0"/>
              <a:t>By </a:t>
            </a:r>
            <a:r>
              <a:rPr lang="en-US" dirty="0"/>
              <a:t>adding the difference 8.77° to </a:t>
            </a:r>
            <a:r>
              <a:rPr lang="en-US" dirty="0" smtClean="0"/>
              <a:t>Model 2 </a:t>
            </a:r>
            <a:r>
              <a:rPr lang="en-US" dirty="0"/>
              <a:t>we can calculate the change in the position of the core spin axis with respect to geographical polar axis</a:t>
            </a:r>
            <a:r>
              <a:rPr lang="en-US" dirty="0" smtClean="0"/>
              <a:t>.</a:t>
            </a:r>
          </a:p>
          <a:p>
            <a:endParaRPr lang="en-US" dirty="0"/>
          </a:p>
          <a:p>
            <a:r>
              <a:rPr lang="en-US" dirty="0" smtClean="0"/>
              <a:t>Note: Only 2.5 degree variation in core inclination.</a:t>
            </a:r>
            <a:endParaRPr lang="en-AU" dirty="0"/>
          </a:p>
        </p:txBody>
      </p:sp>
    </p:spTree>
    <p:extLst>
      <p:ext uri="{BB962C8B-B14F-4D97-AF65-F5344CB8AC3E}">
        <p14:creationId xmlns:p14="http://schemas.microsoft.com/office/powerpoint/2010/main" val="34025203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Virtual Axial Dipole Moment (VADM)</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3932" y="2063293"/>
            <a:ext cx="5809754" cy="4619609"/>
          </a:xfrm>
        </p:spPr>
      </p:pic>
      <p:sp>
        <p:nvSpPr>
          <p:cNvPr id="5" name="TextBox 4"/>
          <p:cNvSpPr txBox="1"/>
          <p:nvPr/>
        </p:nvSpPr>
        <p:spPr>
          <a:xfrm>
            <a:off x="6603662" y="2254475"/>
            <a:ext cx="5048656" cy="2031325"/>
          </a:xfrm>
          <a:prstGeom prst="rect">
            <a:avLst/>
          </a:prstGeom>
          <a:noFill/>
        </p:spPr>
        <p:txBody>
          <a:bodyPr wrap="square" rtlCol="0">
            <a:spAutoFit/>
          </a:bodyPr>
          <a:lstStyle/>
          <a:p>
            <a:r>
              <a:rPr lang="en-AU" dirty="0" smtClean="0"/>
              <a:t>Model 2:  </a:t>
            </a:r>
          </a:p>
          <a:p>
            <a:r>
              <a:rPr lang="en-AU" dirty="0" smtClean="0"/>
              <a:t>Reasonable fit </a:t>
            </a:r>
            <a:r>
              <a:rPr lang="en-US" dirty="0"/>
              <a:t>R = 0.744 and </a:t>
            </a:r>
            <a:r>
              <a:rPr lang="en-US" dirty="0" smtClean="0"/>
              <a:t>χ</a:t>
            </a:r>
            <a:r>
              <a:rPr lang="en-US" baseline="30000" dirty="0" smtClean="0"/>
              <a:t>2</a:t>
            </a:r>
            <a:r>
              <a:rPr lang="en-US" dirty="0" smtClean="0"/>
              <a:t> </a:t>
            </a:r>
            <a:r>
              <a:rPr lang="en-US" dirty="0"/>
              <a:t>= 1.276 per degree of </a:t>
            </a:r>
            <a:r>
              <a:rPr lang="en-US" dirty="0" smtClean="0"/>
              <a:t>freedom</a:t>
            </a:r>
          </a:p>
          <a:p>
            <a:endParaRPr lang="en-US" dirty="0"/>
          </a:p>
          <a:p>
            <a:r>
              <a:rPr lang="en-US" dirty="0" smtClean="0"/>
              <a:t>But no mechanism for core spin axis connecting to change in magnetic moment as fitted to Model 2.</a:t>
            </a:r>
            <a:endParaRPr lang="en-AU"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7298" b="-959"/>
          <a:stretch/>
        </p:blipFill>
        <p:spPr>
          <a:xfrm>
            <a:off x="7129067" y="4234902"/>
            <a:ext cx="3338969" cy="2448000"/>
          </a:xfrm>
          <a:prstGeom prst="rect">
            <a:avLst/>
          </a:prstGeom>
        </p:spPr>
      </p:pic>
      <p:sp>
        <p:nvSpPr>
          <p:cNvPr id="7" name="TextBox 6"/>
          <p:cNvSpPr txBox="1"/>
          <p:nvPr/>
        </p:nvSpPr>
        <p:spPr>
          <a:xfrm>
            <a:off x="9067568" y="6329867"/>
            <a:ext cx="1943100" cy="261610"/>
          </a:xfrm>
          <a:prstGeom prst="rect">
            <a:avLst/>
          </a:prstGeom>
          <a:noFill/>
        </p:spPr>
        <p:txBody>
          <a:bodyPr wrap="square" rtlCol="0">
            <a:spAutoFit/>
          </a:bodyPr>
          <a:lstStyle/>
          <a:p>
            <a:r>
              <a:rPr lang="en-AU" sz="1100" dirty="0" smtClean="0"/>
              <a:t>Wikipedia</a:t>
            </a:r>
            <a:endParaRPr lang="en-AU" sz="1100" dirty="0"/>
          </a:p>
        </p:txBody>
      </p:sp>
    </p:spTree>
    <p:extLst>
      <p:ext uri="{BB962C8B-B14F-4D97-AF65-F5344CB8AC3E}">
        <p14:creationId xmlns:p14="http://schemas.microsoft.com/office/powerpoint/2010/main" val="4126324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Obliquity and Greenland Ice-Core Proxy Temperatures</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3530" y="2012454"/>
            <a:ext cx="5735244" cy="4709227"/>
          </a:xfrm>
        </p:spPr>
      </p:pic>
      <p:sp>
        <p:nvSpPr>
          <p:cNvPr id="5" name="TextBox 4"/>
          <p:cNvSpPr txBox="1"/>
          <p:nvPr/>
        </p:nvSpPr>
        <p:spPr>
          <a:xfrm>
            <a:off x="6662058" y="2261507"/>
            <a:ext cx="5061856" cy="2308324"/>
          </a:xfrm>
          <a:prstGeom prst="rect">
            <a:avLst/>
          </a:prstGeom>
          <a:noFill/>
        </p:spPr>
        <p:txBody>
          <a:bodyPr wrap="square" rtlCol="0">
            <a:spAutoFit/>
          </a:bodyPr>
          <a:lstStyle/>
          <a:p>
            <a:r>
              <a:rPr lang="en-AU" dirty="0" smtClean="0"/>
              <a:t>Model 1 used but Model 3 almost the same over this range.</a:t>
            </a:r>
          </a:p>
          <a:p>
            <a:endParaRPr lang="en-AU" dirty="0"/>
          </a:p>
          <a:p>
            <a:r>
              <a:rPr lang="en-AU" dirty="0" smtClean="0"/>
              <a:t>Secular science has the 26,000 year change in tilt affecting Earth temperatures.</a:t>
            </a:r>
          </a:p>
          <a:p>
            <a:endParaRPr lang="en-AU" dirty="0"/>
          </a:p>
          <a:p>
            <a:r>
              <a:rPr lang="en-AU" dirty="0" smtClean="0"/>
              <a:t>My Creation Model fits the Greenland ice-core temperature proxy data much better.</a:t>
            </a:r>
            <a:endParaRPr lang="en-AU" dirty="0"/>
          </a:p>
        </p:txBody>
      </p:sp>
      <p:sp>
        <p:nvSpPr>
          <p:cNvPr id="6" name="Rectangle 5"/>
          <p:cNvSpPr/>
          <p:nvPr/>
        </p:nvSpPr>
        <p:spPr>
          <a:xfrm>
            <a:off x="5980794" y="5443062"/>
            <a:ext cx="5808435" cy="769441"/>
          </a:xfrm>
          <a:prstGeom prst="rect">
            <a:avLst/>
          </a:prstGeom>
        </p:spPr>
        <p:txBody>
          <a:bodyPr wrap="square">
            <a:spAutoFit/>
          </a:bodyPr>
          <a:lstStyle/>
          <a:p>
            <a:r>
              <a:rPr lang="en-US" sz="1100" dirty="0"/>
              <a:t>Comparison of obliquity of the ecliptic (ε) with Greenland ice-core derived temperatures (°C) (solid </a:t>
            </a:r>
            <a:r>
              <a:rPr lang="en-US" sz="1100" dirty="0" smtClean="0"/>
              <a:t>green </a:t>
            </a:r>
            <a:r>
              <a:rPr lang="en-US" sz="1100" dirty="0"/>
              <a:t>line (3)). Newcomb’s 5th order polynomial formula (solid black line) (1) shown with </a:t>
            </a:r>
            <a:r>
              <a:rPr lang="en-US" sz="1100" dirty="0" err="1"/>
              <a:t>Dodwell’s</a:t>
            </a:r>
            <a:r>
              <a:rPr lang="en-US" sz="1100" dirty="0"/>
              <a:t> obliquity ε data (red filled circles). The dashed curve (2) is the best fit described by Model </a:t>
            </a:r>
            <a:r>
              <a:rPr lang="en-US" sz="1100" dirty="0" smtClean="0"/>
              <a:t>1.</a:t>
            </a:r>
            <a:endParaRPr lang="en-AU" sz="1100" dirty="0"/>
          </a:p>
        </p:txBody>
      </p:sp>
    </p:spTree>
    <p:extLst>
      <p:ext uri="{BB962C8B-B14F-4D97-AF65-F5344CB8AC3E}">
        <p14:creationId xmlns:p14="http://schemas.microsoft.com/office/powerpoint/2010/main" val="34495905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Core Spin Axis and Rotation Axis</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37853" y="1680632"/>
            <a:ext cx="5225472" cy="497956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958" y="4418132"/>
            <a:ext cx="3913888" cy="118313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958" y="5456456"/>
            <a:ext cx="5183468" cy="1092863"/>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958" y="2335520"/>
            <a:ext cx="4741866" cy="536631"/>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8958" y="3272399"/>
            <a:ext cx="4402729" cy="638076"/>
          </a:xfrm>
          <a:prstGeom prst="rect">
            <a:avLst/>
          </a:prstGeom>
        </p:spPr>
      </p:pic>
      <p:sp>
        <p:nvSpPr>
          <p:cNvPr id="3" name="TextBox 2"/>
          <p:cNvSpPr txBox="1"/>
          <p:nvPr/>
        </p:nvSpPr>
        <p:spPr>
          <a:xfrm>
            <a:off x="438958" y="2038788"/>
            <a:ext cx="3314700" cy="369332"/>
          </a:xfrm>
          <a:prstGeom prst="rect">
            <a:avLst/>
          </a:prstGeom>
          <a:noFill/>
        </p:spPr>
        <p:txBody>
          <a:bodyPr wrap="square" rtlCol="0">
            <a:spAutoFit/>
          </a:bodyPr>
          <a:lstStyle/>
          <a:p>
            <a:r>
              <a:rPr lang="en-AU" b="1" dirty="0" smtClean="0"/>
              <a:t>Angular momentum</a:t>
            </a:r>
            <a:endParaRPr lang="en-AU" b="1" dirty="0"/>
          </a:p>
        </p:txBody>
      </p:sp>
      <p:sp>
        <p:nvSpPr>
          <p:cNvPr id="10" name="TextBox 9"/>
          <p:cNvSpPr txBox="1"/>
          <p:nvPr/>
        </p:nvSpPr>
        <p:spPr>
          <a:xfrm>
            <a:off x="438958" y="2922213"/>
            <a:ext cx="3314700" cy="369332"/>
          </a:xfrm>
          <a:prstGeom prst="rect">
            <a:avLst/>
          </a:prstGeom>
          <a:noFill/>
        </p:spPr>
        <p:txBody>
          <a:bodyPr wrap="square" rtlCol="0">
            <a:spAutoFit/>
          </a:bodyPr>
          <a:lstStyle/>
          <a:p>
            <a:r>
              <a:rPr lang="en-AU" b="1" dirty="0" smtClean="0"/>
              <a:t>Rotational energy</a:t>
            </a:r>
            <a:endParaRPr lang="en-AU" b="1" dirty="0"/>
          </a:p>
        </p:txBody>
      </p:sp>
      <p:sp>
        <p:nvSpPr>
          <p:cNvPr id="7" name="TextBox 6"/>
          <p:cNvSpPr txBox="1"/>
          <p:nvPr/>
        </p:nvSpPr>
        <p:spPr>
          <a:xfrm>
            <a:off x="438958" y="3878308"/>
            <a:ext cx="4677148" cy="400110"/>
          </a:xfrm>
          <a:prstGeom prst="rect">
            <a:avLst/>
          </a:prstGeom>
          <a:noFill/>
        </p:spPr>
        <p:txBody>
          <a:bodyPr wrap="square" rtlCol="0">
            <a:spAutoFit/>
          </a:bodyPr>
          <a:lstStyle/>
          <a:p>
            <a:r>
              <a:rPr lang="en-AU" sz="2000" dirty="0" smtClean="0"/>
              <a:t>Assume </a:t>
            </a:r>
            <a:r>
              <a:rPr lang="el-GR" sz="2000" i="1" dirty="0" smtClean="0"/>
              <a:t>ω</a:t>
            </a:r>
            <a:r>
              <a:rPr lang="en-AU" sz="2000" i="1" baseline="-25000" dirty="0" smtClean="0"/>
              <a:t>E</a:t>
            </a:r>
            <a:r>
              <a:rPr lang="en-AU" sz="2000" i="1" dirty="0" smtClean="0"/>
              <a:t> = </a:t>
            </a:r>
            <a:r>
              <a:rPr lang="el-GR" sz="2000" i="1" dirty="0" smtClean="0"/>
              <a:t>ω</a:t>
            </a:r>
            <a:r>
              <a:rPr lang="en-AU" sz="2000" i="1" baseline="-25000" dirty="0" smtClean="0"/>
              <a:t>M</a:t>
            </a:r>
            <a:r>
              <a:rPr lang="en-AU" sz="2000" i="1" dirty="0" smtClean="0"/>
              <a:t> = </a:t>
            </a:r>
            <a:r>
              <a:rPr lang="el-GR" sz="2000" i="1" dirty="0" smtClean="0"/>
              <a:t>ω</a:t>
            </a:r>
            <a:r>
              <a:rPr lang="en-AU" sz="2000" i="1" baseline="-25000" dirty="0" smtClean="0"/>
              <a:t>C</a:t>
            </a:r>
            <a:endParaRPr lang="en-AU" sz="2000" i="1" baseline="-25000" dirty="0"/>
          </a:p>
        </p:txBody>
      </p:sp>
    </p:spTree>
    <p:extLst>
      <p:ext uri="{BB962C8B-B14F-4D97-AF65-F5344CB8AC3E}">
        <p14:creationId xmlns:p14="http://schemas.microsoft.com/office/powerpoint/2010/main" val="5641633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004" y="954618"/>
            <a:ext cx="8761413" cy="706964"/>
          </a:xfrm>
        </p:spPr>
        <p:txBody>
          <a:bodyPr/>
          <a:lstStyle/>
          <a:p>
            <a:r>
              <a:rPr lang="en-AU" dirty="0" smtClean="0"/>
              <a:t>Obliquity </a:t>
            </a:r>
            <a:r>
              <a:rPr lang="el-GR" dirty="0"/>
              <a:t>ε</a:t>
            </a:r>
            <a:r>
              <a:rPr lang="en-AU" dirty="0" smtClean="0"/>
              <a:t> and Core Inclination </a:t>
            </a:r>
            <a:r>
              <a:rPr lang="el-GR" dirty="0" smtClean="0"/>
              <a:t>θ</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0075" y="1717543"/>
            <a:ext cx="5854393" cy="4664215"/>
          </a:xfrm>
        </p:spPr>
      </p:pic>
      <p:sp>
        <p:nvSpPr>
          <p:cNvPr id="5" name="TextBox 4"/>
          <p:cNvSpPr txBox="1"/>
          <p:nvPr/>
        </p:nvSpPr>
        <p:spPr>
          <a:xfrm>
            <a:off x="6766831" y="2293083"/>
            <a:ext cx="4476750" cy="3970318"/>
          </a:xfrm>
          <a:prstGeom prst="rect">
            <a:avLst/>
          </a:prstGeom>
          <a:noFill/>
        </p:spPr>
        <p:txBody>
          <a:bodyPr wrap="square" rtlCol="0">
            <a:spAutoFit/>
          </a:bodyPr>
          <a:lstStyle/>
          <a:p>
            <a:r>
              <a:rPr lang="en-AU" dirty="0" smtClean="0"/>
              <a:t>Obliquity </a:t>
            </a:r>
            <a:r>
              <a:rPr lang="el-GR" dirty="0"/>
              <a:t>ε</a:t>
            </a:r>
            <a:r>
              <a:rPr lang="en-AU" dirty="0" smtClean="0"/>
              <a:t> changes 3.2° and Core inclination </a:t>
            </a:r>
            <a:r>
              <a:rPr lang="el-GR" dirty="0" smtClean="0"/>
              <a:t>θ</a:t>
            </a:r>
            <a:r>
              <a:rPr lang="en-AU" dirty="0" smtClean="0"/>
              <a:t> nearly 30° using Model 3.</a:t>
            </a:r>
          </a:p>
          <a:p>
            <a:endParaRPr lang="en-AU" dirty="0" smtClean="0"/>
          </a:p>
          <a:p>
            <a:r>
              <a:rPr lang="en-AU" dirty="0" smtClean="0"/>
              <a:t>Core inclination </a:t>
            </a:r>
            <a:r>
              <a:rPr lang="el-GR" dirty="0" smtClean="0"/>
              <a:t>θ</a:t>
            </a:r>
            <a:r>
              <a:rPr lang="en-AU" dirty="0" smtClean="0"/>
              <a:t> changes Obliquity </a:t>
            </a:r>
            <a:r>
              <a:rPr lang="el-GR" dirty="0" smtClean="0"/>
              <a:t>ε</a:t>
            </a:r>
            <a:endParaRPr lang="en-AU" dirty="0" smtClean="0"/>
          </a:p>
          <a:p>
            <a:endParaRPr lang="en-AU" dirty="0"/>
          </a:p>
          <a:p>
            <a:r>
              <a:rPr lang="en-AU" dirty="0" smtClean="0"/>
              <a:t>Obliquity </a:t>
            </a:r>
            <a:r>
              <a:rPr lang="el-GR" dirty="0" smtClean="0"/>
              <a:t>ε</a:t>
            </a:r>
            <a:r>
              <a:rPr lang="en-AU" dirty="0" smtClean="0"/>
              <a:t> changes Core inclination </a:t>
            </a:r>
            <a:r>
              <a:rPr lang="el-GR" dirty="0" smtClean="0"/>
              <a:t>θ</a:t>
            </a:r>
            <a:endParaRPr lang="en-AU" dirty="0" smtClean="0"/>
          </a:p>
          <a:p>
            <a:endParaRPr lang="en-AU" dirty="0"/>
          </a:p>
          <a:p>
            <a:r>
              <a:rPr lang="en-AU" dirty="0" smtClean="0"/>
              <a:t>Which is the first cause here?</a:t>
            </a:r>
          </a:p>
          <a:p>
            <a:endParaRPr lang="en-AU" dirty="0"/>
          </a:p>
          <a:p>
            <a:r>
              <a:rPr lang="en-AU" dirty="0" smtClean="0"/>
              <a:t>Still need to model planetary disk, but I suspect that  is not the cause.</a:t>
            </a:r>
          </a:p>
          <a:p>
            <a:endParaRPr lang="en-AU" dirty="0"/>
          </a:p>
          <a:p>
            <a:r>
              <a:rPr lang="en-AU" dirty="0" smtClean="0"/>
              <a:t>Therefore mechanism is from Creation. Starting at the Curse?</a:t>
            </a:r>
            <a:endParaRPr lang="en-AU" dirty="0"/>
          </a:p>
        </p:txBody>
      </p:sp>
      <p:sp>
        <p:nvSpPr>
          <p:cNvPr id="3" name="Rectangle 2"/>
          <p:cNvSpPr/>
          <p:nvPr/>
        </p:nvSpPr>
        <p:spPr>
          <a:xfrm>
            <a:off x="4493368" y="2305449"/>
            <a:ext cx="282450" cy="369332"/>
          </a:xfrm>
          <a:prstGeom prst="rect">
            <a:avLst/>
          </a:prstGeom>
        </p:spPr>
        <p:txBody>
          <a:bodyPr wrap="none">
            <a:spAutoFit/>
          </a:bodyPr>
          <a:lstStyle/>
          <a:p>
            <a:r>
              <a:rPr lang="el-GR" dirty="0"/>
              <a:t>ε</a:t>
            </a:r>
            <a:endParaRPr lang="en-AU" dirty="0"/>
          </a:p>
        </p:txBody>
      </p:sp>
      <p:sp>
        <p:nvSpPr>
          <p:cNvPr id="6" name="Rectangle 5"/>
          <p:cNvSpPr/>
          <p:nvPr/>
        </p:nvSpPr>
        <p:spPr>
          <a:xfrm>
            <a:off x="2557805" y="4763055"/>
            <a:ext cx="335348" cy="369332"/>
          </a:xfrm>
          <a:prstGeom prst="rect">
            <a:avLst/>
          </a:prstGeom>
        </p:spPr>
        <p:txBody>
          <a:bodyPr wrap="none">
            <a:spAutoFit/>
          </a:bodyPr>
          <a:lstStyle/>
          <a:p>
            <a:r>
              <a:rPr lang="el-GR" dirty="0"/>
              <a:t>θ</a:t>
            </a:r>
            <a:endParaRPr lang="en-AU" dirty="0"/>
          </a:p>
        </p:txBody>
      </p:sp>
      <p:sp>
        <p:nvSpPr>
          <p:cNvPr id="7" name="TextBox 6"/>
          <p:cNvSpPr txBox="1"/>
          <p:nvPr/>
        </p:nvSpPr>
        <p:spPr>
          <a:xfrm>
            <a:off x="1133544" y="6204865"/>
            <a:ext cx="1031356" cy="523220"/>
          </a:xfrm>
          <a:prstGeom prst="rect">
            <a:avLst/>
          </a:prstGeom>
          <a:noFill/>
        </p:spPr>
        <p:txBody>
          <a:bodyPr wrap="square" rtlCol="0">
            <a:spAutoFit/>
          </a:bodyPr>
          <a:lstStyle/>
          <a:p>
            <a:r>
              <a:rPr lang="en-AU" sz="1400" dirty="0" err="1" smtClean="0"/>
              <a:t>CreationCurse</a:t>
            </a:r>
            <a:endParaRPr lang="en-AU" sz="1400" dirty="0"/>
          </a:p>
        </p:txBody>
      </p:sp>
      <p:cxnSp>
        <p:nvCxnSpPr>
          <p:cNvPr id="9" name="Straight Arrow Connector 8"/>
          <p:cNvCxnSpPr/>
          <p:nvPr/>
        </p:nvCxnSpPr>
        <p:spPr>
          <a:xfrm flipV="1">
            <a:off x="1190188" y="5805466"/>
            <a:ext cx="0" cy="5881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012454" y="6204865"/>
            <a:ext cx="1269839" cy="307777"/>
          </a:xfrm>
          <a:prstGeom prst="rect">
            <a:avLst/>
          </a:prstGeom>
          <a:noFill/>
        </p:spPr>
        <p:txBody>
          <a:bodyPr wrap="square" rtlCol="0">
            <a:spAutoFit/>
          </a:bodyPr>
          <a:lstStyle/>
          <a:p>
            <a:r>
              <a:rPr lang="en-AU" sz="1400" dirty="0" smtClean="0"/>
              <a:t>Christ/Cross</a:t>
            </a:r>
            <a:endParaRPr lang="en-AU" sz="1400" dirty="0"/>
          </a:p>
        </p:txBody>
      </p:sp>
      <p:cxnSp>
        <p:nvCxnSpPr>
          <p:cNvPr id="13" name="Straight Arrow Connector 12"/>
          <p:cNvCxnSpPr/>
          <p:nvPr/>
        </p:nvCxnSpPr>
        <p:spPr>
          <a:xfrm flipH="1" flipV="1">
            <a:off x="5890168" y="5794579"/>
            <a:ext cx="4374" cy="402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4629046" y="5824813"/>
            <a:ext cx="3796" cy="3416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453256" y="6204864"/>
            <a:ext cx="1269839" cy="307777"/>
          </a:xfrm>
          <a:prstGeom prst="rect">
            <a:avLst/>
          </a:prstGeom>
          <a:noFill/>
        </p:spPr>
        <p:txBody>
          <a:bodyPr wrap="square" rtlCol="0">
            <a:spAutoFit/>
          </a:bodyPr>
          <a:lstStyle/>
          <a:p>
            <a:r>
              <a:rPr lang="en-AU" sz="1400" dirty="0" smtClean="0"/>
              <a:t>Current</a:t>
            </a:r>
            <a:endParaRPr lang="en-AU" sz="1400" dirty="0"/>
          </a:p>
        </p:txBody>
      </p:sp>
      <p:cxnSp>
        <p:nvCxnSpPr>
          <p:cNvPr id="20" name="Straight Arrow Connector 19"/>
          <p:cNvCxnSpPr/>
          <p:nvPr/>
        </p:nvCxnSpPr>
        <p:spPr>
          <a:xfrm flipH="1" flipV="1">
            <a:off x="2727084" y="5810908"/>
            <a:ext cx="7952" cy="385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249096" y="6227869"/>
            <a:ext cx="1269839" cy="307777"/>
          </a:xfrm>
          <a:prstGeom prst="rect">
            <a:avLst/>
          </a:prstGeom>
          <a:noFill/>
        </p:spPr>
        <p:txBody>
          <a:bodyPr wrap="square" rtlCol="0">
            <a:spAutoFit/>
          </a:bodyPr>
          <a:lstStyle/>
          <a:p>
            <a:r>
              <a:rPr lang="en-AU" sz="1400" dirty="0" smtClean="0"/>
              <a:t>Cataclysm</a:t>
            </a:r>
            <a:endParaRPr lang="en-AU" sz="1400" dirty="0"/>
          </a:p>
        </p:txBody>
      </p:sp>
    </p:spTree>
    <p:extLst>
      <p:ext uri="{BB962C8B-B14F-4D97-AF65-F5344CB8AC3E}">
        <p14:creationId xmlns:p14="http://schemas.microsoft.com/office/powerpoint/2010/main" val="159137509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Virtual Axial Dipole Moment (VADM)</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1975" y="1989696"/>
            <a:ext cx="5853122" cy="4487304"/>
          </a:xfrm>
        </p:spPr>
      </p:pic>
      <p:sp>
        <p:nvSpPr>
          <p:cNvPr id="6" name="Rectangle 5"/>
          <p:cNvSpPr/>
          <p:nvPr/>
        </p:nvSpPr>
        <p:spPr>
          <a:xfrm>
            <a:off x="6524625" y="2510135"/>
            <a:ext cx="4943475" cy="3693319"/>
          </a:xfrm>
          <a:prstGeom prst="rect">
            <a:avLst/>
          </a:prstGeom>
        </p:spPr>
        <p:txBody>
          <a:bodyPr wrap="square">
            <a:spAutoFit/>
          </a:bodyPr>
          <a:lstStyle/>
          <a:p>
            <a:r>
              <a:rPr lang="en-US" dirty="0"/>
              <a:t>Model </a:t>
            </a:r>
            <a:r>
              <a:rPr lang="en-US" dirty="0" smtClean="0"/>
              <a:t>3: Core inclination </a:t>
            </a:r>
            <a:r>
              <a:rPr lang="el-GR" dirty="0" smtClean="0"/>
              <a:t>θ</a:t>
            </a:r>
            <a:r>
              <a:rPr lang="en-US" dirty="0" smtClean="0"/>
              <a:t> change from Obliquity </a:t>
            </a:r>
            <a:r>
              <a:rPr lang="el-GR" dirty="0" smtClean="0"/>
              <a:t>ε</a:t>
            </a:r>
            <a:r>
              <a:rPr lang="en-AU" dirty="0" smtClean="0"/>
              <a:t> </a:t>
            </a:r>
            <a:r>
              <a:rPr lang="en-US" dirty="0" smtClean="0"/>
              <a:t>change (Right axis)</a:t>
            </a:r>
          </a:p>
          <a:p>
            <a:endParaRPr lang="en-US" dirty="0"/>
          </a:p>
          <a:p>
            <a:r>
              <a:rPr lang="en-US" dirty="0" smtClean="0"/>
              <a:t>Virtual Axial Dipole Moment (VADM) measurements  </a:t>
            </a:r>
            <a:endParaRPr lang="en-US" dirty="0"/>
          </a:p>
          <a:p>
            <a:endParaRPr lang="en-US" dirty="0" smtClean="0"/>
          </a:p>
          <a:p>
            <a:r>
              <a:rPr lang="en-US" dirty="0" smtClean="0"/>
              <a:t>Now have a model for core</a:t>
            </a:r>
          </a:p>
          <a:p>
            <a:endParaRPr lang="en-US" dirty="0"/>
          </a:p>
          <a:p>
            <a:r>
              <a:rPr lang="en-US" dirty="0" smtClean="0"/>
              <a:t>Currents in outer core affected by change in inclination of the core spin axis.</a:t>
            </a:r>
          </a:p>
          <a:p>
            <a:endParaRPr lang="en-US" dirty="0"/>
          </a:p>
          <a:p>
            <a:r>
              <a:rPr lang="en-US" dirty="0" smtClean="0"/>
              <a:t>Time axis for VADM data is uniformitarian, needs correction.</a:t>
            </a:r>
            <a:endParaRPr lang="en-US" dirty="0"/>
          </a:p>
        </p:txBody>
      </p:sp>
    </p:spTree>
    <p:extLst>
      <p:ext uri="{BB962C8B-B14F-4D97-AF65-F5344CB8AC3E}">
        <p14:creationId xmlns:p14="http://schemas.microsoft.com/office/powerpoint/2010/main" val="12870372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Barnes-Humphreys Model</a:t>
            </a:r>
            <a:endParaRPr lang="en-AU" dirty="0"/>
          </a:p>
        </p:txBody>
      </p:sp>
      <p:sp>
        <p:nvSpPr>
          <p:cNvPr id="3" name="Content Placeholder 2"/>
          <p:cNvSpPr>
            <a:spLocks noGrp="1"/>
          </p:cNvSpPr>
          <p:nvPr>
            <p:ph idx="1"/>
          </p:nvPr>
        </p:nvSpPr>
        <p:spPr>
          <a:xfrm>
            <a:off x="5139559" y="2698093"/>
            <a:ext cx="6617303" cy="3093107"/>
          </a:xfrm>
        </p:spPr>
        <p:txBody>
          <a:bodyPr>
            <a:normAutofit/>
          </a:bodyPr>
          <a:lstStyle/>
          <a:p>
            <a:r>
              <a:rPr lang="en-US" i="1" dirty="0" smtClean="0"/>
              <a:t>Used published data to calculate energy in Dipole and Non-Dipole modes of the Magnetic field</a:t>
            </a:r>
          </a:p>
          <a:p>
            <a:r>
              <a:rPr lang="en-US" i="1" dirty="0" smtClean="0"/>
              <a:t>Only over 100 years: 1900 – 2000 </a:t>
            </a:r>
          </a:p>
          <a:p>
            <a:r>
              <a:rPr lang="en-US" i="1" dirty="0" smtClean="0"/>
              <a:t>Exponential fit 1970 – 2000 yielded energy halving every 1400 years</a:t>
            </a:r>
          </a:p>
          <a:p>
            <a:r>
              <a:rPr lang="en-US" i="1" dirty="0" smtClean="0"/>
              <a:t>Linear fits do just as well with R &gt; 0.99.</a:t>
            </a:r>
            <a:endParaRPr lang="en-US" i="1" dirty="0"/>
          </a:p>
          <a:p>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045" y="2327327"/>
            <a:ext cx="4671514" cy="3834638"/>
          </a:xfrm>
          <a:prstGeom prst="rect">
            <a:avLst/>
          </a:prstGeom>
        </p:spPr>
      </p:pic>
    </p:spTree>
    <p:extLst>
      <p:ext uri="{BB962C8B-B14F-4D97-AF65-F5344CB8AC3E}">
        <p14:creationId xmlns:p14="http://schemas.microsoft.com/office/powerpoint/2010/main" val="32370974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Humphreys B-field Decay</a:t>
            </a:r>
            <a:endParaRPr lang="en-AU" dirty="0"/>
          </a:p>
        </p:txBody>
      </p:sp>
      <p:pic>
        <p:nvPicPr>
          <p:cNvPr id="4" name="Content Placeholder 3"/>
          <p:cNvPicPr>
            <a:picLocks noGrp="1" noChangeAspect="1"/>
          </p:cNvPicPr>
          <p:nvPr>
            <p:ph idx="1"/>
          </p:nvPr>
        </p:nvPicPr>
        <p:blipFill>
          <a:blip r:embed="rId2"/>
          <a:stretch>
            <a:fillRect/>
          </a:stretch>
        </p:blipFill>
        <p:spPr>
          <a:xfrm>
            <a:off x="923924" y="1760899"/>
            <a:ext cx="10125075" cy="4405991"/>
          </a:xfrm>
          <a:prstGeom prst="rect">
            <a:avLst/>
          </a:prstGeom>
        </p:spPr>
      </p:pic>
      <p:sp>
        <p:nvSpPr>
          <p:cNvPr id="5" name="Rectangle 4"/>
          <p:cNvSpPr/>
          <p:nvPr/>
        </p:nvSpPr>
        <p:spPr>
          <a:xfrm>
            <a:off x="733425" y="6247157"/>
            <a:ext cx="10506075" cy="430887"/>
          </a:xfrm>
          <a:prstGeom prst="rect">
            <a:avLst/>
          </a:prstGeom>
        </p:spPr>
        <p:txBody>
          <a:bodyPr wrap="square">
            <a:spAutoFit/>
          </a:bodyPr>
          <a:lstStyle/>
          <a:p>
            <a:r>
              <a:rPr lang="en-US" sz="1100" dirty="0">
                <a:solidFill>
                  <a:srgbClr val="000000"/>
                </a:solidFill>
                <a:latin typeface="Newsreader"/>
              </a:rPr>
              <a:t>D. R. Humphreys, 2002. The Earth’s Magnetic Field is Still Losing Energy, CRSQ 39:3–13; </a:t>
            </a:r>
            <a:r>
              <a:rPr lang="en-US" sz="1100" dirty="0">
                <a:solidFill>
                  <a:srgbClr val="E91F00"/>
                </a:solidFill>
                <a:latin typeface="Newsreader"/>
              </a:rPr>
              <a:t>https://www.creationresearch.org/crsq-2002-volume-39-number-1/crsq-2002-volume-39-number-1_earth-s-magnetic-field</a:t>
            </a:r>
            <a:endParaRPr lang="en-US" sz="1100" b="0" i="0" dirty="0">
              <a:solidFill>
                <a:srgbClr val="000000"/>
              </a:solidFill>
              <a:effectLst/>
              <a:latin typeface="Newsreader"/>
            </a:endParaRPr>
          </a:p>
        </p:txBody>
      </p:sp>
    </p:spTree>
    <p:extLst>
      <p:ext uri="{BB962C8B-B14F-4D97-AF65-F5344CB8AC3E}">
        <p14:creationId xmlns:p14="http://schemas.microsoft.com/office/powerpoint/2010/main" val="369347771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Axial Magnetic Moment &amp; Energy</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9623" y="1925119"/>
            <a:ext cx="5449887" cy="431375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1225" y="1925120"/>
            <a:ext cx="5562475" cy="4437480"/>
          </a:xfrm>
          <a:prstGeom prst="rect">
            <a:avLst/>
          </a:prstGeom>
        </p:spPr>
      </p:pic>
      <p:sp>
        <p:nvSpPr>
          <p:cNvPr id="6" name="TextBox 5"/>
          <p:cNvSpPr txBox="1"/>
          <p:nvPr/>
        </p:nvSpPr>
        <p:spPr>
          <a:xfrm>
            <a:off x="5314950" y="6238874"/>
            <a:ext cx="1743075" cy="369332"/>
          </a:xfrm>
          <a:prstGeom prst="rect">
            <a:avLst/>
          </a:prstGeom>
          <a:noFill/>
        </p:spPr>
        <p:txBody>
          <a:bodyPr wrap="square" rtlCol="0">
            <a:spAutoFit/>
          </a:bodyPr>
          <a:lstStyle/>
          <a:p>
            <a:r>
              <a:rPr lang="en-AU" dirty="0" smtClean="0"/>
              <a:t>Noah’s Flood</a:t>
            </a:r>
            <a:endParaRPr lang="en-AU" dirty="0"/>
          </a:p>
        </p:txBody>
      </p:sp>
      <p:cxnSp>
        <p:nvCxnSpPr>
          <p:cNvPr id="8" name="Straight Arrow Connector 7"/>
          <p:cNvCxnSpPr/>
          <p:nvPr/>
        </p:nvCxnSpPr>
        <p:spPr>
          <a:xfrm flipH="1" flipV="1">
            <a:off x="3286250" y="5434985"/>
            <a:ext cx="1990600" cy="927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6972300" y="5495925"/>
            <a:ext cx="1876425" cy="927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99839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History of the Earth’s Magnetic</a:t>
            </a:r>
            <a:endParaRPr lang="en-AU" dirty="0"/>
          </a:p>
        </p:txBody>
      </p:sp>
      <p:sp>
        <p:nvSpPr>
          <p:cNvPr id="3" name="Content Placeholder 2"/>
          <p:cNvSpPr>
            <a:spLocks noGrp="1"/>
          </p:cNvSpPr>
          <p:nvPr>
            <p:ph idx="1"/>
          </p:nvPr>
        </p:nvSpPr>
        <p:spPr/>
        <p:txBody>
          <a:bodyPr>
            <a:normAutofit lnSpcReduction="10000"/>
          </a:bodyPr>
          <a:lstStyle/>
          <a:p>
            <a:r>
              <a:rPr lang="en-AU" sz="2400" dirty="0" smtClean="0"/>
              <a:t>Using biblical creation narrative (time of creation &lt; 8,000 year BP).</a:t>
            </a:r>
          </a:p>
          <a:p>
            <a:r>
              <a:rPr lang="en-AU" sz="2400" dirty="0" smtClean="0"/>
              <a:t>Using VADM magnetic moment data and converting to energies (Dipole and Non-Dipole).</a:t>
            </a:r>
          </a:p>
          <a:p>
            <a:r>
              <a:rPr lang="en-AU" sz="2400" dirty="0" smtClean="0"/>
              <a:t>Assuming standard physics.</a:t>
            </a:r>
          </a:p>
          <a:p>
            <a:r>
              <a:rPr lang="en-AU" sz="2400" dirty="0" smtClean="0"/>
              <a:t>We can make predictions with the understanding that extrapolation is precarious beyond the data.</a:t>
            </a:r>
          </a:p>
          <a:p>
            <a:r>
              <a:rPr lang="en-AU" sz="2400" dirty="0" smtClean="0"/>
              <a:t>Thus what follows is only a sketch.</a:t>
            </a:r>
          </a:p>
          <a:p>
            <a:endParaRPr lang="en-AU" dirty="0"/>
          </a:p>
        </p:txBody>
      </p:sp>
    </p:spTree>
    <p:extLst>
      <p:ext uri="{BB962C8B-B14F-4D97-AF65-F5344CB8AC3E}">
        <p14:creationId xmlns:p14="http://schemas.microsoft.com/office/powerpoint/2010/main" val="406482116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10 Thousand Years of Magnetic Field</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972" y="1680632"/>
            <a:ext cx="8517660" cy="5111675"/>
          </a:xfrm>
        </p:spPr>
      </p:pic>
      <p:sp>
        <p:nvSpPr>
          <p:cNvPr id="5" name="Rectangle 4"/>
          <p:cNvSpPr/>
          <p:nvPr/>
        </p:nvSpPr>
        <p:spPr>
          <a:xfrm>
            <a:off x="8746746" y="2220533"/>
            <a:ext cx="3143250" cy="4031873"/>
          </a:xfrm>
          <a:prstGeom prst="rect">
            <a:avLst/>
          </a:prstGeom>
        </p:spPr>
        <p:txBody>
          <a:bodyPr wrap="square">
            <a:spAutoFit/>
          </a:bodyPr>
          <a:lstStyle/>
          <a:p>
            <a:r>
              <a:rPr lang="en-US" sz="1600" dirty="0" smtClean="0"/>
              <a:t>The </a:t>
            </a:r>
            <a:r>
              <a:rPr lang="en-US" sz="1600" dirty="0"/>
              <a:t>dates of the VADM data </a:t>
            </a:r>
            <a:r>
              <a:rPr lang="en-US" sz="1600" dirty="0" smtClean="0"/>
              <a:t>(axial </a:t>
            </a:r>
            <a:r>
              <a:rPr lang="en-US" sz="1600" dirty="0"/>
              <a:t>Dipole) &lt; 1250 </a:t>
            </a:r>
            <a:r>
              <a:rPr lang="en-US" sz="1600" dirty="0" smtClean="0"/>
              <a:t>BC </a:t>
            </a:r>
            <a:r>
              <a:rPr lang="en-US" sz="1600" dirty="0"/>
              <a:t>scaled 26% less. </a:t>
            </a:r>
            <a:endParaRPr lang="en-US" sz="1600" dirty="0" smtClean="0"/>
          </a:p>
          <a:p>
            <a:endParaRPr lang="en-US" sz="1600" dirty="0"/>
          </a:p>
          <a:p>
            <a:r>
              <a:rPr lang="en-US" sz="1600" dirty="0" smtClean="0"/>
              <a:t>Dipole </a:t>
            </a:r>
            <a:r>
              <a:rPr lang="en-US" sz="1600" dirty="0"/>
              <a:t>and Non-Dipole B-field energies </a:t>
            </a:r>
            <a:r>
              <a:rPr lang="en-US" sz="1600" dirty="0" smtClean="0"/>
              <a:t>in </a:t>
            </a:r>
            <a:r>
              <a:rPr lang="en-US" sz="1600" dirty="0"/>
              <a:t>the pink rectangle oscillated around 50% each </a:t>
            </a:r>
            <a:r>
              <a:rPr lang="en-US" sz="1600" dirty="0" smtClean="0"/>
              <a:t>of </a:t>
            </a:r>
            <a:r>
              <a:rPr lang="en-US" sz="1600" dirty="0"/>
              <a:t>Total Energy. </a:t>
            </a:r>
            <a:endParaRPr lang="en-US" sz="1600" dirty="0" smtClean="0"/>
          </a:p>
          <a:p>
            <a:endParaRPr lang="en-US" sz="1600" dirty="0" smtClean="0"/>
          </a:p>
          <a:p>
            <a:r>
              <a:rPr lang="en-AU" sz="1600" dirty="0" smtClean="0"/>
              <a:t>2179 Dipole and Heat = 37.5% each. </a:t>
            </a:r>
            <a:endParaRPr lang="en-US" sz="1600" dirty="0" smtClean="0"/>
          </a:p>
          <a:p>
            <a:endParaRPr lang="en-US" sz="1600" dirty="0" smtClean="0"/>
          </a:p>
          <a:p>
            <a:r>
              <a:rPr lang="en-US" sz="1600" dirty="0" smtClean="0"/>
              <a:t>2414 Dipole and Non-Dipole = 29% each. </a:t>
            </a:r>
          </a:p>
          <a:p>
            <a:endParaRPr lang="en-US" sz="1600" dirty="0" smtClean="0"/>
          </a:p>
          <a:p>
            <a:r>
              <a:rPr lang="en-US" sz="1600" dirty="0"/>
              <a:t>3227 </a:t>
            </a:r>
            <a:r>
              <a:rPr lang="en-US" sz="1600" dirty="0" smtClean="0"/>
              <a:t>Dipole </a:t>
            </a:r>
            <a:r>
              <a:rPr lang="en-US" sz="1600" dirty="0"/>
              <a:t>Energy </a:t>
            </a:r>
            <a:r>
              <a:rPr lang="en-US" sz="1600" dirty="0" smtClean="0"/>
              <a:t>= 0.</a:t>
            </a:r>
            <a:r>
              <a:rPr lang="en-US" sz="1600" dirty="0"/>
              <a:t> </a:t>
            </a:r>
            <a:endParaRPr lang="en-AU" sz="1600" dirty="0"/>
          </a:p>
        </p:txBody>
      </p:sp>
      <p:sp>
        <p:nvSpPr>
          <p:cNvPr id="3" name="TextBox 2"/>
          <p:cNvSpPr txBox="1"/>
          <p:nvPr/>
        </p:nvSpPr>
        <p:spPr>
          <a:xfrm>
            <a:off x="201335" y="5729681"/>
            <a:ext cx="2306973" cy="307777"/>
          </a:xfrm>
          <a:prstGeom prst="rect">
            <a:avLst/>
          </a:prstGeom>
          <a:noFill/>
        </p:spPr>
        <p:txBody>
          <a:bodyPr wrap="square" rtlCol="0">
            <a:spAutoFit/>
          </a:bodyPr>
          <a:lstStyle/>
          <a:p>
            <a:r>
              <a:rPr lang="en-AU" sz="1400" dirty="0" smtClean="0"/>
              <a:t>Scaled dates down 26%</a:t>
            </a:r>
            <a:endParaRPr lang="en-AU" sz="1400" dirty="0"/>
          </a:p>
        </p:txBody>
      </p:sp>
      <p:cxnSp>
        <p:nvCxnSpPr>
          <p:cNvPr id="7" name="Straight Arrow Connector 6"/>
          <p:cNvCxnSpPr>
            <a:stCxn id="3" idx="0"/>
          </p:cNvCxnSpPr>
          <p:nvPr/>
        </p:nvCxnSpPr>
        <p:spPr>
          <a:xfrm flipV="1">
            <a:off x="1354822" y="5167619"/>
            <a:ext cx="683703" cy="5620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9251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Work still to be done</a:t>
            </a:r>
            <a:endParaRPr lang="en-AU" dirty="0"/>
          </a:p>
        </p:txBody>
      </p:sp>
      <p:sp>
        <p:nvSpPr>
          <p:cNvPr id="3" name="Content Placeholder 2"/>
          <p:cNvSpPr>
            <a:spLocks noGrp="1"/>
          </p:cNvSpPr>
          <p:nvPr>
            <p:ph idx="1"/>
          </p:nvPr>
        </p:nvSpPr>
        <p:spPr/>
        <p:txBody>
          <a:bodyPr/>
          <a:lstStyle/>
          <a:p>
            <a:r>
              <a:rPr lang="en-AU" sz="2400" dirty="0" smtClean="0"/>
              <a:t>Refine Model 3 fit to obliquity data; address systematic in residuals</a:t>
            </a:r>
          </a:p>
          <a:p>
            <a:r>
              <a:rPr lang="en-AU" sz="2400" dirty="0" smtClean="0"/>
              <a:t>Model the affect of planetary icy disk around Earth inclined to ecliptic</a:t>
            </a:r>
          </a:p>
          <a:p>
            <a:r>
              <a:rPr lang="en-AU" sz="2400" dirty="0" smtClean="0"/>
              <a:t>Develop model connecting change in core inclination to currents in outer core and hence magnetic field modes.</a:t>
            </a:r>
          </a:p>
          <a:p>
            <a:endParaRPr lang="en-AU" dirty="0"/>
          </a:p>
        </p:txBody>
      </p:sp>
    </p:spTree>
    <p:extLst>
      <p:ext uri="{BB962C8B-B14F-4D97-AF65-F5344CB8AC3E}">
        <p14:creationId xmlns:p14="http://schemas.microsoft.com/office/powerpoint/2010/main" val="199259370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New Book: Physics of Creation</a:t>
            </a:r>
            <a:br>
              <a:rPr lang="en-AU" dirty="0" smtClean="0"/>
            </a:br>
            <a:r>
              <a:rPr lang="en-AU" dirty="0" smtClean="0"/>
              <a:t>The Creator’s Ultimate Design for Earth</a:t>
            </a:r>
            <a:endParaRPr lang="en-AU"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49511" b="-49391"/>
          <a:stretch/>
        </p:blipFill>
        <p:spPr>
          <a:xfrm>
            <a:off x="7124233" y="2543665"/>
            <a:ext cx="5584268" cy="7092000"/>
          </a:xfrm>
          <a:prstGeom prst="rect">
            <a:avLst/>
          </a:prstGeom>
        </p:spPr>
      </p:pic>
      <p:pic>
        <p:nvPicPr>
          <p:cNvPr id="7" name="Picture 6"/>
          <p:cNvPicPr>
            <a:picLocks noChangeAspect="1"/>
          </p:cNvPicPr>
          <p:nvPr/>
        </p:nvPicPr>
        <p:blipFill>
          <a:blip r:embed="rId3"/>
          <a:stretch>
            <a:fillRect/>
          </a:stretch>
        </p:blipFill>
        <p:spPr>
          <a:xfrm>
            <a:off x="387699" y="2676089"/>
            <a:ext cx="4043615" cy="2695743"/>
          </a:xfrm>
          <a:prstGeom prst="rect">
            <a:avLst/>
          </a:prstGeom>
        </p:spPr>
      </p:pic>
      <p:sp>
        <p:nvSpPr>
          <p:cNvPr id="8" name="Rectangle 7"/>
          <p:cNvSpPr/>
          <p:nvPr/>
        </p:nvSpPr>
        <p:spPr>
          <a:xfrm>
            <a:off x="884903" y="5766500"/>
            <a:ext cx="11149441" cy="369332"/>
          </a:xfrm>
          <a:prstGeom prst="rect">
            <a:avLst/>
          </a:prstGeom>
        </p:spPr>
        <p:txBody>
          <a:bodyPr wrap="square">
            <a:spAutoFit/>
          </a:bodyPr>
          <a:lstStyle/>
          <a:p>
            <a:r>
              <a:rPr lang="en-AU" dirty="0">
                <a:hlinkClick r:id="rId4"/>
              </a:rPr>
              <a:t>https://</a:t>
            </a:r>
            <a:r>
              <a:rPr lang="en-AU" dirty="0" smtClean="0">
                <a:hlinkClick r:id="rId4"/>
              </a:rPr>
              <a:t>biblescienceforum.com</a:t>
            </a:r>
            <a:r>
              <a:rPr lang="en-AU" dirty="0" smtClean="0"/>
              <a:t> Search “Physics of Creation” PDF for paid Premium as little as $5</a:t>
            </a:r>
            <a:endParaRPr lang="en-AU"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1826" t="10379" r="28290" b="49465"/>
          <a:stretch/>
        </p:blipFill>
        <p:spPr>
          <a:xfrm>
            <a:off x="4464000" y="2564524"/>
            <a:ext cx="3420000" cy="2916000"/>
          </a:xfrm>
          <a:prstGeom prst="rect">
            <a:avLst/>
          </a:prstGeom>
        </p:spPr>
      </p:pic>
    </p:spTree>
    <p:extLst>
      <p:ext uri="{BB962C8B-B14F-4D97-AF65-F5344CB8AC3E}">
        <p14:creationId xmlns:p14="http://schemas.microsoft.com/office/powerpoint/2010/main" val="142726350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40846" y="226711"/>
            <a:ext cx="6868484" cy="6401693"/>
          </a:xfrm>
          <a:prstGeom prst="rect">
            <a:avLst/>
          </a:prstGeom>
        </p:spPr>
      </p:pic>
    </p:spTree>
    <p:extLst>
      <p:ext uri="{BB962C8B-B14F-4D97-AF65-F5344CB8AC3E}">
        <p14:creationId xmlns:p14="http://schemas.microsoft.com/office/powerpoint/2010/main" val="10731578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2605</TotalTime>
  <Words>2975</Words>
  <Application>Microsoft Office PowerPoint</Application>
  <PresentationFormat>Widescreen</PresentationFormat>
  <Paragraphs>303</Paragraphs>
  <Slides>58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Century Gothic</vt:lpstr>
      <vt:lpstr>Newsreader</vt:lpstr>
      <vt:lpstr>Wingdings</vt:lpstr>
      <vt:lpstr>Wingdings 3</vt:lpstr>
      <vt:lpstr>Ion Boardroom</vt:lpstr>
      <vt:lpstr>Part 1: Earth’s Magnetic Shield by Design</vt:lpstr>
      <vt:lpstr>Magnetosphere = Shield</vt:lpstr>
      <vt:lpstr>Giant Magnetic Dipole</vt:lpstr>
      <vt:lpstr>Non-Dipole Modes</vt:lpstr>
      <vt:lpstr>Magnetic Poles Wander</vt:lpstr>
      <vt:lpstr>Magnetic Poles Wander</vt:lpstr>
      <vt:lpstr>Source of Magnetic field</vt:lpstr>
      <vt:lpstr>Barnes’ Model (1971)</vt:lpstr>
      <vt:lpstr>Humphreys’ Model (1989)</vt:lpstr>
      <vt:lpstr>South Atlantic Anomaly</vt:lpstr>
      <vt:lpstr>Dr. Humphreys</vt:lpstr>
      <vt:lpstr>Humphreys B-field Decay</vt:lpstr>
      <vt:lpstr>Humphreys B-field Decay</vt:lpstr>
      <vt:lpstr>Billions of Years | Dynamo Theory</vt:lpstr>
      <vt:lpstr>Van Allen Radiation Belts</vt:lpstr>
      <vt:lpstr>Van Allen Radiation Belts</vt:lpstr>
      <vt:lpstr>Van Allen Radiation Belts</vt:lpstr>
      <vt:lpstr>Aurora Borealis and Aurora Australis</vt:lpstr>
      <vt:lpstr>Designed control system</vt:lpstr>
      <vt:lpstr>Climate Myth Busted: Temperature Controlled by Clouds and the Sun</vt:lpstr>
      <vt:lpstr>Interrelationships</vt:lpstr>
      <vt:lpstr>Danger of Radiation in Apollo Missions</vt:lpstr>
      <vt:lpstr>James Van Allen said:</vt:lpstr>
      <vt:lpstr>Carbon-14 and Radiometric Ages</vt:lpstr>
      <vt:lpstr>Carbon-14 and Radiometric Ages</vt:lpstr>
      <vt:lpstr>Carbon-14 and Radiometric Ages</vt:lpstr>
      <vt:lpstr>Dinosaur soft tissue &amp; DNA fragments</vt:lpstr>
      <vt:lpstr>Carbon-14 and Radiometric Ages</vt:lpstr>
      <vt:lpstr>New Book: Physics of Creation The Creator’s Ultimate Design for Earth</vt:lpstr>
      <vt:lpstr>Part 2: A New Biblical Creation Model</vt:lpstr>
      <vt:lpstr>A Creation Based Model</vt:lpstr>
      <vt:lpstr>Obliquity of the Ecliptic</vt:lpstr>
      <vt:lpstr>Obliquity with Newcomb’s Formula</vt:lpstr>
      <vt:lpstr>Obliquity, Precession and Nutation</vt:lpstr>
      <vt:lpstr>Biblical Creation Model – A Toy Model</vt:lpstr>
      <vt:lpstr>Biblical Creation Model – A Toy Model</vt:lpstr>
      <vt:lpstr>Dodwell’s Obliquity Data</vt:lpstr>
      <vt:lpstr>Different Models</vt:lpstr>
      <vt:lpstr>First Trial Fit | Model 1</vt:lpstr>
      <vt:lpstr>Second Trial Fit | Model 3</vt:lpstr>
      <vt:lpstr>Curve Fit Residuals</vt:lpstr>
      <vt:lpstr>Date of Noah’s Flood</vt:lpstr>
      <vt:lpstr>What Connection to Magnetic Field?</vt:lpstr>
      <vt:lpstr>Virtual Axial Dipole Moment (VADM)</vt:lpstr>
      <vt:lpstr>Geomagnetic Poles | Core Spin Axis</vt:lpstr>
      <vt:lpstr>Virtual Axial Dipole Moment (VADM)</vt:lpstr>
      <vt:lpstr>Obliquity and Greenland Ice-Core Proxy Temperatures</vt:lpstr>
      <vt:lpstr>Core Spin Axis and Rotation Axis</vt:lpstr>
      <vt:lpstr>Obliquity ε and Core Inclination θ</vt:lpstr>
      <vt:lpstr>Virtual Axial Dipole Moment (VADM)</vt:lpstr>
      <vt:lpstr>Barnes-Humphreys Model</vt:lpstr>
      <vt:lpstr>Humphreys B-field Decay</vt:lpstr>
      <vt:lpstr>Axial Magnetic Moment &amp; Energy</vt:lpstr>
      <vt:lpstr>History of the Earth’s Magnetic</vt:lpstr>
      <vt:lpstr>10 Thousand Years of Magnetic Field</vt:lpstr>
      <vt:lpstr>Work still to be done</vt:lpstr>
      <vt:lpstr>New Book: Physics of Creation The Creator’s Ultimate Design for Earth</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Earth’s Magnetic Shield by Design</dc:title>
  <dc:creator>John Hartnett</dc:creator>
  <cp:lastModifiedBy>Microsoft account</cp:lastModifiedBy>
  <cp:revision>43</cp:revision>
  <dcterms:created xsi:type="dcterms:W3CDTF">2025-05-14T01:45:25Z</dcterms:created>
  <dcterms:modified xsi:type="dcterms:W3CDTF">2025-05-25T08:28:13Z</dcterms:modified>
</cp:coreProperties>
</file>