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57" r:id="rId4"/>
    <p:sldId id="284" r:id="rId5"/>
    <p:sldId id="274" r:id="rId6"/>
    <p:sldId id="280" r:id="rId7"/>
    <p:sldId id="276" r:id="rId8"/>
    <p:sldId id="277" r:id="rId9"/>
    <p:sldId id="279" r:id="rId10"/>
    <p:sldId id="285" r:id="rId11"/>
    <p:sldId id="278" r:id="rId12"/>
    <p:sldId id="275" r:id="rId13"/>
    <p:sldId id="258" r:id="rId14"/>
    <p:sldId id="262" r:id="rId15"/>
    <p:sldId id="259" r:id="rId16"/>
    <p:sldId id="263" r:id="rId17"/>
    <p:sldId id="282" r:id="rId18"/>
    <p:sldId id="273" r:id="rId19"/>
    <p:sldId id="271" r:id="rId20"/>
    <p:sldId id="272" r:id="rId21"/>
    <p:sldId id="281" r:id="rId22"/>
    <p:sldId id="264" r:id="rId23"/>
    <p:sldId id="268" r:id="rId24"/>
    <p:sldId id="270" r:id="rId25"/>
    <p:sldId id="267" r:id="rId26"/>
    <p:sldId id="265" r:id="rId27"/>
    <p:sldId id="266" r:id="rId28"/>
    <p:sldId id="260"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7" d="100"/>
          <a:sy n="87" d="100"/>
        </p:scale>
        <p:origin x="518" y="67"/>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DF31CCBB-0830-4470-81F9-756CC4EAFCEF}" type="datetimeFigureOut">
              <a:rPr lang="en-AU" smtClean="0"/>
              <a:t>5/12/2025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944518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F31CCBB-0830-4470-81F9-756CC4EAFCEF}" type="datetimeFigureOut">
              <a:rPr lang="en-AU" smtClean="0"/>
              <a:t>5/12/2025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388409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31CCBB-0830-4470-81F9-756CC4EAFCEF}" type="datetimeFigureOut">
              <a:rPr lang="en-AU" smtClean="0"/>
              <a:t>5/12/2025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2704112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DF31CCBB-0830-4470-81F9-756CC4EAFCEF}" type="datetimeFigureOut">
              <a:rPr lang="en-AU" smtClean="0"/>
              <a:t>5/12/2025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12547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DF31CCBB-0830-4470-81F9-756CC4EAFCEF}" type="datetimeFigureOut">
              <a:rPr lang="en-AU" smtClean="0"/>
              <a:t>5/12/2025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3539918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DF31CCBB-0830-4470-81F9-756CC4EAFCEF}" type="datetimeFigureOut">
              <a:rPr lang="en-AU" smtClean="0"/>
              <a:t>5/12/2025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1781423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31CCBB-0830-4470-81F9-756CC4EAFCEF}" type="datetimeFigureOut">
              <a:rPr lang="en-AU" smtClean="0"/>
              <a:t>5/12/2025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488047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31CCBB-0830-4470-81F9-756CC4EAFCEF}" type="datetimeFigureOut">
              <a:rPr lang="en-AU" smtClean="0"/>
              <a:t>5/12/2025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580737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31CCBB-0830-4470-81F9-756CC4EAFCEF}" type="datetimeFigureOut">
              <a:rPr lang="en-AU" smtClean="0"/>
              <a:t>5/12/2025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328767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F31CCBB-0830-4470-81F9-756CC4EAFCEF}" type="datetimeFigureOut">
              <a:rPr lang="en-AU" smtClean="0"/>
              <a:t>5/12/2025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1470966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F31CCBB-0830-4470-81F9-756CC4EAFCEF}" type="datetimeFigureOut">
              <a:rPr lang="en-AU" smtClean="0"/>
              <a:t>5/12/2025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A746925-B5DF-4F17-A2CF-7970960F6B1C}" type="slidenum">
              <a:rPr lang="en-AU" smtClean="0"/>
              <a:t>‹#›</a:t>
            </a:fld>
            <a:endParaRPr lang="en-AU"/>
          </a:p>
        </p:txBody>
      </p:sp>
    </p:spTree>
    <p:extLst>
      <p:ext uri="{BB962C8B-B14F-4D97-AF65-F5344CB8AC3E}">
        <p14:creationId xmlns:p14="http://schemas.microsoft.com/office/powerpoint/2010/main" val="164848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31CCBB-0830-4470-81F9-756CC4EAFCEF}" type="datetimeFigureOut">
              <a:rPr lang="en-AU" smtClean="0"/>
              <a:t>5/12/2025</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46925-B5DF-4F17-A2CF-7970960F6B1C}" type="slidenum">
              <a:rPr lang="en-AU" smtClean="0"/>
              <a:t>‹#›</a:t>
            </a:fld>
            <a:endParaRPr lang="en-AU"/>
          </a:p>
        </p:txBody>
      </p:sp>
    </p:spTree>
    <p:extLst>
      <p:ext uri="{BB962C8B-B14F-4D97-AF65-F5344CB8AC3E}">
        <p14:creationId xmlns:p14="http://schemas.microsoft.com/office/powerpoint/2010/main" val="3618326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p:cNvPicPr>
            <a:picLocks noChangeAspect="1"/>
          </p:cNvPicPr>
          <p:nvPr/>
        </p:nvPicPr>
        <p:blipFill>
          <a:blip r:embed="rId2"/>
          <a:stretch>
            <a:fillRect/>
          </a:stretch>
        </p:blipFill>
        <p:spPr>
          <a:xfrm>
            <a:off x="1976437" y="338137"/>
            <a:ext cx="8239125" cy="6181725"/>
          </a:xfrm>
          <a:prstGeom prst="rect">
            <a:avLst/>
          </a:prstGeom>
        </p:spPr>
      </p:pic>
      <p:sp>
        <p:nvSpPr>
          <p:cNvPr id="2" name="Title 1"/>
          <p:cNvSpPr>
            <a:spLocks noGrp="1"/>
          </p:cNvSpPr>
          <p:nvPr>
            <p:ph type="ctrTitle"/>
          </p:nvPr>
        </p:nvSpPr>
        <p:spPr/>
        <p:txBody>
          <a:bodyPr/>
          <a:lstStyle/>
          <a:p>
            <a:r>
              <a:rPr lang="en-AU" b="1" dirty="0" smtClean="0">
                <a:solidFill>
                  <a:srgbClr val="FFFF00"/>
                </a:solidFill>
                <a:latin typeface="Arial Black" panose="020B0A04020102020204" pitchFamily="34" charset="0"/>
              </a:rPr>
              <a:t>What Happened After the Flood?</a:t>
            </a:r>
            <a:endParaRPr lang="en-AU" b="1" dirty="0">
              <a:solidFill>
                <a:srgbClr val="FFFF00"/>
              </a:solidFill>
              <a:latin typeface="Arial Black" panose="020B0A04020102020204" pitchFamily="34" charset="0"/>
            </a:endParaRPr>
          </a:p>
        </p:txBody>
      </p:sp>
      <p:sp>
        <p:nvSpPr>
          <p:cNvPr id="3" name="Subtitle 2"/>
          <p:cNvSpPr>
            <a:spLocks noGrp="1"/>
          </p:cNvSpPr>
          <p:nvPr>
            <p:ph type="subTitle" idx="1"/>
          </p:nvPr>
        </p:nvSpPr>
        <p:spPr>
          <a:xfrm>
            <a:off x="764931" y="3602037"/>
            <a:ext cx="10840915" cy="2825139"/>
          </a:xfrm>
        </p:spPr>
        <p:txBody>
          <a:bodyPr>
            <a:normAutofit fontScale="85000" lnSpcReduction="20000"/>
          </a:bodyPr>
          <a:lstStyle/>
          <a:p>
            <a:r>
              <a:rPr lang="en-AU" sz="5100" b="1" dirty="0" smtClean="0">
                <a:solidFill>
                  <a:srgbClr val="FFFF00"/>
                </a:solidFill>
              </a:rPr>
              <a:t>Why did lifespans decrease rapidly?</a:t>
            </a:r>
          </a:p>
          <a:p>
            <a:endParaRPr lang="en-AU" sz="5100" b="1" dirty="0">
              <a:solidFill>
                <a:srgbClr val="FFFF00"/>
              </a:solidFill>
            </a:endParaRPr>
          </a:p>
          <a:p>
            <a:r>
              <a:rPr lang="en-AU" sz="4000" b="1" dirty="0" smtClean="0">
                <a:solidFill>
                  <a:schemeClr val="bg1"/>
                </a:solidFill>
              </a:rPr>
              <a:t>Dr John Gideon Hartnett </a:t>
            </a:r>
            <a:r>
              <a:rPr lang="en-AU" sz="4000" b="1" dirty="0" smtClean="0">
                <a:solidFill>
                  <a:schemeClr val="bg1"/>
                </a:solidFill>
              </a:rPr>
              <a:t>PhD</a:t>
            </a:r>
          </a:p>
          <a:p>
            <a:endParaRPr lang="en-AU" sz="4000" b="1" dirty="0">
              <a:solidFill>
                <a:srgbClr val="FF0000"/>
              </a:solidFill>
            </a:endParaRPr>
          </a:p>
          <a:p>
            <a:r>
              <a:rPr lang="en-AU" sz="4000" b="1" dirty="0" smtClean="0">
                <a:solidFill>
                  <a:schemeClr val="bg1"/>
                </a:solidFill>
              </a:rPr>
              <a:t>BibleScienceForum.com</a:t>
            </a:r>
            <a:endParaRPr lang="en-AU" sz="4000" b="1" dirty="0">
              <a:solidFill>
                <a:schemeClr val="bg1"/>
              </a:solidFill>
            </a:endParaRPr>
          </a:p>
        </p:txBody>
      </p:sp>
    </p:spTree>
    <p:extLst>
      <p:ext uri="{BB962C8B-B14F-4D97-AF65-F5344CB8AC3E}">
        <p14:creationId xmlns:p14="http://schemas.microsoft.com/office/powerpoint/2010/main" val="558735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Operational v Historical Science</a:t>
            </a:r>
            <a:endParaRPr lang="en-AU" dirty="0"/>
          </a:p>
        </p:txBody>
      </p:sp>
      <p:sp>
        <p:nvSpPr>
          <p:cNvPr id="3" name="Content Placeholder 2"/>
          <p:cNvSpPr>
            <a:spLocks noGrp="1"/>
          </p:cNvSpPr>
          <p:nvPr>
            <p:ph idx="1"/>
          </p:nvPr>
        </p:nvSpPr>
        <p:spPr/>
        <p:txBody>
          <a:bodyPr/>
          <a:lstStyle/>
          <a:p>
            <a:r>
              <a:rPr lang="en-AU" dirty="0" smtClean="0"/>
              <a:t>Operational Science: Repeatable experiments done in the present.</a:t>
            </a:r>
          </a:p>
          <a:p>
            <a:endParaRPr lang="en-AU" dirty="0"/>
          </a:p>
          <a:p>
            <a:r>
              <a:rPr lang="en-AU" dirty="0" smtClean="0"/>
              <a:t>Historical Science: Not repeatable; reconstructs past unobserved events. Forensic science. Relies on historical records and untestable assumptions.</a:t>
            </a:r>
          </a:p>
          <a:p>
            <a:endParaRPr lang="en-AU" dirty="0"/>
          </a:p>
          <a:p>
            <a:r>
              <a:rPr lang="en-AU" dirty="0" smtClean="0"/>
              <a:t>The biblical and all ancient records are an account of past history.</a:t>
            </a:r>
            <a:endParaRPr lang="en-AU" dirty="0"/>
          </a:p>
        </p:txBody>
      </p:sp>
    </p:spTree>
    <p:extLst>
      <p:ext uri="{BB962C8B-B14F-4D97-AF65-F5344CB8AC3E}">
        <p14:creationId xmlns:p14="http://schemas.microsoft.com/office/powerpoint/2010/main" val="3680875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Age of Patriarchs</a:t>
            </a:r>
            <a:endParaRPr lang="en-AU" dirty="0"/>
          </a:p>
        </p:txBody>
      </p:sp>
      <p:pic>
        <p:nvPicPr>
          <p:cNvPr id="1026" name="Picture 2" descr="Fi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310" y="1330793"/>
            <a:ext cx="5864713" cy="52867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4264320722"/>
              </p:ext>
            </p:extLst>
          </p:nvPr>
        </p:nvGraphicFramePr>
        <p:xfrm>
          <a:off x="497699" y="1410768"/>
          <a:ext cx="4279900" cy="4183380"/>
        </p:xfrm>
        <a:graphic>
          <a:graphicData uri="http://schemas.openxmlformats.org/drawingml/2006/table">
            <a:tbl>
              <a:tblPr>
                <a:tableStyleId>{5C22544A-7EE6-4342-B048-85BDC9FD1C3A}</a:tableStyleId>
              </a:tblPr>
              <a:tblGrid>
                <a:gridCol w="749300"/>
                <a:gridCol w="266700"/>
                <a:gridCol w="317500"/>
                <a:gridCol w="393700"/>
                <a:gridCol w="406400"/>
                <a:gridCol w="723900"/>
                <a:gridCol w="330200"/>
                <a:gridCol w="279400"/>
                <a:gridCol w="406400"/>
                <a:gridCol w="406400"/>
              </a:tblGrid>
              <a:tr h="701040">
                <a:tc>
                  <a:txBody>
                    <a:bodyPr/>
                    <a:lstStyle/>
                    <a:p>
                      <a:pPr algn="l" fontAlgn="b"/>
                      <a:r>
                        <a:rPr lang="en-AU" sz="1100" u="none" strike="noStrike" dirty="0">
                          <a:effectLst/>
                        </a:rPr>
                        <a:t>MT</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Death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l" fontAlgn="b"/>
                      <a:r>
                        <a:rPr lang="en-AU" sz="1100" u="none" strike="noStrike" dirty="0" smtClean="0">
                          <a:effectLst/>
                        </a:rPr>
                        <a:t>LXX</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Death</a:t>
                      </a:r>
                      <a:endParaRPr lang="en-AU" sz="1100" b="1" i="0" u="none" strike="noStrike">
                        <a:solidFill>
                          <a:srgbClr val="000000"/>
                        </a:solidFill>
                        <a:effectLst/>
                        <a:latin typeface="Calibri" panose="020F0502020204030204" pitchFamily="34" charset="0"/>
                      </a:endParaRPr>
                    </a:p>
                  </a:txBody>
                  <a:tcPr marL="7620" marR="7620" marT="7620" marB="0" vert="vert270" anchor="b"/>
                </a:tc>
              </a:tr>
              <a:tr h="182880">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-5560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Seth</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Seth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-4418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-2864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-5125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-4220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-2769</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-4935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-4025</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-2714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-4765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-3544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-3638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Enoch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-3382</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-3017</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dirty="0">
                          <a:effectLst/>
                        </a:rPr>
                        <a:t>Enoch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-4438</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-4073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Methuselah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-3317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Methuselah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-4273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-3304</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err="1">
                          <a:effectLst/>
                        </a:rPr>
                        <a:t>Lamech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182</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777</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-3130</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-2353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dirty="0" err="1">
                          <a:effectLst/>
                        </a:rPr>
                        <a:t>Lamech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188</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753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-4086</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-3333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Noah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950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Noah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950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-2948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-2798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-2348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-3298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-2733</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FF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Kainan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-3163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-2313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464</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-2283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-2903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-2399</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-2249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-2177</a:t>
                      </a:r>
                      <a:endParaRPr lang="en-AU" sz="1100" b="0" i="0" u="none" strike="noStrike">
                        <a:solidFill>
                          <a:srgbClr val="000000"/>
                        </a:solidFill>
                        <a:effectLst/>
                        <a:latin typeface="Calibri" panose="020F0502020204030204" pitchFamily="34" charset="0"/>
                      </a:endParaRPr>
                    </a:p>
                  </a:txBody>
                  <a:tcPr marL="7620" marR="7620" marT="7620" marB="0" anchor="b"/>
                </a:tc>
              </a:tr>
              <a:tr h="190500">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-2377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-2169</a:t>
                      </a:r>
                      <a:endParaRPr lang="en-AU" sz="1100" b="0" i="0" u="none" strike="noStrike" dirty="0">
                        <a:solidFill>
                          <a:srgbClr val="000000"/>
                        </a:solidFill>
                        <a:effectLst/>
                        <a:latin typeface="Calibri" panose="020F0502020204030204" pitchFamily="34" charset="0"/>
                      </a:endParaRPr>
                    </a:p>
                  </a:txBody>
                  <a:tcPr marL="7620" marR="7620" marT="7620" marB="0" anchor="b"/>
                </a:tc>
              </a:tr>
            </a:tbl>
          </a:graphicData>
        </a:graphic>
      </p:graphicFrame>
      <p:sp>
        <p:nvSpPr>
          <p:cNvPr id="6" name="TextBox 5"/>
          <p:cNvSpPr txBox="1"/>
          <p:nvPr/>
        </p:nvSpPr>
        <p:spPr>
          <a:xfrm>
            <a:off x="7631723" y="1036778"/>
            <a:ext cx="2101362" cy="369332"/>
          </a:xfrm>
          <a:prstGeom prst="rect">
            <a:avLst/>
          </a:prstGeom>
          <a:noFill/>
        </p:spPr>
        <p:txBody>
          <a:bodyPr wrap="square" rtlCol="0">
            <a:spAutoFit/>
          </a:bodyPr>
          <a:lstStyle/>
          <a:p>
            <a:r>
              <a:rPr lang="en-AU" dirty="0" smtClean="0"/>
              <a:t>Masoretic Text [MT]</a:t>
            </a:r>
            <a:endParaRPr lang="en-AU" dirty="0"/>
          </a:p>
        </p:txBody>
      </p:sp>
      <p:sp>
        <p:nvSpPr>
          <p:cNvPr id="7" name="TextBox 6"/>
          <p:cNvSpPr txBox="1"/>
          <p:nvPr/>
        </p:nvSpPr>
        <p:spPr>
          <a:xfrm>
            <a:off x="1288461" y="5594148"/>
            <a:ext cx="2698376" cy="307777"/>
          </a:xfrm>
          <a:prstGeom prst="rect">
            <a:avLst/>
          </a:prstGeom>
          <a:noFill/>
        </p:spPr>
        <p:txBody>
          <a:bodyPr wrap="square" rtlCol="0">
            <a:spAutoFit/>
          </a:bodyPr>
          <a:lstStyle/>
          <a:p>
            <a:pPr algn="ctr"/>
            <a:r>
              <a:rPr lang="en-AU" sz="1400" dirty="0" smtClean="0"/>
              <a:t>Negative dates indicate BC</a:t>
            </a:r>
            <a:endParaRPr lang="en-AU" sz="1400" dirty="0"/>
          </a:p>
        </p:txBody>
      </p:sp>
      <p:sp>
        <p:nvSpPr>
          <p:cNvPr id="8" name="TextBox 7"/>
          <p:cNvSpPr txBox="1"/>
          <p:nvPr/>
        </p:nvSpPr>
        <p:spPr>
          <a:xfrm>
            <a:off x="592915" y="5963480"/>
            <a:ext cx="4400872" cy="461665"/>
          </a:xfrm>
          <a:prstGeom prst="rect">
            <a:avLst/>
          </a:prstGeom>
          <a:noFill/>
        </p:spPr>
        <p:txBody>
          <a:bodyPr wrap="square" rtlCol="0">
            <a:spAutoFit/>
          </a:bodyPr>
          <a:lstStyle/>
          <a:p>
            <a:r>
              <a:rPr lang="en-US" sz="1200" dirty="0" smtClean="0"/>
              <a:t>The data was obtained from Henry B. Smith Jr, The Case for the Septuagint’s Chronology in Genesis 5 and 11, ICCC Vol. 8 (2018). </a:t>
            </a:r>
            <a:endParaRPr lang="en-AU" sz="1200" dirty="0"/>
          </a:p>
        </p:txBody>
      </p:sp>
    </p:spTree>
    <p:extLst>
      <p:ext uri="{BB962C8B-B14F-4D97-AF65-F5344CB8AC3E}">
        <p14:creationId xmlns:p14="http://schemas.microsoft.com/office/powerpoint/2010/main" val="3107209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Age of Patriarchs</a:t>
            </a:r>
            <a:endParaRPr lang="en-AU" dirty="0"/>
          </a:p>
        </p:txBody>
      </p:sp>
      <p:graphicFrame>
        <p:nvGraphicFramePr>
          <p:cNvPr id="5" name="Table 4"/>
          <p:cNvGraphicFramePr>
            <a:graphicFrameLocks noGrp="1"/>
          </p:cNvGraphicFramePr>
          <p:nvPr>
            <p:extLst/>
          </p:nvPr>
        </p:nvGraphicFramePr>
        <p:xfrm>
          <a:off x="497699" y="1410768"/>
          <a:ext cx="4279900" cy="4183380"/>
        </p:xfrm>
        <a:graphic>
          <a:graphicData uri="http://schemas.openxmlformats.org/drawingml/2006/table">
            <a:tbl>
              <a:tblPr>
                <a:tableStyleId>{5C22544A-7EE6-4342-B048-85BDC9FD1C3A}</a:tableStyleId>
              </a:tblPr>
              <a:tblGrid>
                <a:gridCol w="749300"/>
                <a:gridCol w="266700"/>
                <a:gridCol w="317500"/>
                <a:gridCol w="393700"/>
                <a:gridCol w="406400"/>
                <a:gridCol w="723900"/>
                <a:gridCol w="330200"/>
                <a:gridCol w="279400"/>
                <a:gridCol w="406400"/>
                <a:gridCol w="406400"/>
              </a:tblGrid>
              <a:tr h="701040">
                <a:tc>
                  <a:txBody>
                    <a:bodyPr/>
                    <a:lstStyle/>
                    <a:p>
                      <a:pPr algn="l" fontAlgn="b"/>
                      <a:r>
                        <a:rPr lang="en-AU" sz="1100" u="none" strike="noStrike" dirty="0">
                          <a:effectLst/>
                        </a:rPr>
                        <a:t>MT</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Death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l" fontAlgn="b"/>
                      <a:r>
                        <a:rPr lang="en-AU" sz="1100" u="none" strike="noStrike" dirty="0" smtClean="0">
                          <a:effectLst/>
                        </a:rPr>
                        <a:t>LXX</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Death</a:t>
                      </a:r>
                      <a:endParaRPr lang="en-AU" sz="1100" b="1" i="0" u="none" strike="noStrike">
                        <a:solidFill>
                          <a:srgbClr val="000000"/>
                        </a:solidFill>
                        <a:effectLst/>
                        <a:latin typeface="Calibri" panose="020F0502020204030204" pitchFamily="34" charset="0"/>
                      </a:endParaRPr>
                    </a:p>
                  </a:txBody>
                  <a:tcPr marL="7620" marR="7620" marT="7620" marB="0" vert="vert270" anchor="b"/>
                </a:tc>
              </a:tr>
              <a:tr h="182880">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-5560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Seth</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Seth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-4418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-2864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-5125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-4220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-2769</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-4935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-4025</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-2714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-4765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-3544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-3638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Enoch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-3382</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-3017</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dirty="0">
                          <a:effectLst/>
                        </a:rPr>
                        <a:t>Enoch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-4438</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-4073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Methuselah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-3317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Methuselah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-4273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-3304</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err="1">
                          <a:effectLst/>
                        </a:rPr>
                        <a:t>Lamech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182</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777</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-3130</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-2353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dirty="0" err="1">
                          <a:effectLst/>
                        </a:rPr>
                        <a:t>Lamech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188</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753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-4086</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-3333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Noah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950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Noah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950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-2948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-2798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-2348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-3298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-2733</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FF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Kainan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-3163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-2313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464</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-2283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-2903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-2399</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-2249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-2177</a:t>
                      </a:r>
                      <a:endParaRPr lang="en-AU" sz="1100" b="0" i="0" u="none" strike="noStrike">
                        <a:solidFill>
                          <a:srgbClr val="000000"/>
                        </a:solidFill>
                        <a:effectLst/>
                        <a:latin typeface="Calibri" panose="020F0502020204030204" pitchFamily="34" charset="0"/>
                      </a:endParaRPr>
                    </a:p>
                  </a:txBody>
                  <a:tcPr marL="7620" marR="7620" marT="7620" marB="0" anchor="b"/>
                </a:tc>
              </a:tr>
              <a:tr h="190500">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-2377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-2169</a:t>
                      </a:r>
                      <a:endParaRPr lang="en-AU" sz="1100" b="0" i="0" u="none" strike="noStrike" dirty="0">
                        <a:solidFill>
                          <a:srgbClr val="000000"/>
                        </a:solidFill>
                        <a:effectLst/>
                        <a:latin typeface="Calibri" panose="020F0502020204030204" pitchFamily="34" charset="0"/>
                      </a:endParaRPr>
                    </a:p>
                  </a:txBody>
                  <a:tcPr marL="7620" marR="7620" marT="7620" marB="0" anchor="b"/>
                </a:tc>
              </a:tr>
            </a:tbl>
          </a:graphicData>
        </a:graphic>
      </p:graphicFrame>
      <p:sp>
        <p:nvSpPr>
          <p:cNvPr id="6" name="TextBox 5"/>
          <p:cNvSpPr txBox="1"/>
          <p:nvPr/>
        </p:nvSpPr>
        <p:spPr>
          <a:xfrm>
            <a:off x="5890847" y="904893"/>
            <a:ext cx="5979301" cy="369332"/>
          </a:xfrm>
          <a:prstGeom prst="rect">
            <a:avLst/>
          </a:prstGeom>
          <a:noFill/>
        </p:spPr>
        <p:txBody>
          <a:bodyPr wrap="square" rtlCol="0">
            <a:spAutoFit/>
          </a:bodyPr>
          <a:lstStyle/>
          <a:p>
            <a:r>
              <a:rPr lang="en-AU" dirty="0" smtClean="0"/>
              <a:t>Masoretic Text [MT] and Septuagint [LXX] compared</a:t>
            </a:r>
            <a:endParaRPr lang="en-AU" dirty="0"/>
          </a:p>
        </p:txBody>
      </p:sp>
      <p:sp>
        <p:nvSpPr>
          <p:cNvPr id="7" name="TextBox 6"/>
          <p:cNvSpPr txBox="1"/>
          <p:nvPr/>
        </p:nvSpPr>
        <p:spPr>
          <a:xfrm>
            <a:off x="1288461" y="5594148"/>
            <a:ext cx="2698376" cy="307777"/>
          </a:xfrm>
          <a:prstGeom prst="rect">
            <a:avLst/>
          </a:prstGeom>
          <a:noFill/>
        </p:spPr>
        <p:txBody>
          <a:bodyPr wrap="square" rtlCol="0">
            <a:spAutoFit/>
          </a:bodyPr>
          <a:lstStyle/>
          <a:p>
            <a:pPr algn="ctr"/>
            <a:r>
              <a:rPr lang="en-AU" sz="1400" dirty="0" smtClean="0"/>
              <a:t>Negative dates indicate BC</a:t>
            </a:r>
            <a:endParaRPr lang="en-AU" sz="1400" dirty="0"/>
          </a:p>
        </p:txBody>
      </p:sp>
      <p:sp>
        <p:nvSpPr>
          <p:cNvPr id="8" name="TextBox 7"/>
          <p:cNvSpPr txBox="1"/>
          <p:nvPr/>
        </p:nvSpPr>
        <p:spPr>
          <a:xfrm>
            <a:off x="592915" y="5963480"/>
            <a:ext cx="4400872" cy="461665"/>
          </a:xfrm>
          <a:prstGeom prst="rect">
            <a:avLst/>
          </a:prstGeom>
          <a:noFill/>
        </p:spPr>
        <p:txBody>
          <a:bodyPr wrap="square" rtlCol="0">
            <a:spAutoFit/>
          </a:bodyPr>
          <a:lstStyle/>
          <a:p>
            <a:r>
              <a:rPr lang="en-US" sz="1200" dirty="0" smtClean="0"/>
              <a:t>The data was obtained from Henry B. Smith Jr, The Case for the Septuagint’s Chronology in Genesis 5 and 11, ICCC Vol. 8 (2018). </a:t>
            </a:r>
            <a:endParaRPr lang="en-AU" sz="1200" dirty="0"/>
          </a:p>
        </p:txBody>
      </p:sp>
      <p:pic>
        <p:nvPicPr>
          <p:cNvPr id="10"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7860" y="1274225"/>
            <a:ext cx="6125940" cy="5354492"/>
          </a:xfrm>
          <a:prstGeom prst="rect">
            <a:avLst/>
          </a:prstGeom>
        </p:spPr>
      </p:pic>
    </p:spTree>
    <p:extLst>
      <p:ext uri="{BB962C8B-B14F-4D97-AF65-F5344CB8AC3E}">
        <p14:creationId xmlns:p14="http://schemas.microsoft.com/office/powerpoint/2010/main" val="1343268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Lifespans decreased rapidly after the Flood</a:t>
            </a:r>
            <a:endParaRPr lang="en-AU" dirty="0"/>
          </a:p>
        </p:txBody>
      </p:sp>
      <p:sp>
        <p:nvSpPr>
          <p:cNvPr id="3" name="Content Placeholder 2"/>
          <p:cNvSpPr>
            <a:spLocks noGrp="1"/>
          </p:cNvSpPr>
          <p:nvPr>
            <p:ph idx="1"/>
          </p:nvPr>
        </p:nvSpPr>
        <p:spPr>
          <a:xfrm>
            <a:off x="768626" y="2670451"/>
            <a:ext cx="10515600" cy="3601140"/>
          </a:xfrm>
        </p:spPr>
        <p:txBody>
          <a:bodyPr/>
          <a:lstStyle/>
          <a:p>
            <a:pPr marL="514350" indent="-514350">
              <a:buFont typeface="+mj-lt"/>
              <a:buAutoNum type="arabicPeriod"/>
            </a:pPr>
            <a:r>
              <a:rPr lang="en-AU" dirty="0" smtClean="0"/>
              <a:t>Biological decay, genetic entropy (genomic information loss per generation), physiological resilience</a:t>
            </a:r>
          </a:p>
          <a:p>
            <a:pPr marL="514350" indent="-514350">
              <a:buFont typeface="+mj-lt"/>
              <a:buAutoNum type="arabicPeriod"/>
            </a:pPr>
            <a:r>
              <a:rPr lang="en-AU" dirty="0" smtClean="0"/>
              <a:t>Changes in Earth’s magnetic field (polarization, energy, stability)</a:t>
            </a:r>
          </a:p>
          <a:p>
            <a:pPr marL="514350" indent="-514350">
              <a:buFont typeface="+mj-lt"/>
              <a:buAutoNum type="arabicPeriod"/>
            </a:pPr>
            <a:r>
              <a:rPr lang="en-AU" dirty="0" smtClean="0"/>
              <a:t>Oxidative stress or other factors in changing Earth environment (magnetic fields, cosmic rays, climate (temperature), geographic stability) </a:t>
            </a:r>
          </a:p>
          <a:p>
            <a:pPr marL="514350" indent="-514350">
              <a:buFont typeface="+mj-lt"/>
              <a:buAutoNum type="arabicPeriod"/>
            </a:pPr>
            <a:r>
              <a:rPr lang="en-AU" dirty="0" smtClean="0"/>
              <a:t>Withdrawal </a:t>
            </a:r>
            <a:r>
              <a:rPr lang="en-AU" dirty="0"/>
              <a:t>of the sustaining power of the </a:t>
            </a:r>
            <a:r>
              <a:rPr lang="en-AU" dirty="0" smtClean="0"/>
              <a:t>Creator</a:t>
            </a:r>
            <a:endParaRPr lang="en-AU" dirty="0"/>
          </a:p>
        </p:txBody>
      </p:sp>
      <p:sp>
        <p:nvSpPr>
          <p:cNvPr id="4" name="TextBox 3"/>
          <p:cNvSpPr txBox="1"/>
          <p:nvPr/>
        </p:nvSpPr>
        <p:spPr>
          <a:xfrm>
            <a:off x="838200" y="1808922"/>
            <a:ext cx="8027504" cy="584775"/>
          </a:xfrm>
          <a:prstGeom prst="rect">
            <a:avLst/>
          </a:prstGeom>
          <a:noFill/>
        </p:spPr>
        <p:txBody>
          <a:bodyPr wrap="square" rtlCol="0">
            <a:spAutoFit/>
          </a:bodyPr>
          <a:lstStyle/>
          <a:p>
            <a:r>
              <a:rPr lang="en-AU" sz="3200" dirty="0" smtClean="0"/>
              <a:t>Contributing factors</a:t>
            </a:r>
            <a:endParaRPr lang="en-AU" sz="3200" dirty="0"/>
          </a:p>
        </p:txBody>
      </p:sp>
    </p:spTree>
    <p:extLst>
      <p:ext uri="{BB962C8B-B14F-4D97-AF65-F5344CB8AC3E}">
        <p14:creationId xmlns:p14="http://schemas.microsoft.com/office/powerpoint/2010/main" val="1146359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a:t>
            </a:r>
            <a:r>
              <a:rPr lang="en-US" b="1" dirty="0"/>
              <a:t>moderate</a:t>
            </a:r>
            <a:r>
              <a:rPr lang="en-US" dirty="0"/>
              <a:t> </a:t>
            </a:r>
            <a:r>
              <a:rPr lang="en-US" b="1" dirty="0" smtClean="0"/>
              <a:t>Static Magnetic Field </a:t>
            </a:r>
            <a:r>
              <a:rPr lang="en-US" dirty="0"/>
              <a:t>promotes </a:t>
            </a:r>
            <a:r>
              <a:rPr lang="en-AU" dirty="0"/>
              <a:t>nematode </a:t>
            </a:r>
            <a:r>
              <a:rPr lang="en-US" dirty="0" smtClean="0"/>
              <a:t>C</a:t>
            </a:r>
            <a:r>
              <a:rPr lang="en-US" dirty="0"/>
              <a:t>. </a:t>
            </a:r>
            <a:r>
              <a:rPr lang="en-US" dirty="0" err="1"/>
              <a:t>elegans</a:t>
            </a:r>
            <a:r>
              <a:rPr lang="en-US" dirty="0"/>
              <a:t> </a:t>
            </a:r>
            <a:r>
              <a:rPr lang="en-US" dirty="0" smtClean="0"/>
              <a:t>(roundworm) longevity</a:t>
            </a:r>
            <a:endParaRPr lang="en-AU" dirty="0"/>
          </a:p>
        </p:txBody>
      </p:sp>
      <p:sp>
        <p:nvSpPr>
          <p:cNvPr id="3" name="Content Placeholder 2"/>
          <p:cNvSpPr>
            <a:spLocks noGrp="1"/>
          </p:cNvSpPr>
          <p:nvPr>
            <p:ph idx="1"/>
          </p:nvPr>
        </p:nvSpPr>
        <p:spPr>
          <a:xfrm>
            <a:off x="838200" y="1825625"/>
            <a:ext cx="10515600" cy="3405798"/>
          </a:xfrm>
        </p:spPr>
        <p:txBody>
          <a:bodyPr/>
          <a:lstStyle/>
          <a:p>
            <a:pPr marL="0" indent="0">
              <a:buNone/>
            </a:pPr>
            <a:r>
              <a:rPr lang="en-US" dirty="0" smtClean="0"/>
              <a:t>“Ageing </a:t>
            </a:r>
            <a:r>
              <a:rPr lang="en-US" dirty="0"/>
              <a:t>is co-regulated by </a:t>
            </a:r>
            <a:r>
              <a:rPr lang="en-US" b="1" dirty="0"/>
              <a:t>genetic and environmental factors</a:t>
            </a:r>
            <a:r>
              <a:rPr lang="en-US" dirty="0"/>
              <a:t>. Life on earth lives and evolves in a mild geomagnetic field. Yet, the biological effects of a moderate magnetic field on ageing and the underlying genetic mechanisms remain barely unknown. Here, we report that a </a:t>
            </a:r>
            <a:r>
              <a:rPr lang="en-US" b="1" dirty="0"/>
              <a:t>moderate static magnetic field (SMF) extends the lifespan </a:t>
            </a:r>
            <a:r>
              <a:rPr lang="en-US" b="1" dirty="0" smtClean="0"/>
              <a:t>of [roundworm] </a:t>
            </a:r>
            <a:r>
              <a:rPr lang="en-US" i="1" dirty="0" smtClean="0"/>
              <a:t>Caenorhabditis </a:t>
            </a:r>
            <a:r>
              <a:rPr lang="en-US" i="1" dirty="0" err="1"/>
              <a:t>elegans</a:t>
            </a:r>
            <a:r>
              <a:rPr lang="en-US" dirty="0"/>
              <a:t>, a well-established model organism in ageing research. Consistently, the SMF-treated worms show improved motility and mitochondrial function when aged</a:t>
            </a:r>
            <a:r>
              <a:rPr lang="en-US" dirty="0" smtClean="0"/>
              <a:t>.”</a:t>
            </a:r>
            <a:endParaRPr lang="en-AU" dirty="0"/>
          </a:p>
        </p:txBody>
      </p:sp>
      <p:sp>
        <p:nvSpPr>
          <p:cNvPr id="4" name="Rectangle 3"/>
          <p:cNvSpPr/>
          <p:nvPr/>
        </p:nvSpPr>
        <p:spPr>
          <a:xfrm>
            <a:off x="902676" y="5231423"/>
            <a:ext cx="10451123" cy="1015663"/>
          </a:xfrm>
          <a:prstGeom prst="rect">
            <a:avLst/>
          </a:prstGeom>
        </p:spPr>
        <p:txBody>
          <a:bodyPr wrap="square">
            <a:spAutoFit/>
          </a:bodyPr>
          <a:lstStyle/>
          <a:p>
            <a:r>
              <a:rPr lang="en-US" sz="2000" dirty="0">
                <a:solidFill>
                  <a:srgbClr val="222222"/>
                </a:solidFill>
                <a:latin typeface="-apple-system"/>
              </a:rPr>
              <a:t>Song, M., Dong, S., Zhang, X. </a:t>
            </a:r>
            <a:r>
              <a:rPr lang="en-US" sz="2000" i="1" dirty="0">
                <a:solidFill>
                  <a:srgbClr val="222222"/>
                </a:solidFill>
                <a:latin typeface="-apple-system"/>
              </a:rPr>
              <a:t>et al.</a:t>
            </a:r>
            <a:r>
              <a:rPr lang="en-US" sz="2000" dirty="0">
                <a:solidFill>
                  <a:srgbClr val="222222"/>
                </a:solidFill>
                <a:latin typeface="-apple-system"/>
              </a:rPr>
              <a:t> A moderate static magnetic field promotes </a:t>
            </a:r>
            <a:r>
              <a:rPr lang="en-US" sz="2000" i="1" dirty="0">
                <a:solidFill>
                  <a:srgbClr val="222222"/>
                </a:solidFill>
                <a:latin typeface="-apple-system"/>
              </a:rPr>
              <a:t>C. </a:t>
            </a:r>
            <a:r>
              <a:rPr lang="en-US" sz="2000" i="1" dirty="0" err="1">
                <a:solidFill>
                  <a:srgbClr val="222222"/>
                </a:solidFill>
                <a:latin typeface="-apple-system"/>
              </a:rPr>
              <a:t>elegans</a:t>
            </a:r>
            <a:r>
              <a:rPr lang="en-US" sz="2000" dirty="0">
                <a:solidFill>
                  <a:srgbClr val="222222"/>
                </a:solidFill>
                <a:latin typeface="-apple-system"/>
              </a:rPr>
              <a:t> longevity through cytochrome P450s. </a:t>
            </a:r>
            <a:r>
              <a:rPr lang="en-US" sz="2000" b="1" i="1" dirty="0" smtClean="0">
                <a:solidFill>
                  <a:srgbClr val="222222"/>
                </a:solidFill>
                <a:latin typeface="-apple-system"/>
              </a:rPr>
              <a:t>Scientific Report</a:t>
            </a:r>
            <a:r>
              <a:rPr lang="en-US" sz="2000" dirty="0">
                <a:solidFill>
                  <a:srgbClr val="222222"/>
                </a:solidFill>
                <a:latin typeface="-apple-system"/>
              </a:rPr>
              <a:t> </a:t>
            </a:r>
            <a:r>
              <a:rPr lang="en-US" sz="2000" b="1" dirty="0">
                <a:solidFill>
                  <a:srgbClr val="222222"/>
                </a:solidFill>
                <a:latin typeface="-apple-system"/>
              </a:rPr>
              <a:t>12</a:t>
            </a:r>
            <a:r>
              <a:rPr lang="en-US" sz="2000" dirty="0">
                <a:solidFill>
                  <a:srgbClr val="222222"/>
                </a:solidFill>
                <a:latin typeface="-apple-system"/>
              </a:rPr>
              <a:t>, 16108 (2022). https://doi.org/10.1038/s41598-022-20647-0</a:t>
            </a:r>
            <a:endParaRPr lang="en-AU" sz="2000" dirty="0"/>
          </a:p>
        </p:txBody>
      </p:sp>
    </p:spTree>
    <p:extLst>
      <p:ext uri="{BB962C8B-B14F-4D97-AF65-F5344CB8AC3E}">
        <p14:creationId xmlns:p14="http://schemas.microsoft.com/office/powerpoint/2010/main" val="759712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Long-term exposure of </a:t>
            </a:r>
            <a:r>
              <a:rPr lang="en-US" b="1" dirty="0" smtClean="0"/>
              <a:t>moderate Static Magnetic Fields</a:t>
            </a:r>
            <a:r>
              <a:rPr lang="en-US" dirty="0" smtClean="0"/>
              <a:t> on the Lifespan and </a:t>
            </a:r>
            <a:r>
              <a:rPr lang="en-US" dirty="0" err="1" smtClean="0"/>
              <a:t>Healthspan</a:t>
            </a:r>
            <a:r>
              <a:rPr lang="en-US" dirty="0" smtClean="0"/>
              <a:t> of mice</a:t>
            </a:r>
            <a:endParaRPr lang="en-AU" dirty="0"/>
          </a:p>
        </p:txBody>
      </p:sp>
      <p:sp>
        <p:nvSpPr>
          <p:cNvPr id="3" name="Content Placeholder 2"/>
          <p:cNvSpPr>
            <a:spLocks noGrp="1"/>
          </p:cNvSpPr>
          <p:nvPr>
            <p:ph idx="1"/>
          </p:nvPr>
        </p:nvSpPr>
        <p:spPr>
          <a:xfrm>
            <a:off x="838200" y="1825624"/>
            <a:ext cx="10515600" cy="2658453"/>
          </a:xfrm>
        </p:spPr>
        <p:txBody>
          <a:bodyPr/>
          <a:lstStyle/>
          <a:p>
            <a:pPr marL="0" indent="0">
              <a:buNone/>
            </a:pPr>
            <a:r>
              <a:rPr lang="en-US" dirty="0" smtClean="0"/>
              <a:t>“Therefore</a:t>
            </a:r>
            <a:r>
              <a:rPr lang="en-US" dirty="0"/>
              <a:t>, our data show that the </a:t>
            </a:r>
            <a:r>
              <a:rPr lang="en-US" dirty="0" smtClean="0"/>
              <a:t>1.7-year </a:t>
            </a:r>
            <a:r>
              <a:rPr lang="en-US" dirty="0"/>
              <a:t>quasi-uniform static magnetic field (</a:t>
            </a:r>
            <a:r>
              <a:rPr lang="en-US" dirty="0" smtClean="0"/>
              <a:t>SMF) </a:t>
            </a:r>
            <a:r>
              <a:rPr lang="en-US" dirty="0"/>
              <a:t>exposure can </a:t>
            </a:r>
            <a:r>
              <a:rPr lang="en-US" b="1" dirty="0"/>
              <a:t>improve both the lifespan and </a:t>
            </a:r>
            <a:r>
              <a:rPr lang="en-US" b="1" dirty="0" err="1"/>
              <a:t>healthspan</a:t>
            </a:r>
            <a:r>
              <a:rPr lang="en-US" dirty="0"/>
              <a:t> </a:t>
            </a:r>
            <a:r>
              <a:rPr lang="en-US" b="1" dirty="0"/>
              <a:t>of naturally aged mice due to reduced oxidative stress</a:t>
            </a:r>
            <a:r>
              <a:rPr lang="en-US" dirty="0"/>
              <a:t>, which indicates that SMFs have the potential to be used as an adjuvant physical therapy to reduce the ageing-induced health risks to benefit animals, and even humans</a:t>
            </a:r>
            <a:r>
              <a:rPr lang="en-US" dirty="0" smtClean="0"/>
              <a:t>.”</a:t>
            </a:r>
          </a:p>
          <a:p>
            <a:pPr marL="0" indent="0">
              <a:buNone/>
            </a:pPr>
            <a:endParaRPr lang="en-US" dirty="0"/>
          </a:p>
        </p:txBody>
      </p:sp>
      <p:sp>
        <p:nvSpPr>
          <p:cNvPr id="4" name="Rectangle 3"/>
          <p:cNvSpPr/>
          <p:nvPr/>
        </p:nvSpPr>
        <p:spPr>
          <a:xfrm>
            <a:off x="838199" y="4965367"/>
            <a:ext cx="10380785" cy="1015663"/>
          </a:xfrm>
          <a:prstGeom prst="rect">
            <a:avLst/>
          </a:prstGeom>
        </p:spPr>
        <p:txBody>
          <a:bodyPr wrap="square">
            <a:spAutoFit/>
          </a:bodyPr>
          <a:lstStyle/>
          <a:p>
            <a:r>
              <a:rPr lang="en-US" sz="2000" dirty="0" err="1"/>
              <a:t>Yixiang</a:t>
            </a:r>
            <a:r>
              <a:rPr lang="en-US" sz="2000" dirty="0"/>
              <a:t> Fan et al., </a:t>
            </a:r>
            <a:r>
              <a:rPr lang="en-US" sz="2000" i="1" dirty="0"/>
              <a:t>Life on Magnet: Long-Term Exposure of Moderate Static Magnetic Fields on the Lifespan and </a:t>
            </a:r>
            <a:r>
              <a:rPr lang="en-US" sz="2000" i="1" dirty="0" err="1"/>
              <a:t>Healthspan</a:t>
            </a:r>
            <a:r>
              <a:rPr lang="en-US" sz="2000" i="1" dirty="0"/>
              <a:t> of Mice</a:t>
            </a:r>
            <a:r>
              <a:rPr lang="en-US" sz="2000" dirty="0"/>
              <a:t>, </a:t>
            </a:r>
            <a:r>
              <a:rPr lang="fr-FR" sz="2000" b="1" i="1" dirty="0" err="1"/>
              <a:t>Antioxidants</a:t>
            </a:r>
            <a:r>
              <a:rPr lang="fr-FR" sz="2000" i="1" dirty="0"/>
              <a:t> (Basel)</a:t>
            </a:r>
            <a:r>
              <a:rPr lang="fr-FR" sz="2000" dirty="0"/>
              <a:t>. 2022 </a:t>
            </a:r>
            <a:r>
              <a:rPr lang="fr-FR" sz="2000" dirty="0" err="1"/>
              <a:t>Dec</a:t>
            </a:r>
            <a:r>
              <a:rPr lang="fr-FR" sz="2000" dirty="0"/>
              <a:t> 31;12(1):108. </a:t>
            </a:r>
            <a:r>
              <a:rPr lang="fr-FR" sz="2000" dirty="0" err="1"/>
              <a:t>doi</a:t>
            </a:r>
            <a:r>
              <a:rPr lang="fr-FR" sz="2000" dirty="0"/>
              <a:t>: 10.3390/antiox12010108</a:t>
            </a:r>
            <a:endParaRPr lang="en-AU" sz="2000" dirty="0"/>
          </a:p>
        </p:txBody>
      </p:sp>
    </p:spTree>
    <p:extLst>
      <p:ext uri="{BB962C8B-B14F-4D97-AF65-F5344CB8AC3E}">
        <p14:creationId xmlns:p14="http://schemas.microsoft.com/office/powerpoint/2010/main" val="3301489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Humans </a:t>
            </a:r>
            <a:r>
              <a:rPr lang="en-US" dirty="0"/>
              <a:t>Could Live to Be 150, Science Says</a:t>
            </a:r>
            <a:endParaRPr lang="en-AU" dirty="0"/>
          </a:p>
        </p:txBody>
      </p:sp>
      <p:sp>
        <p:nvSpPr>
          <p:cNvPr id="3" name="Content Placeholder 2"/>
          <p:cNvSpPr>
            <a:spLocks noGrp="1"/>
          </p:cNvSpPr>
          <p:nvPr>
            <p:ph idx="1"/>
          </p:nvPr>
        </p:nvSpPr>
        <p:spPr>
          <a:xfrm>
            <a:off x="838200" y="1825624"/>
            <a:ext cx="10515600" cy="3590438"/>
          </a:xfrm>
        </p:spPr>
        <p:txBody>
          <a:bodyPr>
            <a:normAutofit fontScale="92500" lnSpcReduction="10000"/>
          </a:bodyPr>
          <a:lstStyle/>
          <a:p>
            <a:r>
              <a:rPr lang="en-US" dirty="0"/>
              <a:t>But that’s absolutely the limit</a:t>
            </a:r>
            <a:r>
              <a:rPr lang="en-US" dirty="0" smtClean="0"/>
              <a:t>.</a:t>
            </a:r>
          </a:p>
          <a:p>
            <a:r>
              <a:rPr lang="en-US" dirty="0" smtClean="0"/>
              <a:t>Published in </a:t>
            </a:r>
            <a:r>
              <a:rPr lang="en-US" dirty="0"/>
              <a:t>2021 </a:t>
            </a:r>
            <a:r>
              <a:rPr lang="en-US" i="1" dirty="0"/>
              <a:t>Nature </a:t>
            </a:r>
            <a:r>
              <a:rPr lang="en-US" i="1" dirty="0" smtClean="0"/>
              <a:t>Communications. </a:t>
            </a:r>
            <a:r>
              <a:rPr lang="en-US" dirty="0" smtClean="0"/>
              <a:t>Reported in </a:t>
            </a:r>
            <a:r>
              <a:rPr lang="en-US" i="1" dirty="0" smtClean="0"/>
              <a:t>Popular Mechanics </a:t>
            </a:r>
            <a:r>
              <a:rPr lang="en-US" dirty="0" smtClean="0"/>
              <a:t>2025.</a:t>
            </a:r>
          </a:p>
          <a:p>
            <a:r>
              <a:rPr lang="en-US" dirty="0" smtClean="0"/>
              <a:t>The </a:t>
            </a:r>
            <a:r>
              <a:rPr lang="en-US" dirty="0"/>
              <a:t>main factor limiting our lifespan is </a:t>
            </a:r>
            <a:r>
              <a:rPr lang="en-US" b="1" dirty="0"/>
              <a:t>a loss of the ability to bounce back </a:t>
            </a:r>
            <a:r>
              <a:rPr lang="en-US" dirty="0"/>
              <a:t>after a setback, called “</a:t>
            </a:r>
            <a:r>
              <a:rPr lang="en-US" b="1" dirty="0"/>
              <a:t>physiological resilience</a:t>
            </a:r>
            <a:r>
              <a:rPr lang="en-US" dirty="0"/>
              <a:t>.”</a:t>
            </a:r>
          </a:p>
          <a:p>
            <a:r>
              <a:rPr lang="en-US" dirty="0"/>
              <a:t>Even without major health issues, like cancer, your body will eventually </a:t>
            </a:r>
            <a:r>
              <a:rPr lang="en-US" b="1" dirty="0"/>
              <a:t>run out of energy </a:t>
            </a:r>
            <a:r>
              <a:rPr lang="en-US" dirty="0"/>
              <a:t>to help recover from even minor challenges</a:t>
            </a:r>
            <a:r>
              <a:rPr lang="en-US" dirty="0" smtClean="0"/>
              <a:t>.</a:t>
            </a:r>
          </a:p>
          <a:p>
            <a:r>
              <a:rPr lang="en-US" dirty="0" smtClean="0"/>
              <a:t>Running out of energy and loss of physiological resilience is equivalent to 2</a:t>
            </a:r>
            <a:r>
              <a:rPr lang="en-US" baseline="30000" dirty="0" smtClean="0"/>
              <a:t>nd</a:t>
            </a:r>
            <a:r>
              <a:rPr lang="en-US" dirty="0" smtClean="0"/>
              <a:t> Law effects</a:t>
            </a:r>
            <a:endParaRPr lang="en-US" dirty="0"/>
          </a:p>
          <a:p>
            <a:pPr marL="0" indent="0">
              <a:buNone/>
            </a:pPr>
            <a:endParaRPr lang="en-US" dirty="0" smtClean="0"/>
          </a:p>
          <a:p>
            <a:endParaRPr lang="en-AU" dirty="0"/>
          </a:p>
        </p:txBody>
      </p:sp>
      <p:sp>
        <p:nvSpPr>
          <p:cNvPr id="4" name="Rectangle 3"/>
          <p:cNvSpPr/>
          <p:nvPr/>
        </p:nvSpPr>
        <p:spPr>
          <a:xfrm>
            <a:off x="911468" y="5868659"/>
            <a:ext cx="11218985" cy="369332"/>
          </a:xfrm>
          <a:prstGeom prst="rect">
            <a:avLst/>
          </a:prstGeom>
        </p:spPr>
        <p:txBody>
          <a:bodyPr wrap="square">
            <a:spAutoFit/>
          </a:bodyPr>
          <a:lstStyle/>
          <a:p>
            <a:r>
              <a:rPr lang="en-AU" dirty="0"/>
              <a:t>https://www.popularmechanics.com/science/health/a66003370/human-life-expectancy-limit-150-years-science/</a:t>
            </a:r>
          </a:p>
        </p:txBody>
      </p:sp>
      <p:sp>
        <p:nvSpPr>
          <p:cNvPr id="5" name="TextBox 4"/>
          <p:cNvSpPr txBox="1"/>
          <p:nvPr/>
        </p:nvSpPr>
        <p:spPr>
          <a:xfrm>
            <a:off x="911468" y="5550998"/>
            <a:ext cx="10688861" cy="369332"/>
          </a:xfrm>
          <a:prstGeom prst="rect">
            <a:avLst/>
          </a:prstGeom>
          <a:noFill/>
        </p:spPr>
        <p:txBody>
          <a:bodyPr wrap="square" rtlCol="0">
            <a:spAutoFit/>
          </a:bodyPr>
          <a:lstStyle/>
          <a:p>
            <a:r>
              <a:rPr lang="en-AU" b="1" i="1" dirty="0"/>
              <a:t>Nature Communications</a:t>
            </a:r>
            <a:r>
              <a:rPr lang="en-AU" i="1" dirty="0"/>
              <a:t> </a:t>
            </a:r>
            <a:r>
              <a:rPr lang="en-AU" dirty="0"/>
              <a:t>12, 2765 (2021). </a:t>
            </a:r>
            <a:r>
              <a:rPr lang="en-AU" dirty="0" smtClean="0"/>
              <a:t>Reported in </a:t>
            </a:r>
            <a:r>
              <a:rPr lang="en-AU" b="1" i="1" dirty="0" smtClean="0"/>
              <a:t>Popular Mechanics</a:t>
            </a:r>
            <a:r>
              <a:rPr lang="en-AU" dirty="0" smtClean="0"/>
              <a:t>, September 7, 2025</a:t>
            </a:r>
            <a:endParaRPr lang="en-AU" dirty="0"/>
          </a:p>
        </p:txBody>
      </p:sp>
    </p:spTree>
    <p:extLst>
      <p:ext uri="{BB962C8B-B14F-4D97-AF65-F5344CB8AC3E}">
        <p14:creationId xmlns:p14="http://schemas.microsoft.com/office/powerpoint/2010/main" val="2021205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Nature Communications 2021</a:t>
            </a:r>
            <a:endParaRPr lang="en-AU" dirty="0"/>
          </a:p>
        </p:txBody>
      </p:sp>
      <p:pic>
        <p:nvPicPr>
          <p:cNvPr id="1026" name="Picture 2" descr="chart showing a decrease in steps and red blood cell counts over time"/>
          <p:cNvPicPr>
            <a:picLocks noChangeAspect="1" noChangeArrowheads="1"/>
          </p:cNvPicPr>
          <p:nvPr/>
        </p:nvPicPr>
        <p:blipFill rotWithShape="1">
          <a:blip r:embed="rId2">
            <a:extLst>
              <a:ext uri="{28A0092B-C50C-407E-A947-70E740481C1C}">
                <a14:useLocalDpi xmlns:a14="http://schemas.microsoft.com/office/drawing/2010/main" val="0"/>
              </a:ext>
            </a:extLst>
          </a:blip>
          <a:srcRect t="6" b="44021"/>
          <a:stretch/>
        </p:blipFill>
        <p:spPr bwMode="auto">
          <a:xfrm>
            <a:off x="5487040" y="2315095"/>
            <a:ext cx="5691310" cy="270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93804" y="1400266"/>
            <a:ext cx="4048980" cy="2554545"/>
          </a:xfrm>
          <a:prstGeom prst="rect">
            <a:avLst/>
          </a:prstGeom>
        </p:spPr>
        <p:txBody>
          <a:bodyPr wrap="square">
            <a:spAutoFit/>
          </a:bodyPr>
          <a:lstStyle/>
          <a:p>
            <a:r>
              <a:rPr lang="en-US" sz="2000" dirty="0" smtClean="0"/>
              <a:t>“they </a:t>
            </a:r>
            <a:r>
              <a:rPr lang="en-US" sz="2000" dirty="0"/>
              <a:t>examined both changes in </a:t>
            </a:r>
            <a:r>
              <a:rPr lang="en-US" sz="2000" b="1" dirty="0"/>
              <a:t>blood cell counts </a:t>
            </a:r>
            <a:r>
              <a:rPr lang="en-US" sz="2000" dirty="0"/>
              <a:t>and</a:t>
            </a:r>
            <a:r>
              <a:rPr lang="en-US" sz="2000" b="1" dirty="0"/>
              <a:t> the number of steps </a:t>
            </a:r>
            <a:r>
              <a:rPr lang="en-US" sz="2000" dirty="0"/>
              <a:t>the groups took, treating the two factors as "hallmarks of aging" that could help them chart the subjects' progress (or deterioration) over several months</a:t>
            </a:r>
            <a:r>
              <a:rPr lang="en-US" sz="2000" dirty="0" smtClean="0"/>
              <a:t>.”</a:t>
            </a:r>
            <a:endParaRPr lang="en-US" sz="2000" dirty="0"/>
          </a:p>
          <a:p>
            <a:r>
              <a:rPr lang="en-US" sz="2000" i="1" dirty="0" smtClean="0"/>
              <a:t>Popular Mechanics</a:t>
            </a:r>
            <a:endParaRPr lang="en-AU" sz="2000" i="1" dirty="0"/>
          </a:p>
        </p:txBody>
      </p:sp>
      <p:sp>
        <p:nvSpPr>
          <p:cNvPr id="5" name="Rectangle 4"/>
          <p:cNvSpPr/>
          <p:nvPr/>
        </p:nvSpPr>
        <p:spPr>
          <a:xfrm>
            <a:off x="693804" y="4437083"/>
            <a:ext cx="3869404" cy="1323439"/>
          </a:xfrm>
          <a:prstGeom prst="rect">
            <a:avLst/>
          </a:prstGeom>
        </p:spPr>
        <p:txBody>
          <a:bodyPr wrap="square">
            <a:spAutoFit/>
          </a:bodyPr>
          <a:lstStyle/>
          <a:p>
            <a:r>
              <a:rPr lang="en-US" sz="2000" dirty="0"/>
              <a:t>Despite the two variables being so different, blood cell counts and steps each decreased at a similar rate in the test subjects over time.</a:t>
            </a:r>
            <a:endParaRPr lang="en-AU" sz="2000" dirty="0"/>
          </a:p>
        </p:txBody>
      </p:sp>
      <p:sp>
        <p:nvSpPr>
          <p:cNvPr id="6" name="Rectangle 5"/>
          <p:cNvSpPr/>
          <p:nvPr/>
        </p:nvSpPr>
        <p:spPr>
          <a:xfrm>
            <a:off x="5795536" y="5639503"/>
            <a:ext cx="5230018" cy="830997"/>
          </a:xfrm>
          <a:prstGeom prst="rect">
            <a:avLst/>
          </a:prstGeom>
        </p:spPr>
        <p:txBody>
          <a:bodyPr wrap="square">
            <a:spAutoFit/>
          </a:bodyPr>
          <a:lstStyle/>
          <a:p>
            <a:r>
              <a:rPr lang="en-AU" sz="1200" dirty="0" err="1"/>
              <a:t>Pyrkov</a:t>
            </a:r>
            <a:r>
              <a:rPr lang="en-AU" sz="1200" dirty="0"/>
              <a:t>, T.V., </a:t>
            </a:r>
            <a:r>
              <a:rPr lang="en-AU" sz="1200" dirty="0" err="1"/>
              <a:t>Avchaciov</a:t>
            </a:r>
            <a:r>
              <a:rPr lang="en-AU" sz="1200" dirty="0"/>
              <a:t>, K., </a:t>
            </a:r>
            <a:r>
              <a:rPr lang="en-AU" sz="1200" dirty="0" err="1"/>
              <a:t>Tarkhov</a:t>
            </a:r>
            <a:r>
              <a:rPr lang="en-AU" sz="1200" dirty="0"/>
              <a:t>, A.E. et al. Longitudinal analysis of blood markers reveals progressive loss of resilience and predicts human lifespan limit. </a:t>
            </a:r>
            <a:r>
              <a:rPr lang="en-AU" sz="1200" b="1" dirty="0" smtClean="0"/>
              <a:t>Nature Communications</a:t>
            </a:r>
            <a:r>
              <a:rPr lang="en-AU" sz="1200" dirty="0" smtClean="0"/>
              <a:t> 12</a:t>
            </a:r>
            <a:r>
              <a:rPr lang="en-AU" sz="1200" dirty="0"/>
              <a:t>, 2765 (2021). https://doi.org/10.1038/s41467-021-23014-1</a:t>
            </a:r>
          </a:p>
        </p:txBody>
      </p:sp>
    </p:spTree>
    <p:extLst>
      <p:ext uri="{BB962C8B-B14F-4D97-AF65-F5344CB8AC3E}">
        <p14:creationId xmlns:p14="http://schemas.microsoft.com/office/powerpoint/2010/main" val="952685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Nature Communications 2021</a:t>
            </a:r>
            <a:endParaRPr lang="en-AU" dirty="0"/>
          </a:p>
        </p:txBody>
      </p:sp>
      <p:pic>
        <p:nvPicPr>
          <p:cNvPr id="1026" name="Picture 2" descr="chart showing a decrease in steps and red blood cell counts over time"/>
          <p:cNvPicPr>
            <a:picLocks noChangeAspect="1" noChangeArrowheads="1"/>
          </p:cNvPicPr>
          <p:nvPr/>
        </p:nvPicPr>
        <p:blipFill rotWithShape="1">
          <a:blip r:embed="rId2">
            <a:extLst>
              <a:ext uri="{28A0092B-C50C-407E-A947-70E740481C1C}">
                <a14:useLocalDpi xmlns:a14="http://schemas.microsoft.com/office/drawing/2010/main" val="0"/>
              </a:ext>
            </a:extLst>
          </a:blip>
          <a:srcRect t="52679" b="-434"/>
          <a:stretch/>
        </p:blipFill>
        <p:spPr bwMode="auto">
          <a:xfrm>
            <a:off x="5460145" y="3276000"/>
            <a:ext cx="5691310" cy="2304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93804" y="1400266"/>
            <a:ext cx="4048980" cy="2554545"/>
          </a:xfrm>
          <a:prstGeom prst="rect">
            <a:avLst/>
          </a:prstGeom>
        </p:spPr>
        <p:txBody>
          <a:bodyPr wrap="square">
            <a:spAutoFit/>
          </a:bodyPr>
          <a:lstStyle/>
          <a:p>
            <a:r>
              <a:rPr lang="en-US" sz="2000" dirty="0" smtClean="0"/>
              <a:t>“they </a:t>
            </a:r>
            <a:r>
              <a:rPr lang="en-US" sz="2000" dirty="0"/>
              <a:t>examined both changes in </a:t>
            </a:r>
            <a:r>
              <a:rPr lang="en-US" sz="2000" b="1" dirty="0"/>
              <a:t>blood cell counts </a:t>
            </a:r>
            <a:r>
              <a:rPr lang="en-US" sz="2000" dirty="0"/>
              <a:t>and</a:t>
            </a:r>
            <a:r>
              <a:rPr lang="en-US" sz="2000" b="1" dirty="0"/>
              <a:t> the number of steps </a:t>
            </a:r>
            <a:r>
              <a:rPr lang="en-US" sz="2000" dirty="0"/>
              <a:t>the groups took, treating the two factors as "hallmarks of aging" that could help them chart the subjects' progress (or deterioration) over several months</a:t>
            </a:r>
            <a:r>
              <a:rPr lang="en-US" sz="2000" dirty="0" smtClean="0"/>
              <a:t>.”</a:t>
            </a:r>
            <a:endParaRPr lang="en-US" sz="2000" dirty="0"/>
          </a:p>
          <a:p>
            <a:r>
              <a:rPr lang="en-US" sz="2000" i="1" dirty="0" smtClean="0"/>
              <a:t>Popular Mechanics</a:t>
            </a:r>
            <a:endParaRPr lang="en-AU" sz="2000" i="1" dirty="0"/>
          </a:p>
        </p:txBody>
      </p:sp>
      <p:sp>
        <p:nvSpPr>
          <p:cNvPr id="6" name="Rectangle 5"/>
          <p:cNvSpPr/>
          <p:nvPr/>
        </p:nvSpPr>
        <p:spPr>
          <a:xfrm>
            <a:off x="5795536" y="5639503"/>
            <a:ext cx="5230018" cy="830997"/>
          </a:xfrm>
          <a:prstGeom prst="rect">
            <a:avLst/>
          </a:prstGeom>
        </p:spPr>
        <p:txBody>
          <a:bodyPr wrap="square">
            <a:spAutoFit/>
          </a:bodyPr>
          <a:lstStyle/>
          <a:p>
            <a:r>
              <a:rPr lang="en-AU" sz="1200" dirty="0" err="1"/>
              <a:t>Pyrkov</a:t>
            </a:r>
            <a:r>
              <a:rPr lang="en-AU" sz="1200" dirty="0"/>
              <a:t>, T.V., </a:t>
            </a:r>
            <a:r>
              <a:rPr lang="en-AU" sz="1200" dirty="0" err="1"/>
              <a:t>Avchaciov</a:t>
            </a:r>
            <a:r>
              <a:rPr lang="en-AU" sz="1200" dirty="0"/>
              <a:t>, K., </a:t>
            </a:r>
            <a:r>
              <a:rPr lang="en-AU" sz="1200" dirty="0" err="1"/>
              <a:t>Tarkhov</a:t>
            </a:r>
            <a:r>
              <a:rPr lang="en-AU" sz="1200" dirty="0"/>
              <a:t>, A.E. et al. Longitudinal analysis of blood markers reveals progressive loss of resilience and predicts human lifespan limit. </a:t>
            </a:r>
            <a:r>
              <a:rPr lang="en-AU" sz="1200" b="1" dirty="0" smtClean="0"/>
              <a:t>Nature Communications</a:t>
            </a:r>
            <a:r>
              <a:rPr lang="en-AU" sz="1200" dirty="0" smtClean="0"/>
              <a:t> 12</a:t>
            </a:r>
            <a:r>
              <a:rPr lang="en-AU" sz="1200" dirty="0"/>
              <a:t>, 2765 (2021). https://doi.org/10.1038/s41467-021-23014-1</a:t>
            </a:r>
          </a:p>
        </p:txBody>
      </p:sp>
      <p:sp>
        <p:nvSpPr>
          <p:cNvPr id="7" name="Rectangle 6"/>
          <p:cNvSpPr/>
          <p:nvPr/>
        </p:nvSpPr>
        <p:spPr>
          <a:xfrm>
            <a:off x="597089" y="3954527"/>
            <a:ext cx="4282642" cy="2554545"/>
          </a:xfrm>
          <a:prstGeom prst="rect">
            <a:avLst/>
          </a:prstGeom>
        </p:spPr>
        <p:txBody>
          <a:bodyPr wrap="square">
            <a:spAutoFit/>
          </a:bodyPr>
          <a:lstStyle/>
          <a:p>
            <a:r>
              <a:rPr lang="en-US" sz="2000" b="1" dirty="0" smtClean="0"/>
              <a:t>C</a:t>
            </a:r>
            <a:r>
              <a:rPr lang="en-US" sz="2000" dirty="0" smtClean="0"/>
              <a:t>: </a:t>
            </a:r>
            <a:r>
              <a:rPr lang="en-US" sz="2000" dirty="0"/>
              <a:t>Dynamic organism state indicator (DOSI</a:t>
            </a:r>
            <a:r>
              <a:rPr lang="en-US" sz="2000" dirty="0" smtClean="0"/>
              <a:t>) ε </a:t>
            </a:r>
            <a:r>
              <a:rPr lang="en-US" sz="2000" dirty="0"/>
              <a:t>is the relaxation or recovery </a:t>
            </a:r>
            <a:r>
              <a:rPr lang="en-US" sz="2000" dirty="0" smtClean="0"/>
              <a:t>rate (</a:t>
            </a:r>
            <a:r>
              <a:rPr lang="en-US" sz="2000" dirty="0"/>
              <a:t>or the inverse characteristic recovery time) extrapolated to zero at an age in the range </a:t>
            </a:r>
            <a:r>
              <a:rPr lang="en-US" sz="2000" dirty="0" smtClean="0"/>
              <a:t>110–170 </a:t>
            </a:r>
            <a:r>
              <a:rPr lang="en-US" sz="2000" dirty="0" err="1"/>
              <a:t>y.o</a:t>
            </a:r>
            <a:r>
              <a:rPr lang="en-US" sz="2000" dirty="0"/>
              <a:t>. (at this point, there is </a:t>
            </a:r>
            <a:r>
              <a:rPr lang="en-US" sz="2000" b="1" dirty="0"/>
              <a:t>complete loss of </a:t>
            </a:r>
            <a:r>
              <a:rPr lang="en-US" sz="2000" b="1" dirty="0" smtClean="0"/>
              <a:t>resilience </a:t>
            </a:r>
            <a:r>
              <a:rPr lang="en-US" sz="2000" dirty="0"/>
              <a:t>and, hence, loss of stability of the organism state</a:t>
            </a:r>
            <a:r>
              <a:rPr lang="en-US" sz="2000" dirty="0" smtClean="0"/>
              <a:t>).</a:t>
            </a:r>
            <a:endParaRPr lang="en-AU" sz="2000" dirty="0"/>
          </a:p>
        </p:txBody>
      </p:sp>
      <p:cxnSp>
        <p:nvCxnSpPr>
          <p:cNvPr id="8" name="Straight Arrow Connector 7"/>
          <p:cNvCxnSpPr/>
          <p:nvPr/>
        </p:nvCxnSpPr>
        <p:spPr>
          <a:xfrm flipV="1">
            <a:off x="4879731" y="4831690"/>
            <a:ext cx="571561" cy="1517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920525" y="1550894"/>
            <a:ext cx="4980040" cy="1631216"/>
          </a:xfrm>
          <a:prstGeom prst="rect">
            <a:avLst/>
          </a:prstGeom>
          <a:noFill/>
        </p:spPr>
        <p:txBody>
          <a:bodyPr wrap="square" rtlCol="0">
            <a:spAutoFit/>
          </a:bodyPr>
          <a:lstStyle/>
          <a:p>
            <a:r>
              <a:rPr lang="en-US" sz="2000" b="1" dirty="0" smtClean="0"/>
              <a:t>D:</a:t>
            </a:r>
            <a:r>
              <a:rPr lang="en-US" sz="2000" dirty="0"/>
              <a:t> The inverse variance of DOSI decreased linearly in all investigated datasets and its extrapolated value vanished (hence, the variance diverged) at an age in the range of 120–150 </a:t>
            </a:r>
            <a:r>
              <a:rPr lang="en-US" sz="2000" dirty="0" err="1"/>
              <a:t>y.o</a:t>
            </a:r>
            <a:r>
              <a:rPr lang="en-US" sz="2000" dirty="0"/>
              <a:t>.</a:t>
            </a:r>
            <a:endParaRPr lang="en-AU" sz="2000" dirty="0"/>
          </a:p>
        </p:txBody>
      </p:sp>
      <p:cxnSp>
        <p:nvCxnSpPr>
          <p:cNvPr id="10" name="Straight Arrow Connector 9"/>
          <p:cNvCxnSpPr/>
          <p:nvPr/>
        </p:nvCxnSpPr>
        <p:spPr>
          <a:xfrm>
            <a:off x="8985567" y="2822607"/>
            <a:ext cx="310833" cy="888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462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they found</a:t>
            </a:r>
            <a:endParaRPr lang="en-AU" dirty="0"/>
          </a:p>
        </p:txBody>
      </p:sp>
      <p:sp>
        <p:nvSpPr>
          <p:cNvPr id="3" name="Content Placeholder 2"/>
          <p:cNvSpPr>
            <a:spLocks noGrp="1"/>
          </p:cNvSpPr>
          <p:nvPr>
            <p:ph idx="1"/>
          </p:nvPr>
        </p:nvSpPr>
        <p:spPr/>
        <p:txBody>
          <a:bodyPr>
            <a:normAutofit lnSpcReduction="10000"/>
          </a:bodyPr>
          <a:lstStyle/>
          <a:p>
            <a:pPr marL="0" indent="0">
              <a:buNone/>
            </a:pPr>
            <a:r>
              <a:rPr lang="en-US" dirty="0"/>
              <a:t>... the researchers were able to find the point at which the body would ultimately </a:t>
            </a:r>
            <a:r>
              <a:rPr lang="en-US" b="1" dirty="0"/>
              <a:t>disintegrate as a result of the loss of resiliency</a:t>
            </a:r>
            <a:r>
              <a:rPr lang="en-US" dirty="0"/>
              <a:t>. Every year, for example, think of the risk of cancer as a kind of coin toss with a certain likelihood of happening. The longer you live, the more coin flips you must take. The point at which you take that last coin flip, they say, is somewhere between 120 and 150 years—a value that likely puts a hard limit on human life</a:t>
            </a:r>
            <a:r>
              <a:rPr lang="en-US" dirty="0" smtClean="0"/>
              <a:t>.     [2</a:t>
            </a:r>
            <a:r>
              <a:rPr lang="en-US" baseline="30000" dirty="0" smtClean="0"/>
              <a:t>nd</a:t>
            </a:r>
            <a:r>
              <a:rPr lang="en-US" dirty="0" smtClean="0"/>
              <a:t> Law increase in entropy effect]</a:t>
            </a:r>
            <a:endParaRPr lang="en-US" dirty="0"/>
          </a:p>
          <a:p>
            <a:pPr marL="0" indent="0">
              <a:buNone/>
            </a:pPr>
            <a:r>
              <a:rPr lang="en-US" dirty="0"/>
              <a:t>"We conclude that the criticality resulting in the end of life is an intrinsic </a:t>
            </a:r>
            <a:r>
              <a:rPr lang="en-US" b="1" dirty="0"/>
              <a:t>biological property</a:t>
            </a:r>
            <a:r>
              <a:rPr lang="en-US" dirty="0"/>
              <a:t> of an organism that is independent of stress factors and signifies a fundamental or absolute limit of human lifespan," the authors note in the paper.</a:t>
            </a:r>
          </a:p>
          <a:p>
            <a:endParaRPr lang="en-AU" dirty="0"/>
          </a:p>
        </p:txBody>
      </p:sp>
    </p:spTree>
    <p:extLst>
      <p:ext uri="{BB962C8B-B14F-4D97-AF65-F5344CB8AC3E}">
        <p14:creationId xmlns:p14="http://schemas.microsoft.com/office/powerpoint/2010/main" val="1610579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Ring down time </a:t>
            </a:r>
            <a:endParaRPr lang="en-AU" dirty="0"/>
          </a:p>
        </p:txBody>
      </p:sp>
      <p:sp>
        <p:nvSpPr>
          <p:cNvPr id="3" name="Content Placeholder 2"/>
          <p:cNvSpPr>
            <a:spLocks noGrp="1"/>
          </p:cNvSpPr>
          <p:nvPr>
            <p:ph idx="1"/>
          </p:nvPr>
        </p:nvSpPr>
        <p:spPr>
          <a:xfrm>
            <a:off x="838200" y="1825625"/>
            <a:ext cx="4862804" cy="4351338"/>
          </a:xfrm>
        </p:spPr>
        <p:txBody>
          <a:bodyPr>
            <a:normAutofit fontScale="85000" lnSpcReduction="10000"/>
          </a:bodyPr>
          <a:lstStyle/>
          <a:p>
            <a:r>
              <a:rPr lang="en-AU" dirty="0" smtClean="0"/>
              <a:t>The ring down time of a bell tells us about the stored energy in the bell.</a:t>
            </a:r>
          </a:p>
          <a:p>
            <a:r>
              <a:rPr lang="en-AU" dirty="0" smtClean="0"/>
              <a:t>The longer the time for the sound to decay away, after being struck, the greater the stored energy. It takes longer to dissipate.</a:t>
            </a:r>
          </a:p>
          <a:p>
            <a:r>
              <a:rPr lang="en-AU" dirty="0" smtClean="0"/>
              <a:t>Analogous to a lifetime of a living being after decay has set in and its physiological resilience decreases.</a:t>
            </a:r>
          </a:p>
          <a:p>
            <a:r>
              <a:rPr lang="en-AU" dirty="0" smtClean="0"/>
              <a:t>Related to Q-factor or quality factor of the system.</a:t>
            </a:r>
            <a:endParaRPr lang="en-AU" dirty="0"/>
          </a:p>
        </p:txBody>
      </p:sp>
      <p:pic>
        <p:nvPicPr>
          <p:cNvPr id="4" name="Picture 3"/>
          <p:cNvPicPr>
            <a:picLocks noChangeAspect="1"/>
          </p:cNvPicPr>
          <p:nvPr/>
        </p:nvPicPr>
        <p:blipFill>
          <a:blip r:embed="rId2"/>
          <a:stretch>
            <a:fillRect/>
          </a:stretch>
        </p:blipFill>
        <p:spPr>
          <a:xfrm>
            <a:off x="6096000" y="1353011"/>
            <a:ext cx="5400481" cy="4662415"/>
          </a:xfrm>
          <a:prstGeom prst="rect">
            <a:avLst/>
          </a:prstGeom>
        </p:spPr>
      </p:pic>
    </p:spTree>
    <p:extLst>
      <p:ext uri="{BB962C8B-B14F-4D97-AF65-F5344CB8AC3E}">
        <p14:creationId xmlns:p14="http://schemas.microsoft.com/office/powerpoint/2010/main" val="3998482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Q-factor like Physiological Resilience</a:t>
            </a:r>
            <a:endParaRPr lang="en-AU" dirty="0"/>
          </a:p>
        </p:txBody>
      </p:sp>
      <p:pic>
        <p:nvPicPr>
          <p:cNvPr id="4" name="Picture 3"/>
          <p:cNvPicPr>
            <a:picLocks noChangeAspect="1"/>
          </p:cNvPicPr>
          <p:nvPr/>
        </p:nvPicPr>
        <p:blipFill>
          <a:blip r:embed="rId2"/>
          <a:stretch>
            <a:fillRect/>
          </a:stretch>
        </p:blipFill>
        <p:spPr>
          <a:xfrm>
            <a:off x="5642937" y="1373383"/>
            <a:ext cx="6186854" cy="5282027"/>
          </a:xfrm>
          <a:prstGeom prst="rect">
            <a:avLst/>
          </a:prstGeom>
        </p:spPr>
      </p:pic>
      <p:sp>
        <p:nvSpPr>
          <p:cNvPr id="5" name="Rectangle 4"/>
          <p:cNvSpPr/>
          <p:nvPr/>
        </p:nvSpPr>
        <p:spPr>
          <a:xfrm>
            <a:off x="502885" y="1690688"/>
            <a:ext cx="4957138" cy="4524315"/>
          </a:xfrm>
          <a:prstGeom prst="rect">
            <a:avLst/>
          </a:prstGeom>
        </p:spPr>
        <p:txBody>
          <a:bodyPr wrap="square">
            <a:spAutoFit/>
          </a:bodyPr>
          <a:lstStyle/>
          <a:p>
            <a:r>
              <a:rPr lang="en-US" dirty="0" smtClean="0"/>
              <a:t>Q-factor is defined in terms of the total losses in the system. Low loss means high Q or high resilience. That is</a:t>
            </a:r>
          </a:p>
          <a:p>
            <a:endParaRPr lang="en-US" dirty="0" smtClean="0"/>
          </a:p>
          <a:p>
            <a:r>
              <a:rPr lang="en-US" dirty="0" smtClean="0"/>
              <a:t>Q = 1/L,        (1)</a:t>
            </a:r>
          </a:p>
          <a:p>
            <a:endParaRPr lang="en-US" dirty="0" smtClean="0"/>
          </a:p>
          <a:p>
            <a:r>
              <a:rPr lang="en-US" dirty="0" smtClean="0"/>
              <a:t>where L represents the losses. In the case of human (or any) life the losses represent the </a:t>
            </a:r>
            <a:r>
              <a:rPr lang="en-US" b="1" dirty="0" smtClean="0"/>
              <a:t>energy lost </a:t>
            </a:r>
            <a:r>
              <a:rPr lang="en-US" dirty="0" smtClean="0"/>
              <a:t>from the system integrated over some finite period of time (lifetime). This definition is in the context of senile death, not due to accident, disease or being taken by God hence not seeing an earthly death.</a:t>
            </a:r>
          </a:p>
          <a:p>
            <a:endParaRPr lang="en-US" dirty="0"/>
          </a:p>
          <a:p>
            <a:r>
              <a:rPr lang="en-US" b="1" dirty="0" smtClean="0"/>
              <a:t>High Q or high resilience means low losses (low reciprocal age)</a:t>
            </a:r>
            <a:endParaRPr lang="en-AU" b="1" dirty="0"/>
          </a:p>
        </p:txBody>
      </p:sp>
      <p:sp>
        <p:nvSpPr>
          <p:cNvPr id="6" name="TextBox 5"/>
          <p:cNvSpPr txBox="1"/>
          <p:nvPr/>
        </p:nvSpPr>
        <p:spPr>
          <a:xfrm>
            <a:off x="9403977" y="5245319"/>
            <a:ext cx="2084294" cy="369332"/>
          </a:xfrm>
          <a:prstGeom prst="rect">
            <a:avLst/>
          </a:prstGeom>
          <a:solidFill>
            <a:schemeClr val="bg1"/>
          </a:solidFill>
        </p:spPr>
        <p:txBody>
          <a:bodyPr wrap="square" rtlCol="0">
            <a:spAutoFit/>
          </a:bodyPr>
          <a:lstStyle/>
          <a:p>
            <a:r>
              <a:rPr lang="en-AU" dirty="0" smtClean="0"/>
              <a:t>Masoretic Text (MT)</a:t>
            </a:r>
            <a:endParaRPr lang="en-AU" dirty="0"/>
          </a:p>
        </p:txBody>
      </p:sp>
      <p:sp>
        <p:nvSpPr>
          <p:cNvPr id="3" name="TextBox 2"/>
          <p:cNvSpPr txBox="1"/>
          <p:nvPr/>
        </p:nvSpPr>
        <p:spPr>
          <a:xfrm rot="16200000">
            <a:off x="5573298" y="5199153"/>
            <a:ext cx="494094" cy="461665"/>
          </a:xfrm>
          <a:prstGeom prst="rect">
            <a:avLst/>
          </a:prstGeom>
          <a:noFill/>
        </p:spPr>
        <p:txBody>
          <a:bodyPr wrap="square" rtlCol="0">
            <a:spAutoFit/>
          </a:bodyPr>
          <a:lstStyle/>
          <a:p>
            <a:r>
              <a:rPr lang="en-AU" sz="2400" b="1" dirty="0" smtClean="0"/>
              <a:t>L=</a:t>
            </a:r>
            <a:endParaRPr lang="en-AU" sz="2400" b="1" dirty="0"/>
          </a:p>
        </p:txBody>
      </p:sp>
    </p:spTree>
    <p:extLst>
      <p:ext uri="{BB962C8B-B14F-4D97-AF65-F5344CB8AC3E}">
        <p14:creationId xmlns:p14="http://schemas.microsoft.com/office/powerpoint/2010/main" val="23430421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Aging losses L(t)</a:t>
            </a:r>
            <a:endParaRPr lang="en-AU" dirty="0"/>
          </a:p>
        </p:txBody>
      </p:sp>
      <p:pic>
        <p:nvPicPr>
          <p:cNvPr id="4" name="Picture 3"/>
          <p:cNvPicPr>
            <a:picLocks noChangeAspect="1"/>
          </p:cNvPicPr>
          <p:nvPr/>
        </p:nvPicPr>
        <p:blipFill>
          <a:blip r:embed="rId2"/>
          <a:stretch>
            <a:fillRect/>
          </a:stretch>
        </p:blipFill>
        <p:spPr>
          <a:xfrm>
            <a:off x="5557945" y="1337525"/>
            <a:ext cx="6186854" cy="5282027"/>
          </a:xfrm>
          <a:prstGeom prst="rect">
            <a:avLst/>
          </a:prstGeom>
        </p:spPr>
      </p:pic>
      <p:sp>
        <p:nvSpPr>
          <p:cNvPr id="7" name="Rectangle 6"/>
          <p:cNvSpPr/>
          <p:nvPr/>
        </p:nvSpPr>
        <p:spPr>
          <a:xfrm>
            <a:off x="626667" y="1618198"/>
            <a:ext cx="4674749" cy="4247317"/>
          </a:xfrm>
          <a:prstGeom prst="rect">
            <a:avLst/>
          </a:prstGeom>
        </p:spPr>
        <p:txBody>
          <a:bodyPr wrap="square">
            <a:spAutoFit/>
          </a:bodyPr>
          <a:lstStyle/>
          <a:p>
            <a:r>
              <a:rPr lang="en-US" dirty="0" smtClean="0"/>
              <a:t>L(t)= 0.014286 – 0.312344.exp(-t/τ) ,   (2)</a:t>
            </a:r>
          </a:p>
          <a:p>
            <a:endParaRPr lang="en-US" dirty="0" smtClean="0"/>
          </a:p>
          <a:p>
            <a:r>
              <a:rPr lang="en-US" dirty="0" smtClean="0"/>
              <a:t>where L(t), a function of time in years, is the reciprocal ages of the patriarchs.  Indicates exponential increase in losses with time constant τ = 518.06 ± 3.44 years.</a:t>
            </a:r>
          </a:p>
          <a:p>
            <a:endParaRPr lang="en-US" dirty="0"/>
          </a:p>
          <a:p>
            <a:r>
              <a:rPr lang="en-US" dirty="0" smtClean="0"/>
              <a:t>Note: At time t = 0 the losses L(t) is negative. I.e. At creation.</a:t>
            </a:r>
          </a:p>
          <a:p>
            <a:endParaRPr lang="en-US" dirty="0" smtClean="0"/>
          </a:p>
          <a:p>
            <a:r>
              <a:rPr lang="en-US" dirty="0"/>
              <a:t>In physics a negative loss means </a:t>
            </a:r>
            <a:r>
              <a:rPr lang="en-US" dirty="0" smtClean="0"/>
              <a:t>an amplification</a:t>
            </a:r>
            <a:r>
              <a:rPr lang="en-US" dirty="0"/>
              <a:t>, or regeneration, which means no losses at all.  </a:t>
            </a:r>
            <a:r>
              <a:rPr lang="en-US" dirty="0" smtClean="0"/>
              <a:t>Pre-Curse no losses, but post Curse some losses as indicated by finite ages.</a:t>
            </a:r>
            <a:endParaRPr lang="en-US" dirty="0"/>
          </a:p>
          <a:p>
            <a:endParaRPr lang="en-US" dirty="0"/>
          </a:p>
        </p:txBody>
      </p:sp>
      <p:cxnSp>
        <p:nvCxnSpPr>
          <p:cNvPr id="8" name="Straight Arrow Connector 7"/>
          <p:cNvCxnSpPr/>
          <p:nvPr/>
        </p:nvCxnSpPr>
        <p:spPr>
          <a:xfrm flipH="1" flipV="1">
            <a:off x="7961003" y="3001373"/>
            <a:ext cx="690369" cy="7864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403977" y="5245319"/>
            <a:ext cx="2084294" cy="369332"/>
          </a:xfrm>
          <a:prstGeom prst="rect">
            <a:avLst/>
          </a:prstGeom>
          <a:solidFill>
            <a:schemeClr val="bg1"/>
          </a:solidFill>
        </p:spPr>
        <p:txBody>
          <a:bodyPr wrap="square" rtlCol="0">
            <a:spAutoFit/>
          </a:bodyPr>
          <a:lstStyle/>
          <a:p>
            <a:r>
              <a:rPr lang="en-AU" dirty="0" smtClean="0"/>
              <a:t>Masoretic Text (MT)</a:t>
            </a:r>
            <a:endParaRPr lang="en-AU" dirty="0"/>
          </a:p>
        </p:txBody>
      </p:sp>
      <p:sp>
        <p:nvSpPr>
          <p:cNvPr id="3" name="Rectangle 2"/>
          <p:cNvSpPr/>
          <p:nvPr/>
        </p:nvSpPr>
        <p:spPr>
          <a:xfrm>
            <a:off x="8445184" y="3394623"/>
            <a:ext cx="1606895" cy="923330"/>
          </a:xfrm>
          <a:prstGeom prst="rect">
            <a:avLst/>
          </a:prstGeom>
          <a:solidFill>
            <a:schemeClr val="bg1"/>
          </a:solidFill>
        </p:spPr>
        <p:txBody>
          <a:bodyPr wrap="square">
            <a:spAutoFit/>
          </a:bodyPr>
          <a:lstStyle/>
          <a:p>
            <a:r>
              <a:rPr lang="en-AU" dirty="0" smtClean="0"/>
              <a:t>Exponential </a:t>
            </a:r>
            <a:r>
              <a:rPr lang="en-AU" dirty="0"/>
              <a:t>increase in losses </a:t>
            </a:r>
          </a:p>
        </p:txBody>
      </p:sp>
    </p:spTree>
    <p:extLst>
      <p:ext uri="{BB962C8B-B14F-4D97-AF65-F5344CB8AC3E}">
        <p14:creationId xmlns:p14="http://schemas.microsoft.com/office/powerpoint/2010/main" val="222585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 </a:t>
            </a:r>
            <a:endParaRPr lang="en-AU" dirty="0"/>
          </a:p>
        </p:txBody>
      </p:sp>
      <p:pic>
        <p:nvPicPr>
          <p:cNvPr id="4" name="Picture 3"/>
          <p:cNvPicPr>
            <a:picLocks noChangeAspect="1"/>
          </p:cNvPicPr>
          <p:nvPr/>
        </p:nvPicPr>
        <p:blipFill>
          <a:blip r:embed="rId2"/>
          <a:stretch>
            <a:fillRect/>
          </a:stretch>
        </p:blipFill>
        <p:spPr>
          <a:xfrm>
            <a:off x="4460946" y="848485"/>
            <a:ext cx="6741928" cy="5758962"/>
          </a:xfrm>
          <a:prstGeom prst="rect">
            <a:avLst/>
          </a:prstGeom>
        </p:spPr>
      </p:pic>
      <p:sp>
        <p:nvSpPr>
          <p:cNvPr id="6" name="TextBox 5"/>
          <p:cNvSpPr txBox="1"/>
          <p:nvPr/>
        </p:nvSpPr>
        <p:spPr>
          <a:xfrm>
            <a:off x="6110655" y="3121269"/>
            <a:ext cx="3288322" cy="923330"/>
          </a:xfrm>
          <a:prstGeom prst="rect">
            <a:avLst/>
          </a:prstGeom>
          <a:solidFill>
            <a:schemeClr val="bg1"/>
          </a:solidFill>
        </p:spPr>
        <p:txBody>
          <a:bodyPr wrap="square" rtlCol="0">
            <a:spAutoFit/>
          </a:bodyPr>
          <a:lstStyle/>
          <a:p>
            <a:r>
              <a:rPr lang="en-AU" dirty="0" smtClean="0"/>
              <a:t>Constant losses (3a) determined by the Curse prior to the Flood means av. age = 935 years.</a:t>
            </a:r>
            <a:endParaRPr lang="en-AU" dirty="0"/>
          </a:p>
        </p:txBody>
      </p:sp>
      <p:cxnSp>
        <p:nvCxnSpPr>
          <p:cNvPr id="8" name="Straight Arrow Connector 7"/>
          <p:cNvCxnSpPr/>
          <p:nvPr/>
        </p:nvCxnSpPr>
        <p:spPr>
          <a:xfrm flipV="1">
            <a:off x="7831910" y="2602523"/>
            <a:ext cx="248221" cy="4923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65992" y="2004096"/>
            <a:ext cx="3994954" cy="3139321"/>
          </a:xfrm>
          <a:prstGeom prst="rect">
            <a:avLst/>
          </a:prstGeom>
        </p:spPr>
        <p:txBody>
          <a:bodyPr wrap="square">
            <a:spAutoFit/>
          </a:bodyPr>
          <a:lstStyle/>
          <a:p>
            <a:r>
              <a:rPr lang="en-US" dirty="0" smtClean="0"/>
              <a:t>Add the pre-Flood loss line (solid horizontal line) to the post-Flood loss curve (broken curve) to get the corrected piecewise equation.</a:t>
            </a:r>
          </a:p>
          <a:p>
            <a:endParaRPr lang="en-US" dirty="0" smtClean="0"/>
          </a:p>
          <a:p>
            <a:r>
              <a:rPr lang="en-US" dirty="0" smtClean="0"/>
              <a:t>L(t) = 0.00107  for t &lt; to,          (3a)</a:t>
            </a:r>
          </a:p>
          <a:p>
            <a:endParaRPr lang="en-US" dirty="0" smtClean="0"/>
          </a:p>
          <a:p>
            <a:r>
              <a:rPr lang="en-US" dirty="0" smtClean="0"/>
              <a:t>L(t) = 0.014286 – 0.312344.exp(-t/τ)  </a:t>
            </a:r>
          </a:p>
          <a:p>
            <a:r>
              <a:rPr lang="en-US" dirty="0" smtClean="0"/>
              <a:t>                                    for t &gt; to,  (3b)</a:t>
            </a:r>
          </a:p>
          <a:p>
            <a:endParaRPr lang="en-US" dirty="0"/>
          </a:p>
          <a:p>
            <a:r>
              <a:rPr lang="en-US" dirty="0" smtClean="0"/>
              <a:t>Solve t </a:t>
            </a:r>
            <a:r>
              <a:rPr lang="en-US" dirty="0"/>
              <a:t>= </a:t>
            </a:r>
            <a:r>
              <a:rPr lang="en-US" dirty="0" smtClean="0"/>
              <a:t>to = 1640 AM.</a:t>
            </a:r>
            <a:endParaRPr lang="en-AU" dirty="0"/>
          </a:p>
        </p:txBody>
      </p:sp>
      <p:sp>
        <p:nvSpPr>
          <p:cNvPr id="14" name="Rectangle 13"/>
          <p:cNvSpPr/>
          <p:nvPr/>
        </p:nvSpPr>
        <p:spPr>
          <a:xfrm>
            <a:off x="10444428" y="2664041"/>
            <a:ext cx="381195" cy="369332"/>
          </a:xfrm>
          <a:prstGeom prst="rect">
            <a:avLst/>
          </a:prstGeom>
        </p:spPr>
        <p:txBody>
          <a:bodyPr wrap="none">
            <a:spAutoFit/>
          </a:bodyPr>
          <a:lstStyle/>
          <a:p>
            <a:r>
              <a:rPr lang="en-AU" dirty="0" smtClean="0"/>
              <a:t>to</a:t>
            </a:r>
            <a:endParaRPr lang="en-AU" dirty="0"/>
          </a:p>
        </p:txBody>
      </p:sp>
      <p:cxnSp>
        <p:nvCxnSpPr>
          <p:cNvPr id="16" name="Straight Arrow Connector 15"/>
          <p:cNvCxnSpPr/>
          <p:nvPr/>
        </p:nvCxnSpPr>
        <p:spPr>
          <a:xfrm flipH="1" flipV="1">
            <a:off x="10363199" y="2411506"/>
            <a:ext cx="178433" cy="3317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65992" y="5389685"/>
            <a:ext cx="3305908" cy="646331"/>
          </a:xfrm>
          <a:prstGeom prst="rect">
            <a:avLst/>
          </a:prstGeom>
          <a:noFill/>
        </p:spPr>
        <p:txBody>
          <a:bodyPr wrap="square" rtlCol="0">
            <a:spAutoFit/>
          </a:bodyPr>
          <a:lstStyle/>
          <a:p>
            <a:r>
              <a:rPr lang="en-AU" dirty="0" smtClean="0"/>
              <a:t>Theoretically ages would be a million years if losses this low</a:t>
            </a:r>
            <a:endParaRPr lang="en-AU" dirty="0"/>
          </a:p>
        </p:txBody>
      </p:sp>
      <p:cxnSp>
        <p:nvCxnSpPr>
          <p:cNvPr id="13" name="Straight Arrow Connector 12"/>
          <p:cNvCxnSpPr/>
          <p:nvPr/>
        </p:nvCxnSpPr>
        <p:spPr>
          <a:xfrm>
            <a:off x="3376246" y="5820508"/>
            <a:ext cx="1556239" cy="175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752493" y="949569"/>
            <a:ext cx="1647567" cy="369332"/>
          </a:xfrm>
          <a:prstGeom prst="rect">
            <a:avLst/>
          </a:prstGeom>
          <a:solidFill>
            <a:schemeClr val="bg1"/>
          </a:solidFill>
        </p:spPr>
        <p:txBody>
          <a:bodyPr wrap="none" rtlCol="0">
            <a:spAutoFit/>
          </a:bodyPr>
          <a:lstStyle/>
          <a:p>
            <a:r>
              <a:rPr lang="en-AU" dirty="0" smtClean="0"/>
              <a:t>Change of scale</a:t>
            </a:r>
            <a:endParaRPr lang="en-AU" dirty="0"/>
          </a:p>
        </p:txBody>
      </p:sp>
      <p:sp>
        <p:nvSpPr>
          <p:cNvPr id="17"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mtClean="0"/>
              <a:t>Aging losses L(t)</a:t>
            </a:r>
            <a:endParaRPr lang="en-AU" dirty="0"/>
          </a:p>
        </p:txBody>
      </p:sp>
      <p:sp>
        <p:nvSpPr>
          <p:cNvPr id="18" name="TextBox 17"/>
          <p:cNvSpPr txBox="1"/>
          <p:nvPr/>
        </p:nvSpPr>
        <p:spPr>
          <a:xfrm>
            <a:off x="7831910" y="5002857"/>
            <a:ext cx="2084294" cy="369332"/>
          </a:xfrm>
          <a:prstGeom prst="rect">
            <a:avLst/>
          </a:prstGeom>
          <a:solidFill>
            <a:schemeClr val="bg1"/>
          </a:solidFill>
        </p:spPr>
        <p:txBody>
          <a:bodyPr wrap="square" rtlCol="0">
            <a:spAutoFit/>
          </a:bodyPr>
          <a:lstStyle/>
          <a:p>
            <a:r>
              <a:rPr lang="en-AU" dirty="0" smtClean="0"/>
              <a:t>Masoretic Text (MT)</a:t>
            </a:r>
            <a:endParaRPr lang="en-AU" dirty="0"/>
          </a:p>
        </p:txBody>
      </p:sp>
    </p:spTree>
    <p:extLst>
      <p:ext uri="{BB962C8B-B14F-4D97-AF65-F5344CB8AC3E}">
        <p14:creationId xmlns:p14="http://schemas.microsoft.com/office/powerpoint/2010/main" val="4003239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 sustains</a:t>
            </a:r>
            <a:endParaRPr lang="en-AU" dirty="0"/>
          </a:p>
        </p:txBody>
      </p:sp>
      <p:pic>
        <p:nvPicPr>
          <p:cNvPr id="4" name="Picture 3"/>
          <p:cNvPicPr>
            <a:picLocks noChangeAspect="1"/>
          </p:cNvPicPr>
          <p:nvPr/>
        </p:nvPicPr>
        <p:blipFill>
          <a:blip r:embed="rId2"/>
          <a:stretch>
            <a:fillRect/>
          </a:stretch>
        </p:blipFill>
        <p:spPr>
          <a:xfrm>
            <a:off x="4936075" y="848485"/>
            <a:ext cx="6741928" cy="5758962"/>
          </a:xfrm>
          <a:prstGeom prst="rect">
            <a:avLst/>
          </a:prstGeom>
        </p:spPr>
      </p:pic>
      <p:sp>
        <p:nvSpPr>
          <p:cNvPr id="6" name="TextBox 5"/>
          <p:cNvSpPr txBox="1"/>
          <p:nvPr/>
        </p:nvSpPr>
        <p:spPr>
          <a:xfrm>
            <a:off x="6585784" y="3121269"/>
            <a:ext cx="3288322" cy="646331"/>
          </a:xfrm>
          <a:prstGeom prst="rect">
            <a:avLst/>
          </a:prstGeom>
          <a:solidFill>
            <a:schemeClr val="bg1"/>
          </a:solidFill>
        </p:spPr>
        <p:txBody>
          <a:bodyPr wrap="square" rtlCol="0">
            <a:spAutoFit/>
          </a:bodyPr>
          <a:lstStyle/>
          <a:p>
            <a:r>
              <a:rPr lang="en-AU" dirty="0" smtClean="0"/>
              <a:t>Constant losses (3a) determined by the Curse prior to the Flood</a:t>
            </a:r>
            <a:endParaRPr lang="en-AU" dirty="0"/>
          </a:p>
        </p:txBody>
      </p:sp>
      <p:cxnSp>
        <p:nvCxnSpPr>
          <p:cNvPr id="8" name="Straight Arrow Connector 7"/>
          <p:cNvCxnSpPr/>
          <p:nvPr/>
        </p:nvCxnSpPr>
        <p:spPr>
          <a:xfrm flipV="1">
            <a:off x="8307039" y="2602523"/>
            <a:ext cx="248221" cy="4923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9005454" y="2694923"/>
            <a:ext cx="1815882" cy="369332"/>
          </a:xfrm>
          <a:prstGeom prst="rect">
            <a:avLst/>
          </a:prstGeom>
        </p:spPr>
        <p:txBody>
          <a:bodyPr wrap="none">
            <a:spAutoFit/>
          </a:bodyPr>
          <a:lstStyle/>
          <a:p>
            <a:r>
              <a:rPr lang="en-AU" dirty="0" smtClean="0"/>
              <a:t>to = 1640 AM MT</a:t>
            </a:r>
            <a:endParaRPr lang="en-AU" dirty="0"/>
          </a:p>
        </p:txBody>
      </p:sp>
      <p:cxnSp>
        <p:nvCxnSpPr>
          <p:cNvPr id="16" name="Straight Arrow Connector 15"/>
          <p:cNvCxnSpPr/>
          <p:nvPr/>
        </p:nvCxnSpPr>
        <p:spPr>
          <a:xfrm flipV="1">
            <a:off x="10106891" y="2483224"/>
            <a:ext cx="549731" cy="2834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13997" y="1538825"/>
            <a:ext cx="4156037" cy="4708981"/>
          </a:xfrm>
          <a:prstGeom prst="rect">
            <a:avLst/>
          </a:prstGeom>
        </p:spPr>
        <p:txBody>
          <a:bodyPr wrap="square">
            <a:spAutoFit/>
          </a:bodyPr>
          <a:lstStyle/>
          <a:p>
            <a:r>
              <a:rPr lang="en-US" sz="2000" dirty="0" smtClean="0"/>
              <a:t>Before the Curse Adam and Eve lived in the Garden in a state where the 2</a:t>
            </a:r>
            <a:r>
              <a:rPr lang="en-US" sz="2000" baseline="30000" dirty="0" smtClean="0"/>
              <a:t>nd</a:t>
            </a:r>
            <a:r>
              <a:rPr lang="en-US" sz="2000" dirty="0" smtClean="0"/>
              <a:t> Law of Thermodynamics was operating but the losses were constantly being cancelled by a regenerating </a:t>
            </a:r>
            <a:r>
              <a:rPr lang="en-US" sz="2000" b="1" dirty="0" smtClean="0"/>
              <a:t>sustaining force of God</a:t>
            </a:r>
          </a:p>
          <a:p>
            <a:endParaRPr lang="en-US" sz="2000" b="1" dirty="0"/>
          </a:p>
          <a:p>
            <a:r>
              <a:rPr lang="en-US" sz="2000" dirty="0" smtClean="0"/>
              <a:t>After the Curse God </a:t>
            </a:r>
            <a:r>
              <a:rPr lang="en-US" sz="2000" dirty="0"/>
              <a:t>withdrew a little of His </a:t>
            </a:r>
            <a:r>
              <a:rPr lang="en-US" sz="2000" dirty="0" smtClean="0"/>
              <a:t>sustaining power and maintained that level up to the Flood. That means some small constant losses were maintained as an effect of the Curse. Hence approximately constant ages in range 900 - 970 years.</a:t>
            </a:r>
            <a:endParaRPr lang="en-AU" sz="2000" dirty="0"/>
          </a:p>
        </p:txBody>
      </p:sp>
      <p:sp>
        <p:nvSpPr>
          <p:cNvPr id="11" name="TextBox 10"/>
          <p:cNvSpPr txBox="1"/>
          <p:nvPr/>
        </p:nvSpPr>
        <p:spPr>
          <a:xfrm>
            <a:off x="8157882" y="997933"/>
            <a:ext cx="1647567" cy="369332"/>
          </a:xfrm>
          <a:prstGeom prst="rect">
            <a:avLst/>
          </a:prstGeom>
          <a:solidFill>
            <a:schemeClr val="bg1"/>
          </a:solidFill>
        </p:spPr>
        <p:txBody>
          <a:bodyPr wrap="none" rtlCol="0">
            <a:spAutoFit/>
          </a:bodyPr>
          <a:lstStyle/>
          <a:p>
            <a:r>
              <a:rPr lang="en-AU" dirty="0" smtClean="0"/>
              <a:t>Change of scale</a:t>
            </a:r>
            <a:endParaRPr lang="en-AU" dirty="0"/>
          </a:p>
        </p:txBody>
      </p:sp>
      <p:sp>
        <p:nvSpPr>
          <p:cNvPr id="10" name="TextBox 9"/>
          <p:cNvSpPr txBox="1"/>
          <p:nvPr/>
        </p:nvSpPr>
        <p:spPr>
          <a:xfrm>
            <a:off x="8157882" y="5002857"/>
            <a:ext cx="2084294" cy="369332"/>
          </a:xfrm>
          <a:prstGeom prst="rect">
            <a:avLst/>
          </a:prstGeom>
          <a:solidFill>
            <a:schemeClr val="bg1"/>
          </a:solidFill>
        </p:spPr>
        <p:txBody>
          <a:bodyPr wrap="square" rtlCol="0">
            <a:spAutoFit/>
          </a:bodyPr>
          <a:lstStyle/>
          <a:p>
            <a:r>
              <a:rPr lang="en-AU" dirty="0" smtClean="0"/>
              <a:t>Masoretic Text (MT)</a:t>
            </a:r>
            <a:endParaRPr lang="en-AU" dirty="0"/>
          </a:p>
        </p:txBody>
      </p:sp>
      <p:sp>
        <p:nvSpPr>
          <p:cNvPr id="5" name="TextBox 4"/>
          <p:cNvSpPr txBox="1"/>
          <p:nvPr/>
        </p:nvSpPr>
        <p:spPr>
          <a:xfrm>
            <a:off x="6295144" y="1388858"/>
            <a:ext cx="1470991" cy="646331"/>
          </a:xfrm>
          <a:prstGeom prst="rect">
            <a:avLst/>
          </a:prstGeom>
          <a:solidFill>
            <a:schemeClr val="bg1"/>
          </a:solidFill>
        </p:spPr>
        <p:txBody>
          <a:bodyPr wrap="square" rtlCol="0">
            <a:spAutoFit/>
          </a:bodyPr>
          <a:lstStyle/>
          <a:p>
            <a:r>
              <a:rPr lang="en-AU" dirty="0" smtClean="0"/>
              <a:t>Adam at time of the Curse</a:t>
            </a:r>
            <a:endParaRPr lang="en-AU" dirty="0"/>
          </a:p>
        </p:txBody>
      </p:sp>
      <p:cxnSp>
        <p:nvCxnSpPr>
          <p:cNvPr id="9" name="Straight Arrow Connector 8"/>
          <p:cNvCxnSpPr/>
          <p:nvPr/>
        </p:nvCxnSpPr>
        <p:spPr>
          <a:xfrm flipH="1">
            <a:off x="6221897" y="1924527"/>
            <a:ext cx="258416" cy="2739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993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 sustains</a:t>
            </a:r>
            <a:endParaRPr lang="en-AU" dirty="0"/>
          </a:p>
        </p:txBody>
      </p:sp>
      <p:sp>
        <p:nvSpPr>
          <p:cNvPr id="10" name="TextBox 9"/>
          <p:cNvSpPr txBox="1"/>
          <p:nvPr/>
        </p:nvSpPr>
        <p:spPr>
          <a:xfrm>
            <a:off x="765313" y="2435087"/>
            <a:ext cx="4015409" cy="2862322"/>
          </a:xfrm>
          <a:prstGeom prst="rect">
            <a:avLst/>
          </a:prstGeom>
          <a:noFill/>
        </p:spPr>
        <p:txBody>
          <a:bodyPr wrap="square" rtlCol="0">
            <a:spAutoFit/>
          </a:bodyPr>
          <a:lstStyle/>
          <a:p>
            <a:pPr marL="285750" indent="-285750">
              <a:buFont typeface="Arial" panose="020B0604020202020204" pitchFamily="34" charset="0"/>
              <a:buChar char="•"/>
            </a:pPr>
            <a:r>
              <a:rPr lang="en-AU" sz="2000" dirty="0" smtClean="0"/>
              <a:t>Curve fits best to MT data</a:t>
            </a:r>
          </a:p>
          <a:p>
            <a:pPr marL="285750" indent="-285750">
              <a:buFont typeface="Arial" panose="020B0604020202020204" pitchFamily="34" charset="0"/>
              <a:buChar char="•"/>
            </a:pPr>
            <a:r>
              <a:rPr lang="en-AU" sz="2000" dirty="0" smtClean="0"/>
              <a:t>Exponential loss of resilience fastest in MT data.</a:t>
            </a:r>
          </a:p>
          <a:p>
            <a:pPr marL="285750" indent="-285750">
              <a:buFont typeface="Arial" panose="020B0604020202020204" pitchFamily="34" charset="0"/>
              <a:buChar char="•"/>
            </a:pPr>
            <a:r>
              <a:rPr lang="en-AU" sz="2000" dirty="0" smtClean="0"/>
              <a:t>Post Curse pre Flood average age = 935 years.</a:t>
            </a:r>
          </a:p>
          <a:p>
            <a:pPr marL="285750" indent="-285750">
              <a:buFont typeface="Arial" panose="020B0604020202020204" pitchFamily="34" charset="0"/>
              <a:buChar char="•"/>
            </a:pPr>
            <a:r>
              <a:rPr lang="en-AU" sz="2000" dirty="0" smtClean="0"/>
              <a:t>Near the time of the Flood the sustaining power of God was released and rapid aging occurred. </a:t>
            </a:r>
            <a:endParaRPr lang="en-AU" sz="2000" dirty="0"/>
          </a:p>
        </p:txBody>
      </p:sp>
      <p:sp>
        <p:nvSpPr>
          <p:cNvPr id="11" name="TextBox 10"/>
          <p:cNvSpPr txBox="1"/>
          <p:nvPr/>
        </p:nvSpPr>
        <p:spPr>
          <a:xfrm>
            <a:off x="765313" y="1862832"/>
            <a:ext cx="4621696" cy="400110"/>
          </a:xfrm>
          <a:prstGeom prst="rect">
            <a:avLst/>
          </a:prstGeom>
          <a:noFill/>
        </p:spPr>
        <p:txBody>
          <a:bodyPr wrap="square" rtlCol="0">
            <a:spAutoFit/>
          </a:bodyPr>
          <a:lstStyle/>
          <a:p>
            <a:r>
              <a:rPr lang="en-AU" sz="2000" b="1" dirty="0" smtClean="0"/>
              <a:t>Comparison between MT and LXX data</a:t>
            </a:r>
            <a:endParaRPr lang="en-AU" sz="20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4174" y="435463"/>
            <a:ext cx="6360381" cy="6033216"/>
          </a:xfrm>
          <a:prstGeom prst="rect">
            <a:avLst/>
          </a:prstGeom>
        </p:spPr>
      </p:pic>
    </p:spTree>
    <p:extLst>
      <p:ext uri="{BB962C8B-B14F-4D97-AF65-F5344CB8AC3E}">
        <p14:creationId xmlns:p14="http://schemas.microsoft.com/office/powerpoint/2010/main" val="35030904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See Video “</a:t>
            </a:r>
            <a:r>
              <a:rPr lang="en-US" b="1" dirty="0" smtClean="0"/>
              <a:t>The Amazing Science of Young Earth Creation</a:t>
            </a:r>
            <a:r>
              <a:rPr lang="en-US" dirty="0" smtClean="0"/>
              <a:t>” on this channel</a:t>
            </a:r>
            <a:br>
              <a:rPr lang="en-US" dirty="0" smtClean="0"/>
            </a:br>
            <a:endParaRPr lang="en-AU" dirty="0"/>
          </a:p>
        </p:txBody>
      </p:sp>
      <p:sp>
        <p:nvSpPr>
          <p:cNvPr id="5" name="Content Placeholder 4"/>
          <p:cNvSpPr>
            <a:spLocks noGrp="1"/>
          </p:cNvSpPr>
          <p:nvPr>
            <p:ph idx="1"/>
          </p:nvPr>
        </p:nvSpPr>
        <p:spPr>
          <a:xfrm>
            <a:off x="1043474" y="2180188"/>
            <a:ext cx="10515600" cy="4743125"/>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r>
              <a:rPr lang="en-AU" dirty="0" smtClean="0"/>
              <a:t>https://youtu.be/otnV_07B9kE</a:t>
            </a:r>
          </a:p>
          <a:p>
            <a:pPr marL="0" indent="0">
              <a:buNone/>
            </a:pPr>
            <a:r>
              <a:rPr lang="en-AU" dirty="0" smtClean="0"/>
              <a:t>https://biblescienceforum.com/2025/05/25/the-amazing-science-of-young-earth-creation/</a:t>
            </a:r>
            <a:endParaRPr lang="en-AU" dirty="0"/>
          </a:p>
        </p:txBody>
      </p:sp>
      <p:pic>
        <p:nvPicPr>
          <p:cNvPr id="6146" name="Picture 2" descr="https://biblescienceforum.com/wp-content/uploads/2025/03/seminar.jpg?w=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86401"/>
            <a:ext cx="9733385" cy="3982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1532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8608" y="365125"/>
            <a:ext cx="4595191" cy="1325563"/>
          </a:xfrm>
        </p:spPr>
        <p:txBody>
          <a:bodyPr/>
          <a:lstStyle/>
          <a:p>
            <a:pPr algn="r"/>
            <a:r>
              <a:rPr lang="en-AU" dirty="0" smtClean="0"/>
              <a:t>Changing obliquity of Earth polar axis</a:t>
            </a:r>
            <a:endParaRPr lang="en-AU" dirty="0"/>
          </a:p>
        </p:txBody>
      </p:sp>
      <p:pic>
        <p:nvPicPr>
          <p:cNvPr id="3" name="Picture 2"/>
          <p:cNvPicPr>
            <a:picLocks noChangeAspect="1"/>
          </p:cNvPicPr>
          <p:nvPr/>
        </p:nvPicPr>
        <p:blipFill>
          <a:blip r:embed="rId2"/>
          <a:stretch>
            <a:fillRect/>
          </a:stretch>
        </p:blipFill>
        <p:spPr>
          <a:xfrm>
            <a:off x="1040423" y="521999"/>
            <a:ext cx="5841499" cy="5841499"/>
          </a:xfrm>
          <a:prstGeom prst="rect">
            <a:avLst/>
          </a:prstGeom>
        </p:spPr>
      </p:pic>
      <p:sp>
        <p:nvSpPr>
          <p:cNvPr id="7" name="TextBox 6"/>
          <p:cNvSpPr txBox="1"/>
          <p:nvPr/>
        </p:nvSpPr>
        <p:spPr>
          <a:xfrm>
            <a:off x="7138972" y="2072308"/>
            <a:ext cx="4300967" cy="3170099"/>
          </a:xfrm>
          <a:prstGeom prst="rect">
            <a:avLst/>
          </a:prstGeom>
          <a:noFill/>
        </p:spPr>
        <p:txBody>
          <a:bodyPr wrap="square" rtlCol="0">
            <a:spAutoFit/>
          </a:bodyPr>
          <a:lstStyle/>
          <a:p>
            <a:r>
              <a:rPr lang="en-AU" sz="2000" dirty="0" smtClean="0"/>
              <a:t>Newcomb’s Formula describes obliquity (tilt) changes over </a:t>
            </a:r>
            <a:r>
              <a:rPr lang="en-US" sz="2000" dirty="0"/>
              <a:t>the </a:t>
            </a:r>
            <a:r>
              <a:rPr lang="en-US" sz="2000" dirty="0" err="1"/>
              <a:t>precessional</a:t>
            </a:r>
            <a:r>
              <a:rPr lang="en-US" sz="2000" dirty="0"/>
              <a:t> cycle of the polar </a:t>
            </a:r>
            <a:r>
              <a:rPr lang="en-US" sz="2000" dirty="0" smtClean="0"/>
              <a:t>axis which should complete </a:t>
            </a:r>
            <a:r>
              <a:rPr lang="en-US" sz="2000" dirty="0"/>
              <a:t>a full turn over the 26,000 year </a:t>
            </a:r>
            <a:r>
              <a:rPr lang="en-US" sz="2000" dirty="0" smtClean="0"/>
              <a:t>cycle.</a:t>
            </a:r>
            <a:r>
              <a:rPr lang="en-AU" sz="2000" dirty="0" smtClean="0"/>
              <a:t> </a:t>
            </a:r>
            <a:r>
              <a:rPr lang="en-US" sz="2000" dirty="0" smtClean="0"/>
              <a:t>It </a:t>
            </a:r>
            <a:r>
              <a:rPr lang="en-US" sz="2000" dirty="0"/>
              <a:t>is largely due to the Moon and to a lesser extent the Sun</a:t>
            </a:r>
            <a:r>
              <a:rPr lang="en-US" sz="2000" dirty="0" smtClean="0"/>
              <a:t>.</a:t>
            </a:r>
          </a:p>
          <a:p>
            <a:endParaRPr lang="en-US" sz="2000" dirty="0"/>
          </a:p>
          <a:p>
            <a:r>
              <a:rPr lang="en-US" sz="2000" dirty="0" smtClean="0"/>
              <a:t>Astronomer George Dowell collected historical data on the obliquity which departed from the Newcomb formula.</a:t>
            </a:r>
            <a:endParaRPr lang="en-AU" sz="2000" dirty="0"/>
          </a:p>
        </p:txBody>
      </p:sp>
    </p:spTree>
    <p:extLst>
      <p:ext uri="{BB962C8B-B14F-4D97-AF65-F5344CB8AC3E}">
        <p14:creationId xmlns:p14="http://schemas.microsoft.com/office/powerpoint/2010/main" val="332939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140" y="792506"/>
            <a:ext cx="3982278" cy="1325563"/>
          </a:xfrm>
        </p:spPr>
        <p:txBody>
          <a:bodyPr>
            <a:normAutofit fontScale="90000"/>
          </a:bodyPr>
          <a:lstStyle/>
          <a:p>
            <a:r>
              <a:rPr lang="en-AU" dirty="0" err="1" smtClean="0"/>
              <a:t>Dodwell’s</a:t>
            </a:r>
            <a:r>
              <a:rPr lang="en-AU" dirty="0" smtClean="0"/>
              <a:t> Obliquity of Ecliptic Data</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41678" y="735496"/>
            <a:ext cx="6997549" cy="5572064"/>
          </a:xfrm>
        </p:spPr>
      </p:pic>
      <p:sp>
        <p:nvSpPr>
          <p:cNvPr id="5" name="TextBox 4"/>
          <p:cNvSpPr txBox="1"/>
          <p:nvPr/>
        </p:nvSpPr>
        <p:spPr>
          <a:xfrm>
            <a:off x="9247396" y="5972675"/>
            <a:ext cx="1004047" cy="369332"/>
          </a:xfrm>
          <a:prstGeom prst="rect">
            <a:avLst/>
          </a:prstGeom>
          <a:noFill/>
        </p:spPr>
        <p:txBody>
          <a:bodyPr wrap="square" rtlCol="0">
            <a:spAutoFit/>
          </a:bodyPr>
          <a:lstStyle/>
          <a:p>
            <a:r>
              <a:rPr lang="en-AU" dirty="0" smtClean="0"/>
              <a:t>BC/AD</a:t>
            </a:r>
            <a:endParaRPr lang="en-AU" dirty="0"/>
          </a:p>
        </p:txBody>
      </p:sp>
      <p:cxnSp>
        <p:nvCxnSpPr>
          <p:cNvPr id="12" name="Straight Arrow Connector 11"/>
          <p:cNvCxnSpPr/>
          <p:nvPr/>
        </p:nvCxnSpPr>
        <p:spPr>
          <a:xfrm flipH="1">
            <a:off x="8451821" y="5092135"/>
            <a:ext cx="220453" cy="438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8371694" y="2905047"/>
            <a:ext cx="7741" cy="28145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522595" y="4445804"/>
            <a:ext cx="1819835" cy="646331"/>
          </a:xfrm>
          <a:prstGeom prst="rect">
            <a:avLst/>
          </a:prstGeom>
          <a:solidFill>
            <a:schemeClr val="bg1"/>
          </a:solidFill>
        </p:spPr>
        <p:txBody>
          <a:bodyPr wrap="square" rtlCol="0">
            <a:spAutoFit/>
          </a:bodyPr>
          <a:lstStyle/>
          <a:p>
            <a:r>
              <a:rPr lang="en-AU" dirty="0" smtClean="0"/>
              <a:t>Flood date = 3154 </a:t>
            </a:r>
            <a:r>
              <a:rPr lang="en-US" dirty="0"/>
              <a:t>±</a:t>
            </a:r>
            <a:r>
              <a:rPr lang="en-AU" dirty="0" smtClean="0"/>
              <a:t> 191 BC</a:t>
            </a:r>
            <a:endParaRPr lang="en-AU" dirty="0"/>
          </a:p>
        </p:txBody>
      </p:sp>
      <p:sp>
        <p:nvSpPr>
          <p:cNvPr id="11" name="TextBox 10"/>
          <p:cNvSpPr txBox="1"/>
          <p:nvPr/>
        </p:nvSpPr>
        <p:spPr>
          <a:xfrm>
            <a:off x="656746" y="3445530"/>
            <a:ext cx="3547611" cy="1323439"/>
          </a:xfrm>
          <a:prstGeom prst="rect">
            <a:avLst/>
          </a:prstGeom>
          <a:noFill/>
        </p:spPr>
        <p:txBody>
          <a:bodyPr wrap="square" rtlCol="0">
            <a:spAutoFit/>
          </a:bodyPr>
          <a:lstStyle/>
          <a:p>
            <a:pPr marL="342900" indent="-342900">
              <a:buAutoNum type="arabicParenBoth"/>
            </a:pPr>
            <a:r>
              <a:rPr lang="en-AU" sz="2000" dirty="0" smtClean="0"/>
              <a:t>Newcomb’s 5</a:t>
            </a:r>
            <a:r>
              <a:rPr lang="en-AU" sz="2000" baseline="30000" dirty="0" smtClean="0"/>
              <a:t>th</a:t>
            </a:r>
            <a:r>
              <a:rPr lang="en-AU" sz="2000" dirty="0" smtClean="0"/>
              <a:t> order polynomial formula</a:t>
            </a:r>
          </a:p>
          <a:p>
            <a:pPr marL="342900" indent="-342900">
              <a:buAutoNum type="arabicParenBoth"/>
            </a:pPr>
            <a:r>
              <a:rPr lang="en-AU" sz="2000" dirty="0" smtClean="0"/>
              <a:t>My Lorentzian model fit to </a:t>
            </a:r>
            <a:r>
              <a:rPr lang="en-AU" sz="2000" dirty="0" err="1" smtClean="0"/>
              <a:t>Dodwell’s</a:t>
            </a:r>
            <a:r>
              <a:rPr lang="en-AU" sz="2000" dirty="0" smtClean="0"/>
              <a:t> obliquity data</a:t>
            </a:r>
            <a:endParaRPr lang="en-AU" sz="2000" dirty="0"/>
          </a:p>
        </p:txBody>
      </p:sp>
    </p:spTree>
    <p:extLst>
      <p:ext uri="{BB962C8B-B14F-4D97-AF65-F5344CB8AC3E}">
        <p14:creationId xmlns:p14="http://schemas.microsoft.com/office/powerpoint/2010/main" val="26080836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45885" y="956813"/>
            <a:ext cx="5167403" cy="4924231"/>
          </a:xfrm>
        </p:spPr>
      </p:pic>
      <p:pic>
        <p:nvPicPr>
          <p:cNvPr id="5" name="Picture 4"/>
          <p:cNvPicPr>
            <a:picLocks noChangeAspect="1"/>
          </p:cNvPicPr>
          <p:nvPr/>
        </p:nvPicPr>
        <p:blipFill>
          <a:blip r:embed="rId3"/>
          <a:stretch>
            <a:fillRect/>
          </a:stretch>
        </p:blipFill>
        <p:spPr>
          <a:xfrm>
            <a:off x="457857" y="2286001"/>
            <a:ext cx="5519069" cy="3414924"/>
          </a:xfrm>
          <a:prstGeom prst="rect">
            <a:avLst/>
          </a:prstGeom>
        </p:spPr>
      </p:pic>
      <p:sp>
        <p:nvSpPr>
          <p:cNvPr id="2" name="Title 1"/>
          <p:cNvSpPr>
            <a:spLocks noGrp="1"/>
          </p:cNvSpPr>
          <p:nvPr>
            <p:ph type="title"/>
          </p:nvPr>
        </p:nvSpPr>
        <p:spPr>
          <a:xfrm>
            <a:off x="655984" y="633481"/>
            <a:ext cx="6072808" cy="1325563"/>
          </a:xfrm>
        </p:spPr>
        <p:txBody>
          <a:bodyPr/>
          <a:lstStyle/>
          <a:p>
            <a:r>
              <a:rPr lang="en-AU" dirty="0" smtClean="0"/>
              <a:t>Earth’s Outer Liquid Core</a:t>
            </a:r>
            <a:endParaRPr lang="en-AU" dirty="0"/>
          </a:p>
        </p:txBody>
      </p:sp>
      <p:sp>
        <p:nvSpPr>
          <p:cNvPr id="3" name="TextBox 2"/>
          <p:cNvSpPr txBox="1"/>
          <p:nvPr/>
        </p:nvSpPr>
        <p:spPr>
          <a:xfrm>
            <a:off x="1290626" y="6027882"/>
            <a:ext cx="9372600" cy="369332"/>
          </a:xfrm>
          <a:prstGeom prst="rect">
            <a:avLst/>
          </a:prstGeom>
          <a:noFill/>
        </p:spPr>
        <p:txBody>
          <a:bodyPr wrap="square" rtlCol="0">
            <a:spAutoFit/>
          </a:bodyPr>
          <a:lstStyle/>
          <a:p>
            <a:r>
              <a:rPr lang="en-AU" dirty="0" smtClean="0"/>
              <a:t>Earth as a whole and the Core are spinning gyros. I assumed angular momentum conserved.</a:t>
            </a:r>
            <a:endParaRPr lang="en-AU" dirty="0"/>
          </a:p>
        </p:txBody>
      </p:sp>
    </p:spTree>
    <p:extLst>
      <p:ext uri="{BB962C8B-B14F-4D97-AF65-F5344CB8AC3E}">
        <p14:creationId xmlns:p14="http://schemas.microsoft.com/office/powerpoint/2010/main" val="2688045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687" y="881960"/>
            <a:ext cx="3405809" cy="1325563"/>
          </a:xfrm>
        </p:spPr>
        <p:txBody>
          <a:bodyPr>
            <a:normAutofit fontScale="90000"/>
          </a:bodyPr>
          <a:lstStyle/>
          <a:p>
            <a:r>
              <a:rPr lang="en-AU" dirty="0" smtClean="0"/>
              <a:t>Tilt in Earth axis and Core Axis</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74765" y="795130"/>
            <a:ext cx="7152199" cy="5698181"/>
          </a:xfrm>
        </p:spPr>
      </p:pic>
      <p:sp>
        <p:nvSpPr>
          <p:cNvPr id="5" name="TextBox 4"/>
          <p:cNvSpPr txBox="1"/>
          <p:nvPr/>
        </p:nvSpPr>
        <p:spPr>
          <a:xfrm>
            <a:off x="7945663" y="4735947"/>
            <a:ext cx="1819835" cy="646331"/>
          </a:xfrm>
          <a:prstGeom prst="rect">
            <a:avLst/>
          </a:prstGeom>
          <a:solidFill>
            <a:schemeClr val="bg1"/>
          </a:solidFill>
        </p:spPr>
        <p:txBody>
          <a:bodyPr wrap="square" rtlCol="0">
            <a:spAutoFit/>
          </a:bodyPr>
          <a:lstStyle/>
          <a:p>
            <a:r>
              <a:rPr lang="en-AU" dirty="0" smtClean="0"/>
              <a:t>Flood date = 3154 </a:t>
            </a:r>
            <a:r>
              <a:rPr lang="en-US" dirty="0"/>
              <a:t>±</a:t>
            </a:r>
            <a:r>
              <a:rPr lang="en-AU" dirty="0" smtClean="0"/>
              <a:t> 191 BC</a:t>
            </a:r>
            <a:endParaRPr lang="en-AU" dirty="0"/>
          </a:p>
        </p:txBody>
      </p:sp>
      <p:cxnSp>
        <p:nvCxnSpPr>
          <p:cNvPr id="7" name="Straight Arrow Connector 6"/>
          <p:cNvCxnSpPr/>
          <p:nvPr/>
        </p:nvCxnSpPr>
        <p:spPr>
          <a:xfrm flipH="1">
            <a:off x="7083975" y="4970464"/>
            <a:ext cx="861688" cy="8236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7038607" y="1441938"/>
            <a:ext cx="36576" cy="4449022"/>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42121" y="2504567"/>
            <a:ext cx="3438940" cy="3785652"/>
          </a:xfrm>
          <a:prstGeom prst="rect">
            <a:avLst/>
          </a:prstGeom>
          <a:noFill/>
        </p:spPr>
        <p:txBody>
          <a:bodyPr wrap="square" rtlCol="0">
            <a:spAutoFit/>
          </a:bodyPr>
          <a:lstStyle/>
          <a:p>
            <a:pPr marL="342900" indent="-342900">
              <a:buFont typeface="Arial" panose="020B0604020202020204" pitchFamily="34" charset="0"/>
              <a:buChar char="•"/>
            </a:pPr>
            <a:r>
              <a:rPr lang="en-AU" sz="2000" dirty="0" smtClean="0"/>
              <a:t>A major event occurred when rate of change of Earth polar axis and its core spin axis was maximum. </a:t>
            </a:r>
          </a:p>
          <a:p>
            <a:pPr marL="342900" indent="-342900">
              <a:buFont typeface="Arial" panose="020B0604020202020204" pitchFamily="34" charset="0"/>
              <a:buChar char="•"/>
            </a:pPr>
            <a:r>
              <a:rPr lang="en-AU" sz="2000" dirty="0" smtClean="0"/>
              <a:t>It gives us the date of the Flood 3154 </a:t>
            </a:r>
            <a:r>
              <a:rPr lang="en-US" sz="2000" dirty="0"/>
              <a:t>± </a:t>
            </a:r>
            <a:r>
              <a:rPr lang="en-AU" sz="2000" dirty="0" smtClean="0"/>
              <a:t>191 years BC. </a:t>
            </a:r>
          </a:p>
          <a:p>
            <a:pPr marL="342900" indent="-342900">
              <a:buFont typeface="Arial" panose="020B0604020202020204" pitchFamily="34" charset="0"/>
              <a:buChar char="•"/>
            </a:pPr>
            <a:r>
              <a:rPr lang="en-AU" sz="2000" dirty="0" smtClean="0"/>
              <a:t>Good agreement with LXX but excludes MT.</a:t>
            </a:r>
          </a:p>
          <a:p>
            <a:pPr marL="342900" indent="-342900">
              <a:buFont typeface="Arial" panose="020B0604020202020204" pitchFamily="34" charset="0"/>
              <a:buChar char="•"/>
            </a:pPr>
            <a:r>
              <a:rPr lang="en-AU" sz="2000" dirty="0" smtClean="0"/>
              <a:t>Note: Core spin axis (inclination) changed </a:t>
            </a:r>
            <a:r>
              <a:rPr lang="en-AU" sz="2000" dirty="0"/>
              <a:t>much more than </a:t>
            </a:r>
            <a:r>
              <a:rPr lang="en-AU" sz="2000" dirty="0" smtClean="0"/>
              <a:t>obliquity</a:t>
            </a:r>
            <a:r>
              <a:rPr lang="en-AU" sz="2000" dirty="0"/>
              <a:t>. </a:t>
            </a:r>
          </a:p>
          <a:p>
            <a:pPr marL="342900" indent="-342900">
              <a:buFont typeface="Arial" panose="020B0604020202020204" pitchFamily="34" charset="0"/>
              <a:buChar char="•"/>
            </a:pPr>
            <a:endParaRPr lang="en-AU" sz="2000" dirty="0"/>
          </a:p>
        </p:txBody>
      </p:sp>
    </p:spTree>
    <p:extLst>
      <p:ext uri="{BB962C8B-B14F-4D97-AF65-F5344CB8AC3E}">
        <p14:creationId xmlns:p14="http://schemas.microsoft.com/office/powerpoint/2010/main" val="9335330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Earth’s Molten Core Generates Mag Field</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2096" y="1825625"/>
            <a:ext cx="9527808" cy="4351338"/>
          </a:xfrm>
        </p:spPr>
      </p:pic>
      <p:sp>
        <p:nvSpPr>
          <p:cNvPr id="3" name="TextBox 2"/>
          <p:cNvSpPr txBox="1"/>
          <p:nvPr/>
        </p:nvSpPr>
        <p:spPr>
          <a:xfrm>
            <a:off x="9864969" y="2945423"/>
            <a:ext cx="1732085" cy="369332"/>
          </a:xfrm>
          <a:prstGeom prst="rect">
            <a:avLst/>
          </a:prstGeom>
          <a:noFill/>
        </p:spPr>
        <p:txBody>
          <a:bodyPr wrap="square" rtlCol="0">
            <a:spAutoFit/>
          </a:bodyPr>
          <a:lstStyle/>
          <a:p>
            <a:r>
              <a:rPr lang="en-AU" dirty="0" smtClean="0"/>
              <a:t>Dipole field</a:t>
            </a:r>
            <a:endParaRPr lang="en-AU" dirty="0"/>
          </a:p>
        </p:txBody>
      </p:sp>
    </p:spTree>
    <p:extLst>
      <p:ext uri="{BB962C8B-B14F-4D97-AF65-F5344CB8AC3E}">
        <p14:creationId xmlns:p14="http://schemas.microsoft.com/office/powerpoint/2010/main" val="15290165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Historical Axial Dipole Measurements (VADM)</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1617" y="1449646"/>
            <a:ext cx="6394107" cy="5100917"/>
          </a:xfrm>
        </p:spPr>
      </p:pic>
      <p:sp>
        <p:nvSpPr>
          <p:cNvPr id="5" name="TextBox 4"/>
          <p:cNvSpPr txBox="1"/>
          <p:nvPr/>
        </p:nvSpPr>
        <p:spPr>
          <a:xfrm>
            <a:off x="5712802" y="5089550"/>
            <a:ext cx="1662033" cy="646331"/>
          </a:xfrm>
          <a:prstGeom prst="rect">
            <a:avLst/>
          </a:prstGeom>
          <a:solidFill>
            <a:schemeClr val="bg1"/>
          </a:solidFill>
        </p:spPr>
        <p:txBody>
          <a:bodyPr wrap="square" rtlCol="0">
            <a:spAutoFit/>
          </a:bodyPr>
          <a:lstStyle/>
          <a:p>
            <a:r>
              <a:rPr lang="en-AU" dirty="0" smtClean="0"/>
              <a:t>Flood date = 3154 </a:t>
            </a:r>
            <a:r>
              <a:rPr lang="en-US" dirty="0"/>
              <a:t>±</a:t>
            </a:r>
            <a:r>
              <a:rPr lang="en-AU" dirty="0" smtClean="0"/>
              <a:t> 191 BC</a:t>
            </a:r>
            <a:endParaRPr lang="en-AU" dirty="0"/>
          </a:p>
        </p:txBody>
      </p:sp>
      <p:sp>
        <p:nvSpPr>
          <p:cNvPr id="3" name="TextBox 2"/>
          <p:cNvSpPr txBox="1"/>
          <p:nvPr/>
        </p:nvSpPr>
        <p:spPr>
          <a:xfrm>
            <a:off x="8525724" y="1560445"/>
            <a:ext cx="2795251" cy="4708981"/>
          </a:xfrm>
          <a:prstGeom prst="rect">
            <a:avLst/>
          </a:prstGeom>
          <a:noFill/>
        </p:spPr>
        <p:txBody>
          <a:bodyPr wrap="square" rtlCol="0">
            <a:spAutoFit/>
          </a:bodyPr>
          <a:lstStyle/>
          <a:p>
            <a:r>
              <a:rPr lang="en-AU" sz="2000" dirty="0"/>
              <a:t>Virtual Axial Dipole Moment (VADM)</a:t>
            </a:r>
            <a:r>
              <a:rPr lang="en-AU" sz="2000" dirty="0" smtClean="0"/>
              <a:t> data from </a:t>
            </a:r>
            <a:r>
              <a:rPr lang="en-AU" sz="2000" dirty="0" err="1"/>
              <a:t>archeomagnetic</a:t>
            </a:r>
            <a:r>
              <a:rPr lang="en-AU" sz="2000" dirty="0"/>
              <a:t> intensity </a:t>
            </a:r>
            <a:r>
              <a:rPr lang="en-AU" sz="2000" dirty="0" smtClean="0"/>
              <a:t>measurements of the dipole moment of rocks. Subject to dating errors.</a:t>
            </a:r>
          </a:p>
          <a:p>
            <a:endParaRPr lang="en-AU" sz="2000" dirty="0"/>
          </a:p>
          <a:p>
            <a:r>
              <a:rPr lang="en-AU" sz="2000" dirty="0" smtClean="0"/>
              <a:t>Humphries calculated energy in dipole (red) and non-dipole (green) for the past 100 years from published measured magnetic field data.</a:t>
            </a:r>
            <a:endParaRPr lang="en-AU" sz="2000" dirty="0"/>
          </a:p>
        </p:txBody>
      </p:sp>
    </p:spTree>
    <p:extLst>
      <p:ext uri="{BB962C8B-B14F-4D97-AF65-F5344CB8AC3E}">
        <p14:creationId xmlns:p14="http://schemas.microsoft.com/office/powerpoint/2010/main" val="1227947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Proposed History of Magnetic Field Strength</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33298" y="1565363"/>
            <a:ext cx="7877629" cy="4727575"/>
          </a:xfrm>
        </p:spPr>
      </p:pic>
      <p:sp>
        <p:nvSpPr>
          <p:cNvPr id="3" name="TextBox 2"/>
          <p:cNvSpPr txBox="1"/>
          <p:nvPr/>
        </p:nvSpPr>
        <p:spPr>
          <a:xfrm>
            <a:off x="487017" y="1882436"/>
            <a:ext cx="3160644" cy="4093428"/>
          </a:xfrm>
          <a:prstGeom prst="rect">
            <a:avLst/>
          </a:prstGeom>
          <a:noFill/>
        </p:spPr>
        <p:txBody>
          <a:bodyPr wrap="square" rtlCol="0">
            <a:spAutoFit/>
          </a:bodyPr>
          <a:lstStyle/>
          <a:p>
            <a:pPr marL="285750" indent="-285750">
              <a:buFont typeface="Arial" panose="020B0604020202020204" pitchFamily="34" charset="0"/>
              <a:buChar char="•"/>
            </a:pPr>
            <a:r>
              <a:rPr lang="en-AU" sz="2000" dirty="0" smtClean="0"/>
              <a:t>Qualitative dates on measured VADM data.</a:t>
            </a:r>
            <a:endParaRPr lang="en-AU" sz="2000" dirty="0"/>
          </a:p>
          <a:p>
            <a:pPr marL="285750" indent="-285750">
              <a:buFont typeface="Arial" panose="020B0604020202020204" pitchFamily="34" charset="0"/>
              <a:buChar char="•"/>
            </a:pPr>
            <a:r>
              <a:rPr lang="en-AU" sz="2000" dirty="0" smtClean="0"/>
              <a:t>Total B-field energy nearly constant until 1000 AD. Now strongly decaying.</a:t>
            </a:r>
          </a:p>
          <a:p>
            <a:pPr marL="285750" indent="-285750">
              <a:buFont typeface="Arial" panose="020B0604020202020204" pitchFamily="34" charset="0"/>
              <a:buChar char="•"/>
            </a:pPr>
            <a:r>
              <a:rPr lang="en-AU" sz="2000" dirty="0" smtClean="0"/>
              <a:t>Quasi-static magnetic field favours long life.</a:t>
            </a:r>
          </a:p>
          <a:p>
            <a:pPr marL="285750" indent="-285750">
              <a:buFont typeface="Arial" panose="020B0604020202020204" pitchFamily="34" charset="0"/>
              <a:buChar char="•"/>
            </a:pPr>
            <a:r>
              <a:rPr lang="en-AU" sz="2000" dirty="0" smtClean="0"/>
              <a:t>Up to Flood Dipole field static and weaker than post 1000 BC.</a:t>
            </a:r>
            <a:endParaRPr lang="en-AU" sz="2000" dirty="0"/>
          </a:p>
          <a:p>
            <a:pPr marL="285750" indent="-285750">
              <a:buFont typeface="Arial" panose="020B0604020202020204" pitchFamily="34" charset="0"/>
              <a:buChar char="•"/>
            </a:pPr>
            <a:r>
              <a:rPr lang="en-AU" sz="2000" dirty="0" smtClean="0"/>
              <a:t>Decrease in </a:t>
            </a:r>
            <a:r>
              <a:rPr lang="en-AU" sz="2000" dirty="0" err="1" smtClean="0"/>
              <a:t>NonDipole</a:t>
            </a:r>
            <a:r>
              <a:rPr lang="en-AU" sz="2000" dirty="0" smtClean="0"/>
              <a:t> from the Flood.</a:t>
            </a:r>
            <a:endParaRPr lang="en-AU" sz="2000" dirty="0"/>
          </a:p>
        </p:txBody>
      </p:sp>
    </p:spTree>
    <p:extLst>
      <p:ext uri="{BB962C8B-B14F-4D97-AF65-F5344CB8AC3E}">
        <p14:creationId xmlns:p14="http://schemas.microsoft.com/office/powerpoint/2010/main" val="1653662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2970" y="947224"/>
            <a:ext cx="6762501" cy="5410001"/>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564234636"/>
              </p:ext>
            </p:extLst>
          </p:nvPr>
        </p:nvGraphicFramePr>
        <p:xfrm>
          <a:off x="650099" y="1690688"/>
          <a:ext cx="4279900" cy="4183380"/>
        </p:xfrm>
        <a:graphic>
          <a:graphicData uri="http://schemas.openxmlformats.org/drawingml/2006/table">
            <a:tbl>
              <a:tblPr>
                <a:tableStyleId>{5C22544A-7EE6-4342-B048-85BDC9FD1C3A}</a:tableStyleId>
              </a:tblPr>
              <a:tblGrid>
                <a:gridCol w="749300"/>
                <a:gridCol w="266700"/>
                <a:gridCol w="317500"/>
                <a:gridCol w="393700"/>
                <a:gridCol w="406400"/>
                <a:gridCol w="723900"/>
                <a:gridCol w="330200"/>
                <a:gridCol w="279400"/>
                <a:gridCol w="406400"/>
                <a:gridCol w="406400"/>
              </a:tblGrid>
              <a:tr h="701040">
                <a:tc>
                  <a:txBody>
                    <a:bodyPr/>
                    <a:lstStyle/>
                    <a:p>
                      <a:pPr algn="l" fontAlgn="b"/>
                      <a:r>
                        <a:rPr lang="en-AU" sz="1100" u="none" strike="noStrike" dirty="0">
                          <a:effectLst/>
                        </a:rPr>
                        <a:t>MT</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Death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l" fontAlgn="b"/>
                      <a:r>
                        <a:rPr lang="en-AU" sz="1100" u="none" strike="noStrike" dirty="0" smtClean="0">
                          <a:effectLst/>
                        </a:rPr>
                        <a:t>LXX</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Death</a:t>
                      </a:r>
                      <a:endParaRPr lang="en-AU" sz="1100" b="1" i="0" u="none" strike="noStrike">
                        <a:solidFill>
                          <a:srgbClr val="000000"/>
                        </a:solidFill>
                        <a:effectLst/>
                        <a:latin typeface="Calibri" panose="020F0502020204030204" pitchFamily="34" charset="0"/>
                      </a:endParaRPr>
                    </a:p>
                  </a:txBody>
                  <a:tcPr marL="7620" marR="7620" marT="7620" marB="0" vert="vert270" anchor="b"/>
                </a:tc>
              </a:tr>
              <a:tr h="182880">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-5560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Seth</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Seth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-4418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-2864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-5125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-4220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-4935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-4025</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-2714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-4765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-3544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-3638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Enoch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-3382</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-3017</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a:effectLst/>
                        </a:rPr>
                        <a:t>Enoch</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165</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365</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-4438</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-4073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Methuselah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969</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-3317</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-2348</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dirty="0">
                          <a:effectLst/>
                        </a:rPr>
                        <a:t>Methuselah</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187</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969</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-4273</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-3304</a:t>
                      </a:r>
                      <a:endParaRPr lang="en-AU" sz="11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err="1">
                          <a:effectLst/>
                        </a:rPr>
                        <a:t>Lamech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182</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777</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-3130</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-2353</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a:effectLst/>
                        </a:rPr>
                        <a:t>Lamech</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188</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753</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a:effectLst/>
                        </a:rPr>
                        <a:t>-4086</a:t>
                      </a:r>
                      <a:endParaRPr lang="en-AU" sz="1100" b="0" i="0" u="none" strike="noStrike">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-3333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Noah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950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-1998</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dirty="0">
                          <a:effectLst/>
                        </a:rPr>
                        <a:t>Noah</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500</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950</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-3898</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-2948</a:t>
                      </a:r>
                      <a:endParaRPr lang="en-AU" sz="1100" b="0" i="0" u="none" strike="noStrike" dirty="0">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100</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600</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-2798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-2348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-3298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-2733</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FF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Kainan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-3163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-2313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130</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-2283</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-2903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-2399</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-2249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-2177</a:t>
                      </a:r>
                      <a:endParaRPr lang="en-AU" sz="1100" b="0" i="0" u="none" strike="noStrike">
                        <a:solidFill>
                          <a:srgbClr val="000000"/>
                        </a:solidFill>
                        <a:effectLst/>
                        <a:latin typeface="Calibri" panose="020F0502020204030204" pitchFamily="34" charset="0"/>
                      </a:endParaRPr>
                    </a:p>
                  </a:txBody>
                  <a:tcPr marL="7620" marR="7620" marT="7620" marB="0" anchor="b"/>
                </a:tc>
              </a:tr>
              <a:tr h="190500">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-2377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-2169</a:t>
                      </a:r>
                      <a:endParaRPr lang="en-AU" sz="1100" b="0" i="0" u="none" strike="noStrike" dirty="0">
                        <a:solidFill>
                          <a:srgbClr val="000000"/>
                        </a:solidFill>
                        <a:effectLst/>
                        <a:latin typeface="Calibri" panose="020F0502020204030204" pitchFamily="34" charset="0"/>
                      </a:endParaRPr>
                    </a:p>
                  </a:txBody>
                  <a:tcPr marL="7620" marR="7620" marT="7620" marB="0" anchor="b"/>
                </a:tc>
              </a:tr>
            </a:tbl>
          </a:graphicData>
        </a:graphic>
      </p:graphicFrame>
      <p:sp>
        <p:nvSpPr>
          <p:cNvPr id="2" name="Title 1"/>
          <p:cNvSpPr>
            <a:spLocks noGrp="1"/>
          </p:cNvSpPr>
          <p:nvPr>
            <p:ph type="title"/>
          </p:nvPr>
        </p:nvSpPr>
        <p:spPr/>
        <p:txBody>
          <a:bodyPr/>
          <a:lstStyle/>
          <a:p>
            <a:r>
              <a:rPr lang="en-AU" dirty="0"/>
              <a:t>Flood date LXX v </a:t>
            </a:r>
            <a:r>
              <a:rPr lang="en-AU" dirty="0" smtClean="0"/>
              <a:t>MT</a:t>
            </a:r>
            <a:endParaRPr lang="en-AU" dirty="0"/>
          </a:p>
        </p:txBody>
      </p:sp>
    </p:spTree>
    <p:extLst>
      <p:ext uri="{BB962C8B-B14F-4D97-AF65-F5344CB8AC3E}">
        <p14:creationId xmlns:p14="http://schemas.microsoft.com/office/powerpoint/2010/main" val="30610448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LXX age v Tilt</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15544" y="774084"/>
            <a:ext cx="6509655" cy="5913867"/>
          </a:xfrm>
        </p:spPr>
      </p:pic>
      <p:sp>
        <p:nvSpPr>
          <p:cNvPr id="5" name="Rectangle 4"/>
          <p:cNvSpPr/>
          <p:nvPr/>
        </p:nvSpPr>
        <p:spPr>
          <a:xfrm>
            <a:off x="584720" y="1924010"/>
            <a:ext cx="4030824" cy="4093428"/>
          </a:xfrm>
          <a:prstGeom prst="rect">
            <a:avLst/>
          </a:prstGeom>
        </p:spPr>
        <p:txBody>
          <a:bodyPr wrap="square">
            <a:spAutoFit/>
          </a:bodyPr>
          <a:lstStyle/>
          <a:p>
            <a:r>
              <a:rPr lang="en-US" sz="2000" dirty="0" smtClean="0"/>
              <a:t>In the pink rectangle it is easy to see some sort of anti-correlation between the change in Earth obliquity (tilt) and the change in lifespans of the patriarchs. </a:t>
            </a:r>
          </a:p>
          <a:p>
            <a:endParaRPr lang="en-US" sz="2000" dirty="0"/>
          </a:p>
          <a:p>
            <a:r>
              <a:rPr lang="en-US" sz="2000" dirty="0" smtClean="0"/>
              <a:t>You’ll also notice an anti-correlation between the two curves over the time period less than 4,000 BC.</a:t>
            </a:r>
          </a:p>
          <a:p>
            <a:endParaRPr lang="en-US" sz="2000" dirty="0"/>
          </a:p>
          <a:p>
            <a:r>
              <a:rPr lang="en-US" sz="2000" dirty="0" smtClean="0"/>
              <a:t>In 2000 I made the average age 80 years. Even is you go up to 120 - 150 years, there is little overall effect.</a:t>
            </a:r>
            <a:endParaRPr lang="en-AU" sz="2000" dirty="0"/>
          </a:p>
        </p:txBody>
      </p:sp>
      <p:cxnSp>
        <p:nvCxnSpPr>
          <p:cNvPr id="6" name="Straight Arrow Connector 5"/>
          <p:cNvCxnSpPr/>
          <p:nvPr/>
        </p:nvCxnSpPr>
        <p:spPr>
          <a:xfrm flipH="1" flipV="1">
            <a:off x="10280373" y="5496340"/>
            <a:ext cx="583097" cy="3975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762421" y="5832772"/>
            <a:ext cx="725556" cy="369332"/>
          </a:xfrm>
          <a:prstGeom prst="rect">
            <a:avLst/>
          </a:prstGeom>
          <a:noFill/>
        </p:spPr>
        <p:txBody>
          <a:bodyPr wrap="square" rtlCol="0">
            <a:spAutoFit/>
          </a:bodyPr>
          <a:lstStyle/>
          <a:p>
            <a:r>
              <a:rPr lang="en-AU" dirty="0" smtClean="0"/>
              <a:t>80</a:t>
            </a:r>
            <a:endParaRPr lang="en-AU" dirty="0"/>
          </a:p>
        </p:txBody>
      </p:sp>
    </p:spTree>
    <p:extLst>
      <p:ext uri="{BB962C8B-B14F-4D97-AF65-F5344CB8AC3E}">
        <p14:creationId xmlns:p14="http://schemas.microsoft.com/office/powerpoint/2010/main" val="7051768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23107" y="484425"/>
            <a:ext cx="4677075" cy="5632311"/>
          </a:xfrm>
          <a:prstGeom prst="rect">
            <a:avLst/>
          </a:prstGeom>
        </p:spPr>
        <p:txBody>
          <a:bodyPr wrap="square">
            <a:spAutoFit/>
          </a:bodyPr>
          <a:lstStyle/>
          <a:p>
            <a:r>
              <a:rPr lang="en-US" sz="2000" dirty="0" smtClean="0"/>
              <a:t>If we plot the lifespans of the patriarchs against the obliquity of Earth, in regions of correlation, or, in this case anti-correction, the result should be a horizontal trend line.</a:t>
            </a:r>
          </a:p>
          <a:p>
            <a:endParaRPr lang="en-US" sz="2000" dirty="0" smtClean="0"/>
          </a:p>
          <a:p>
            <a:r>
              <a:rPr lang="en-US" sz="2000" dirty="0" smtClean="0"/>
              <a:t>Other than in the pre-Flood world, all black arrows showing the direction of time are downward in terms of lifespan. The S-curve is winding down. </a:t>
            </a:r>
            <a:r>
              <a:rPr lang="en-US" sz="2000" b="1" dirty="0" smtClean="0"/>
              <a:t>The arrow of time is irreversible.</a:t>
            </a:r>
          </a:p>
          <a:p>
            <a:endParaRPr lang="en-US" sz="2000" dirty="0"/>
          </a:p>
          <a:p>
            <a:r>
              <a:rPr lang="en-US" sz="2000" dirty="0"/>
              <a:t>Last datum is 80 years on average. </a:t>
            </a:r>
            <a:endParaRPr lang="en-AU" sz="2000" dirty="0"/>
          </a:p>
          <a:p>
            <a:r>
              <a:rPr lang="en-US" sz="2000" dirty="0" smtClean="0"/>
              <a:t>Thus outside of some medical improvements lifespans are not going to get much greater. I am speaking about the average. It looks like the human thermodynamic clock is running down.</a:t>
            </a:r>
          </a:p>
          <a:p>
            <a:endParaRPr lang="en-US" sz="2000"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5940" y="484424"/>
            <a:ext cx="5828901" cy="5632311"/>
          </a:xfrm>
          <a:prstGeom prst="rect">
            <a:avLst/>
          </a:prstGeom>
        </p:spPr>
      </p:pic>
    </p:spTree>
    <p:extLst>
      <p:ext uri="{BB962C8B-B14F-4D97-AF65-F5344CB8AC3E}">
        <p14:creationId xmlns:p14="http://schemas.microsoft.com/office/powerpoint/2010/main" val="29974496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Concluding Remarks</a:t>
            </a:r>
            <a:endParaRPr lang="en-AU" dirty="0"/>
          </a:p>
        </p:txBody>
      </p:sp>
      <p:sp>
        <p:nvSpPr>
          <p:cNvPr id="4" name="Rectangle 3"/>
          <p:cNvSpPr/>
          <p:nvPr/>
        </p:nvSpPr>
        <p:spPr>
          <a:xfrm>
            <a:off x="619110" y="1476997"/>
            <a:ext cx="10515600" cy="4401205"/>
          </a:xfrm>
          <a:prstGeom prst="rect">
            <a:avLst/>
          </a:prstGeom>
        </p:spPr>
        <p:txBody>
          <a:bodyPr wrap="square">
            <a:spAutoFit/>
          </a:bodyPr>
          <a:lstStyle/>
          <a:p>
            <a:pPr marL="457200" indent="-457200">
              <a:buFont typeface="Arial" panose="020B0604020202020204" pitchFamily="34" charset="0"/>
              <a:buChar char="•"/>
            </a:pPr>
            <a:r>
              <a:rPr lang="en-US" sz="2800" dirty="0" smtClean="0"/>
              <a:t>Very long lifespans was a feature of the created world but since those times of the pre-Flood patriarchs the underlying physical properties (incl. physiological resilience) for such long ages have been eviscerated. </a:t>
            </a:r>
          </a:p>
          <a:p>
            <a:pPr marL="457200" indent="-457200">
              <a:buFont typeface="Arial" panose="020B0604020202020204" pitchFamily="34" charset="0"/>
              <a:buChar char="•"/>
            </a:pPr>
            <a:r>
              <a:rPr lang="en-US" sz="2800" b="1" dirty="0" smtClean="0"/>
              <a:t>Running </a:t>
            </a:r>
            <a:r>
              <a:rPr lang="en-US" sz="2800" b="1" dirty="0"/>
              <a:t>out of energy and loss of physiological resilience </a:t>
            </a:r>
            <a:r>
              <a:rPr lang="en-US" sz="2800" dirty="0" smtClean="0"/>
              <a:t>effects of 2</a:t>
            </a:r>
            <a:r>
              <a:rPr lang="en-US" sz="2800" baseline="30000" dirty="0" smtClean="0"/>
              <a:t>nd</a:t>
            </a:r>
            <a:r>
              <a:rPr lang="en-US" sz="2800" dirty="0" smtClean="0"/>
              <a:t> </a:t>
            </a:r>
            <a:r>
              <a:rPr lang="en-US" sz="2800" dirty="0"/>
              <a:t>Law </a:t>
            </a:r>
            <a:r>
              <a:rPr lang="en-US" sz="2800" dirty="0" smtClean="0"/>
              <a:t>of Thermodynamics.</a:t>
            </a:r>
          </a:p>
          <a:p>
            <a:pPr marL="457200" indent="-457200">
              <a:buFont typeface="Arial" panose="020B0604020202020204" pitchFamily="34" charset="0"/>
              <a:buChar char="•"/>
            </a:pPr>
            <a:r>
              <a:rPr lang="en-US" sz="2800" dirty="0" smtClean="0"/>
              <a:t>Arrow of Time is defined by 2</a:t>
            </a:r>
            <a:r>
              <a:rPr lang="en-US" sz="2800" baseline="30000" dirty="0" smtClean="0"/>
              <a:t>nd</a:t>
            </a:r>
            <a:r>
              <a:rPr lang="en-US" sz="2800" dirty="0" smtClean="0"/>
              <a:t> Law; entropy always increases.</a:t>
            </a:r>
            <a:endParaRPr lang="en-US" sz="2800" dirty="0"/>
          </a:p>
          <a:p>
            <a:pPr marL="457200" indent="-457200">
              <a:buFont typeface="Arial" panose="020B0604020202020204" pitchFamily="34" charset="0"/>
              <a:buChar char="•"/>
            </a:pPr>
            <a:r>
              <a:rPr lang="en-US" sz="2800" dirty="0" smtClean="0"/>
              <a:t>There is no going back to the pre-Flood state.</a:t>
            </a:r>
            <a:endParaRPr lang="en-US" sz="2800" dirty="0"/>
          </a:p>
          <a:p>
            <a:pPr marL="457200" indent="-457200">
              <a:buFont typeface="Arial" panose="020B0604020202020204" pitchFamily="34" charset="0"/>
              <a:buChar char="•"/>
            </a:pPr>
            <a:r>
              <a:rPr lang="en-US" sz="2800" dirty="0" smtClean="0"/>
              <a:t>Only with the coming of the Lord Jesus Christ and His renovation of the human body can long lifespans - eternal lifespans - be achieved.</a:t>
            </a:r>
            <a:endParaRPr lang="en-AU" sz="2800" dirty="0"/>
          </a:p>
        </p:txBody>
      </p:sp>
    </p:spTree>
    <p:extLst>
      <p:ext uri="{BB962C8B-B14F-4D97-AF65-F5344CB8AC3E}">
        <p14:creationId xmlns:p14="http://schemas.microsoft.com/office/powerpoint/2010/main" val="4100190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2307</TotalTime>
  <Words>2998</Words>
  <Application>Microsoft Office PowerPoint</Application>
  <PresentationFormat>Widescreen</PresentationFormat>
  <Paragraphs>759</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-apple-system</vt:lpstr>
      <vt:lpstr>Arial</vt:lpstr>
      <vt:lpstr>Arial Black</vt:lpstr>
      <vt:lpstr>Calibri</vt:lpstr>
      <vt:lpstr>Calibri Light</vt:lpstr>
      <vt:lpstr>Office Theme</vt:lpstr>
      <vt:lpstr>What Happened After the Flood?</vt:lpstr>
      <vt:lpstr>Operational v Historical Science</vt:lpstr>
      <vt:lpstr>Age of Patriarchs</vt:lpstr>
      <vt:lpstr>Age of Patriarchs</vt:lpstr>
      <vt:lpstr>Lifespans decreased rapidly after the Flood</vt:lpstr>
      <vt:lpstr>A moderate Static Magnetic Field promotes nematode C. elegans (roundworm) longevity</vt:lpstr>
      <vt:lpstr>Long-term exposure of moderate Static Magnetic Fields on the Lifespan and Healthspan of mice</vt:lpstr>
      <vt:lpstr>Humans Could Live to Be 150, Science Says</vt:lpstr>
      <vt:lpstr>Nature Communications 2021</vt:lpstr>
      <vt:lpstr>Nature Communications 2021</vt:lpstr>
      <vt:lpstr>What they found</vt:lpstr>
      <vt:lpstr>Ring down time </vt:lpstr>
      <vt:lpstr>Q-factor like Physiological Resilience</vt:lpstr>
      <vt:lpstr>Aging losses L(t)</vt:lpstr>
      <vt:lpstr> </vt:lpstr>
      <vt:lpstr>God sustains</vt:lpstr>
      <vt:lpstr>God sustains</vt:lpstr>
      <vt:lpstr>See Video “The Amazing Science of Young Earth Creation” on this channel </vt:lpstr>
      <vt:lpstr>Changing obliquity of Earth polar axis</vt:lpstr>
      <vt:lpstr>Dodwell’s Obliquity of Ecliptic Data</vt:lpstr>
      <vt:lpstr>Earth’s Outer Liquid Core</vt:lpstr>
      <vt:lpstr>Tilt in Earth axis and Core Axis</vt:lpstr>
      <vt:lpstr>Earth’s Molten Core Generates Mag Field</vt:lpstr>
      <vt:lpstr>Historical Axial Dipole Measurements (VADM)</vt:lpstr>
      <vt:lpstr>Proposed History of Magnetic Field Strength</vt:lpstr>
      <vt:lpstr>Flood date LXX v MT</vt:lpstr>
      <vt:lpstr>LXX age v Tilt</vt:lpstr>
      <vt:lpstr>PowerPoint Presentation</vt:lpstr>
      <vt:lpstr>Concluding Remarks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84</cp:revision>
  <dcterms:created xsi:type="dcterms:W3CDTF">2025-11-18T02:48:24Z</dcterms:created>
  <dcterms:modified xsi:type="dcterms:W3CDTF">2025-12-05T04:19:34Z</dcterms:modified>
</cp:coreProperties>
</file>