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6" r:id="rId3"/>
    <p:sldId id="262" r:id="rId4"/>
    <p:sldId id="259" r:id="rId5"/>
    <p:sldId id="261" r:id="rId6"/>
    <p:sldId id="263" r:id="rId7"/>
    <p:sldId id="297" r:id="rId8"/>
    <p:sldId id="265" r:id="rId9"/>
    <p:sldId id="264" r:id="rId10"/>
    <p:sldId id="268" r:id="rId11"/>
    <p:sldId id="272" r:id="rId12"/>
    <p:sldId id="273" r:id="rId13"/>
    <p:sldId id="274" r:id="rId14"/>
    <p:sldId id="275" r:id="rId15"/>
    <p:sldId id="277" r:id="rId16"/>
    <p:sldId id="276" r:id="rId17"/>
    <p:sldId id="278" r:id="rId18"/>
    <p:sldId id="279" r:id="rId19"/>
    <p:sldId id="280" r:id="rId20"/>
    <p:sldId id="281" r:id="rId21"/>
    <p:sldId id="291" r:id="rId22"/>
    <p:sldId id="290" r:id="rId23"/>
    <p:sldId id="288" r:id="rId24"/>
    <p:sldId id="258" r:id="rId25"/>
    <p:sldId id="257" r:id="rId26"/>
    <p:sldId id="269" r:id="rId27"/>
    <p:sldId id="285" r:id="rId28"/>
    <p:sldId id="271" r:id="rId29"/>
    <p:sldId id="287" r:id="rId30"/>
    <p:sldId id="270" r:id="rId31"/>
    <p:sldId id="282" r:id="rId32"/>
    <p:sldId id="283" r:id="rId33"/>
    <p:sldId id="286" r:id="rId34"/>
    <p:sldId id="292" r:id="rId35"/>
    <p:sldId id="293" r:id="rId36"/>
    <p:sldId id="294" r:id="rId37"/>
    <p:sldId id="284" r:id="rId38"/>
    <p:sldId id="296"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60"/>
  </p:normalViewPr>
  <p:slideViewPr>
    <p:cSldViewPr snapToGrid="0">
      <p:cViewPr varScale="1">
        <p:scale>
          <a:sx n="87" d="100"/>
          <a:sy n="87" d="100"/>
        </p:scale>
        <p:origin x="518" y="67"/>
      </p:cViewPr>
      <p:guideLst/>
    </p:cSldViewPr>
  </p:slideViewPr>
  <p:notesTextViewPr>
    <p:cViewPr>
      <p:scale>
        <a:sx n="3" d="2"/>
        <a:sy n="3" d="2"/>
      </p:scale>
      <p:origin x="0" y="0"/>
    </p:cViewPr>
  </p:notesTextViewPr>
  <p:sorterViewPr>
    <p:cViewPr>
      <p:scale>
        <a:sx n="97" d="100"/>
        <a:sy n="97" d="100"/>
      </p:scale>
      <p:origin x="0" y="-135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10/20/2026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83413" y="2818922"/>
            <a:ext cx="9821007" cy="2262781"/>
          </a:xfrm>
        </p:spPr>
        <p:txBody>
          <a:bodyPr/>
          <a:lstStyle/>
          <a:p>
            <a:r>
              <a:rPr lang="en-AU" b="1" dirty="0" smtClean="0">
                <a:solidFill>
                  <a:srgbClr val="7030A0"/>
                </a:solidFill>
                <a:effectLst>
                  <a:outerShdw blurRad="38100" dist="38100" dir="2700000" algn="tl">
                    <a:srgbClr val="000000">
                      <a:alpha val="43137"/>
                    </a:srgbClr>
                  </a:outerShdw>
                </a:effectLst>
              </a:rPr>
              <a:t>The Mystery of Ancient Human Longevity</a:t>
            </a:r>
            <a:endParaRPr lang="en-AU" b="1" dirty="0">
              <a:solidFill>
                <a:srgbClr val="7030A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2083413" y="5193874"/>
            <a:ext cx="8915399" cy="1126283"/>
          </a:xfrm>
        </p:spPr>
        <p:txBody>
          <a:bodyPr>
            <a:normAutofit lnSpcReduction="10000"/>
          </a:bodyPr>
          <a:lstStyle/>
          <a:p>
            <a:r>
              <a:rPr lang="en-AU" sz="3200" b="1" dirty="0" smtClean="0">
                <a:solidFill>
                  <a:srgbClr val="7030A0"/>
                </a:solidFill>
              </a:rPr>
              <a:t>And Its Rapid Decline</a:t>
            </a:r>
          </a:p>
          <a:p>
            <a:r>
              <a:rPr lang="en-AU" sz="3200" b="1" dirty="0" err="1" smtClean="0">
                <a:solidFill>
                  <a:schemeClr val="tx1"/>
                </a:solidFill>
              </a:rPr>
              <a:t>Dr.</a:t>
            </a:r>
            <a:r>
              <a:rPr lang="en-AU" sz="3200" b="1" dirty="0" smtClean="0">
                <a:solidFill>
                  <a:schemeClr val="tx1"/>
                </a:solidFill>
              </a:rPr>
              <a:t> John Gideon Hartnett PhD</a:t>
            </a:r>
            <a:endParaRPr lang="en-AU" sz="3200" b="1" dirty="0">
              <a:solidFill>
                <a:schemeClr val="tx1"/>
              </a:solidFill>
            </a:endParaRPr>
          </a:p>
        </p:txBody>
      </p:sp>
    </p:spTree>
    <p:extLst>
      <p:ext uri="{BB962C8B-B14F-4D97-AF65-F5344CB8AC3E}">
        <p14:creationId xmlns:p14="http://schemas.microsoft.com/office/powerpoint/2010/main" val="5855276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Table of Contents</a:t>
            </a:r>
            <a:endParaRPr lang="en-AU" dirty="0"/>
          </a:p>
        </p:txBody>
      </p:sp>
      <p:sp>
        <p:nvSpPr>
          <p:cNvPr id="3" name="Content Placeholder 2"/>
          <p:cNvSpPr>
            <a:spLocks noGrp="1"/>
          </p:cNvSpPr>
          <p:nvPr>
            <p:ph idx="1"/>
          </p:nvPr>
        </p:nvSpPr>
        <p:spPr/>
        <p:txBody>
          <a:bodyPr/>
          <a:lstStyle/>
          <a:p>
            <a:pPr>
              <a:buFont typeface="+mj-lt"/>
              <a:buAutoNum type="arabicPeriod"/>
            </a:pPr>
            <a:r>
              <a:rPr lang="en-AU" sz="2400" dirty="0" smtClean="0"/>
              <a:t>Review of past research</a:t>
            </a:r>
            <a:endParaRPr lang="en-AU" sz="2400" dirty="0"/>
          </a:p>
          <a:p>
            <a:pPr>
              <a:buFont typeface="+mj-lt"/>
              <a:buAutoNum type="arabicPeriod"/>
            </a:pPr>
            <a:r>
              <a:rPr lang="en-AU" sz="2400" dirty="0" smtClean="0"/>
              <a:t>New empirical model tested against Masoretic and Septuagint data</a:t>
            </a:r>
          </a:p>
          <a:p>
            <a:pPr>
              <a:buFont typeface="+mj-lt"/>
              <a:buAutoNum type="arabicPeriod"/>
            </a:pPr>
            <a:r>
              <a:rPr lang="en-AU" sz="2400" dirty="0" smtClean="0"/>
              <a:t>Extrapolation of the new model</a:t>
            </a:r>
          </a:p>
          <a:p>
            <a:pPr>
              <a:buFont typeface="+mj-lt"/>
              <a:buAutoNum type="arabicPeriod"/>
            </a:pPr>
            <a:r>
              <a:rPr lang="en-AU" sz="2400" dirty="0" smtClean="0"/>
              <a:t>Research on potential lifespans now</a:t>
            </a:r>
          </a:p>
          <a:p>
            <a:pPr>
              <a:buFont typeface="+mj-lt"/>
              <a:buAutoNum type="arabicPeriod"/>
            </a:pPr>
            <a:r>
              <a:rPr lang="en-AU" sz="2400" dirty="0" smtClean="0"/>
              <a:t>Overview of Earth’s magnetic field history</a:t>
            </a:r>
            <a:endParaRPr lang="en-AU" dirty="0"/>
          </a:p>
        </p:txBody>
      </p:sp>
    </p:spTree>
    <p:extLst>
      <p:ext uri="{BB962C8B-B14F-4D97-AF65-F5344CB8AC3E}">
        <p14:creationId xmlns:p14="http://schemas.microsoft.com/office/powerpoint/2010/main" val="13855528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1077" y="203694"/>
            <a:ext cx="9788969" cy="5717857"/>
          </a:xfrm>
        </p:spPr>
      </p:pic>
      <p:sp>
        <p:nvSpPr>
          <p:cNvPr id="3" name="Rectangle 2"/>
          <p:cNvSpPr/>
          <p:nvPr/>
        </p:nvSpPr>
        <p:spPr>
          <a:xfrm>
            <a:off x="687164" y="6018801"/>
            <a:ext cx="10676794" cy="646331"/>
          </a:xfrm>
          <a:prstGeom prst="rect">
            <a:avLst/>
          </a:prstGeom>
        </p:spPr>
        <p:txBody>
          <a:bodyPr wrap="square">
            <a:spAutoFit/>
          </a:bodyPr>
          <a:lstStyle/>
          <a:p>
            <a:r>
              <a:rPr lang="en-AU" dirty="0"/>
              <a:t>https://biblescienceforum.com/2025/12/05/what-happened-after-the-flood-why-did-lifespans-decrease-rapidly/</a:t>
            </a:r>
          </a:p>
        </p:txBody>
      </p:sp>
    </p:spTree>
    <p:extLst>
      <p:ext uri="{BB962C8B-B14F-4D97-AF65-F5344CB8AC3E}">
        <p14:creationId xmlns:p14="http://schemas.microsoft.com/office/powerpoint/2010/main" val="11865391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Why human lifespans decreased rapidly after the Flood</a:t>
            </a:r>
            <a:endParaRPr lang="en-AU" dirty="0"/>
          </a:p>
        </p:txBody>
      </p:sp>
      <p:sp>
        <p:nvSpPr>
          <p:cNvPr id="3" name="Content Placeholder 2"/>
          <p:cNvSpPr>
            <a:spLocks noGrp="1"/>
          </p:cNvSpPr>
          <p:nvPr>
            <p:ph idx="1"/>
          </p:nvPr>
        </p:nvSpPr>
        <p:spPr/>
        <p:txBody>
          <a:bodyPr>
            <a:normAutofit fontScale="92500"/>
          </a:bodyPr>
          <a:lstStyle/>
          <a:p>
            <a:r>
              <a:rPr lang="en-US" sz="2400" dirty="0"/>
              <a:t>I discussed the drastic reduction in human lifespans after the global flood, from 910-970 years to about 70 years. </a:t>
            </a:r>
            <a:endParaRPr lang="en-US" sz="2400" dirty="0" smtClean="0"/>
          </a:p>
          <a:p>
            <a:r>
              <a:rPr lang="en-US" sz="2400" dirty="0" smtClean="0"/>
              <a:t>I developed a model </a:t>
            </a:r>
            <a:r>
              <a:rPr lang="en-US" sz="2400" dirty="0" smtClean="0"/>
              <a:t>mostly based </a:t>
            </a:r>
            <a:r>
              <a:rPr lang="en-US" sz="2400" dirty="0" smtClean="0"/>
              <a:t>on </a:t>
            </a:r>
            <a:r>
              <a:rPr lang="en-US" sz="2400" b="1" dirty="0" smtClean="0"/>
              <a:t>Masoretic Text (MT)</a:t>
            </a:r>
            <a:endParaRPr lang="en-US" sz="2400" b="1" dirty="0"/>
          </a:p>
          <a:p>
            <a:r>
              <a:rPr lang="en-US" sz="2400" dirty="0"/>
              <a:t>I linked </a:t>
            </a:r>
            <a:r>
              <a:rPr lang="en-US" sz="2400" dirty="0" smtClean="0"/>
              <a:t>the </a:t>
            </a:r>
            <a:r>
              <a:rPr lang="en-US" sz="2400" dirty="0"/>
              <a:t>changes </a:t>
            </a:r>
            <a:r>
              <a:rPr lang="en-US" sz="2400" dirty="0" smtClean="0"/>
              <a:t>in Patriarch ages to </a:t>
            </a:r>
            <a:r>
              <a:rPr lang="en-US" sz="2400" dirty="0"/>
              <a:t>factors such as </a:t>
            </a:r>
          </a:p>
          <a:p>
            <a:pPr marL="285750" indent="-285750">
              <a:buFont typeface="Arial" panose="020B0604020202020204" pitchFamily="34" charset="0"/>
              <a:buChar char="•"/>
            </a:pPr>
            <a:r>
              <a:rPr lang="en-US" sz="2400" b="1" dirty="0"/>
              <a:t>biological decay, </a:t>
            </a:r>
          </a:p>
          <a:p>
            <a:pPr marL="285750" indent="-285750">
              <a:buFont typeface="Arial" panose="020B0604020202020204" pitchFamily="34" charset="0"/>
              <a:buChar char="•"/>
            </a:pPr>
            <a:r>
              <a:rPr lang="en-US" sz="2400" b="1" dirty="0"/>
              <a:t>genetic entropy, </a:t>
            </a:r>
          </a:p>
          <a:p>
            <a:pPr marL="285750" indent="-285750">
              <a:buFont typeface="Arial" panose="020B0604020202020204" pitchFamily="34" charset="0"/>
              <a:buChar char="•"/>
            </a:pPr>
            <a:r>
              <a:rPr lang="en-US" sz="2400" b="1" dirty="0"/>
              <a:t>Earth’s altered magnetic field and </a:t>
            </a:r>
          </a:p>
          <a:p>
            <a:pPr marL="285750" indent="-285750">
              <a:buFont typeface="Arial" panose="020B0604020202020204" pitchFamily="34" charset="0"/>
              <a:buChar char="•"/>
            </a:pPr>
            <a:r>
              <a:rPr lang="en-US" sz="2400" b="1" dirty="0"/>
              <a:t>loss of physiological resilience. </a:t>
            </a:r>
            <a:endParaRPr lang="en-AU" dirty="0"/>
          </a:p>
          <a:p>
            <a:pPr marL="0" indent="0">
              <a:buNone/>
            </a:pPr>
            <a:endParaRPr lang="en-US" sz="2400" b="1" dirty="0"/>
          </a:p>
        </p:txBody>
      </p:sp>
    </p:spTree>
    <p:extLst>
      <p:ext uri="{BB962C8B-B14F-4D97-AF65-F5344CB8AC3E}">
        <p14:creationId xmlns:p14="http://schemas.microsoft.com/office/powerpoint/2010/main" val="27115319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Conclusion</a:t>
            </a:r>
            <a:endParaRPr lang="en-AU" dirty="0"/>
          </a:p>
        </p:txBody>
      </p:sp>
      <p:sp>
        <p:nvSpPr>
          <p:cNvPr id="3" name="Content Placeholder 2"/>
          <p:cNvSpPr>
            <a:spLocks noGrp="1"/>
          </p:cNvSpPr>
          <p:nvPr>
            <p:ph idx="1"/>
          </p:nvPr>
        </p:nvSpPr>
        <p:spPr>
          <a:xfrm>
            <a:off x="659422" y="1509346"/>
            <a:ext cx="10990385" cy="3777622"/>
          </a:xfrm>
        </p:spPr>
        <p:txBody>
          <a:bodyPr>
            <a:noAutofit/>
          </a:bodyPr>
          <a:lstStyle/>
          <a:p>
            <a:r>
              <a:rPr lang="en-US" sz="2600" dirty="0" smtClean="0"/>
              <a:t>Very </a:t>
            </a:r>
            <a:r>
              <a:rPr lang="en-US" sz="2600" dirty="0"/>
              <a:t>long lifespans was a feature of the created world but since those times of the pre-Flood patriarchs the underlying physical properties (incl. physiological resilience) for such long ages have been eviscerated.</a:t>
            </a:r>
          </a:p>
          <a:p>
            <a:r>
              <a:rPr lang="en-US" sz="2600" b="1" dirty="0"/>
              <a:t>Running out of energy </a:t>
            </a:r>
            <a:r>
              <a:rPr lang="en-US" sz="2600" dirty="0"/>
              <a:t>and</a:t>
            </a:r>
            <a:r>
              <a:rPr lang="en-US" sz="2600" b="1" dirty="0"/>
              <a:t> loss of physiological resilience </a:t>
            </a:r>
            <a:r>
              <a:rPr lang="en-US" sz="2600" dirty="0"/>
              <a:t>effects of the 2</a:t>
            </a:r>
            <a:r>
              <a:rPr lang="en-US" sz="2600" baseline="30000" dirty="0"/>
              <a:t>nd</a:t>
            </a:r>
            <a:r>
              <a:rPr lang="en-US" sz="2600" dirty="0"/>
              <a:t> Law of Thermodynamics decreased lifespans.</a:t>
            </a:r>
          </a:p>
          <a:p>
            <a:r>
              <a:rPr lang="en-US" sz="2600" dirty="0"/>
              <a:t>Arrow of Time is defined by 2</a:t>
            </a:r>
            <a:r>
              <a:rPr lang="en-US" sz="2600" baseline="30000" dirty="0"/>
              <a:t>nd</a:t>
            </a:r>
            <a:r>
              <a:rPr lang="en-US" sz="2600" dirty="0"/>
              <a:t> Law; entropy always increases.</a:t>
            </a:r>
          </a:p>
          <a:p>
            <a:r>
              <a:rPr lang="en-US" sz="2600" dirty="0"/>
              <a:t>There is no going back to the pre-Flood state.</a:t>
            </a:r>
          </a:p>
          <a:p>
            <a:r>
              <a:rPr lang="en-US" sz="2600" dirty="0"/>
              <a:t>Only with the coming of the Lord Jesus Christ and His renovation of the human body can long lifespans – eternal lifespans – be achieved.</a:t>
            </a:r>
          </a:p>
          <a:p>
            <a:endParaRPr lang="en-AU" sz="2400" dirty="0"/>
          </a:p>
        </p:txBody>
      </p:sp>
    </p:spTree>
    <p:extLst>
      <p:ext uri="{BB962C8B-B14F-4D97-AF65-F5344CB8AC3E}">
        <p14:creationId xmlns:p14="http://schemas.microsoft.com/office/powerpoint/2010/main" val="10575923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1409" y="624110"/>
            <a:ext cx="9913203" cy="1280890"/>
          </a:xfrm>
        </p:spPr>
        <p:txBody>
          <a:bodyPr>
            <a:normAutofit fontScale="90000"/>
          </a:bodyPr>
          <a:lstStyle/>
          <a:p>
            <a:r>
              <a:rPr lang="en-US" dirty="0"/>
              <a:t>Ancient Human Longevity and Its Rapid Decline</a:t>
            </a:r>
            <a:br>
              <a:rPr lang="en-US" dirty="0"/>
            </a:br>
            <a:endParaRPr lang="en-AU" dirty="0"/>
          </a:p>
        </p:txBody>
      </p:sp>
      <p:pic>
        <p:nvPicPr>
          <p:cNvPr id="5" name="Content Placeholder 4"/>
          <p:cNvPicPr>
            <a:picLocks noGrp="1" noChangeAspect="1"/>
          </p:cNvPicPr>
          <p:nvPr>
            <p:ph idx="1"/>
          </p:nvPr>
        </p:nvPicPr>
        <p:blipFill>
          <a:blip r:embed="rId2"/>
          <a:stretch>
            <a:fillRect/>
          </a:stretch>
        </p:blipFill>
        <p:spPr>
          <a:xfrm>
            <a:off x="812717" y="1195754"/>
            <a:ext cx="9640335" cy="5101689"/>
          </a:xfrm>
          <a:prstGeom prst="rect">
            <a:avLst/>
          </a:prstGeom>
        </p:spPr>
      </p:pic>
      <p:sp>
        <p:nvSpPr>
          <p:cNvPr id="4" name="Rectangle 3"/>
          <p:cNvSpPr/>
          <p:nvPr/>
        </p:nvSpPr>
        <p:spPr>
          <a:xfrm>
            <a:off x="984738" y="6297443"/>
            <a:ext cx="11078307" cy="369332"/>
          </a:xfrm>
          <a:prstGeom prst="rect">
            <a:avLst/>
          </a:prstGeom>
        </p:spPr>
        <p:txBody>
          <a:bodyPr wrap="square">
            <a:spAutoFit/>
          </a:bodyPr>
          <a:lstStyle/>
          <a:p>
            <a:r>
              <a:rPr lang="en-AU" dirty="0"/>
              <a:t>https://biblescienceforum.com/2025/12/08/ancient-human-longevity-and-its-rapid-decline/</a:t>
            </a:r>
          </a:p>
        </p:txBody>
      </p:sp>
      <p:sp>
        <p:nvSpPr>
          <p:cNvPr id="6" name="Rectangle 5"/>
          <p:cNvSpPr/>
          <p:nvPr/>
        </p:nvSpPr>
        <p:spPr>
          <a:xfrm>
            <a:off x="10453052" y="5536701"/>
            <a:ext cx="1547446" cy="461665"/>
          </a:xfrm>
          <a:prstGeom prst="rect">
            <a:avLst/>
          </a:prstGeom>
        </p:spPr>
        <p:txBody>
          <a:bodyPr wrap="square">
            <a:spAutoFit/>
          </a:bodyPr>
          <a:lstStyle/>
          <a:p>
            <a:r>
              <a:rPr lang="en-US" sz="1200" dirty="0" smtClean="0"/>
              <a:t>Source </a:t>
            </a:r>
            <a:r>
              <a:rPr lang="en-US" sz="1200" i="1" dirty="0"/>
              <a:t>Creation</a:t>
            </a:r>
            <a:r>
              <a:rPr lang="en-US" sz="1200" dirty="0"/>
              <a:t> magazine 1998</a:t>
            </a:r>
            <a:endParaRPr lang="en-AU" sz="1200" dirty="0"/>
          </a:p>
        </p:txBody>
      </p:sp>
      <p:sp>
        <p:nvSpPr>
          <p:cNvPr id="7" name="TextBox 6"/>
          <p:cNvSpPr txBox="1"/>
          <p:nvPr/>
        </p:nvSpPr>
        <p:spPr>
          <a:xfrm>
            <a:off x="4958861" y="1443335"/>
            <a:ext cx="1890346" cy="923330"/>
          </a:xfrm>
          <a:prstGeom prst="rect">
            <a:avLst/>
          </a:prstGeom>
          <a:noFill/>
        </p:spPr>
        <p:txBody>
          <a:bodyPr wrap="square" rtlCol="0">
            <a:spAutoFit/>
          </a:bodyPr>
          <a:lstStyle/>
          <a:p>
            <a:r>
              <a:rPr lang="en-AU" dirty="0" smtClean="0">
                <a:solidFill>
                  <a:srgbClr val="002060"/>
                </a:solidFill>
              </a:rPr>
              <a:t>Masoretic Text (MT) ages used here.</a:t>
            </a:r>
            <a:endParaRPr lang="en-AU" dirty="0">
              <a:solidFill>
                <a:srgbClr val="002060"/>
              </a:solidFill>
            </a:endParaRPr>
          </a:p>
        </p:txBody>
      </p:sp>
    </p:spTree>
    <p:extLst>
      <p:ext uri="{BB962C8B-B14F-4D97-AF65-F5344CB8AC3E}">
        <p14:creationId xmlns:p14="http://schemas.microsoft.com/office/powerpoint/2010/main" val="699672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6109" y="633780"/>
            <a:ext cx="8911687" cy="1280890"/>
          </a:xfrm>
        </p:spPr>
        <p:txBody>
          <a:bodyPr/>
          <a:lstStyle/>
          <a:p>
            <a:r>
              <a:rPr lang="en-AU" dirty="0" smtClean="0"/>
              <a:t>Age of Patriarchs</a:t>
            </a:r>
            <a:endParaRPr lang="en-AU" dirty="0"/>
          </a:p>
        </p:txBody>
      </p:sp>
      <p:graphicFrame>
        <p:nvGraphicFramePr>
          <p:cNvPr id="5" name="Table 4"/>
          <p:cNvGraphicFramePr>
            <a:graphicFrameLocks noGrp="1"/>
          </p:cNvGraphicFramePr>
          <p:nvPr>
            <p:extLst>
              <p:ext uri="{D42A27DB-BD31-4B8C-83A1-F6EECF244321}">
                <p14:modId xmlns:p14="http://schemas.microsoft.com/office/powerpoint/2010/main" val="1445446955"/>
              </p:ext>
            </p:extLst>
          </p:nvPr>
        </p:nvGraphicFramePr>
        <p:xfrm>
          <a:off x="422031" y="1410768"/>
          <a:ext cx="4615961" cy="4343400"/>
        </p:xfrm>
        <a:graphic>
          <a:graphicData uri="http://schemas.openxmlformats.org/drawingml/2006/table">
            <a:tbl>
              <a:tblPr>
                <a:tableStyleId>{5C22544A-7EE6-4342-B048-85BDC9FD1C3A}</a:tableStyleId>
              </a:tblPr>
              <a:tblGrid>
                <a:gridCol w="824968"/>
                <a:gridCol w="266700"/>
                <a:gridCol w="317500"/>
                <a:gridCol w="393700"/>
                <a:gridCol w="406400"/>
                <a:gridCol w="832870"/>
                <a:gridCol w="360485"/>
                <a:gridCol w="316523"/>
                <a:gridCol w="448408"/>
                <a:gridCol w="448407"/>
              </a:tblGrid>
              <a:tr h="701040">
                <a:tc>
                  <a:txBody>
                    <a:bodyPr/>
                    <a:lstStyle/>
                    <a:p>
                      <a:pPr algn="l" fontAlgn="b"/>
                      <a:r>
                        <a:rPr lang="en-AU" sz="1100" u="none" strike="noStrike" dirty="0">
                          <a:effectLst/>
                        </a:rPr>
                        <a:t>MT</a:t>
                      </a:r>
                      <a:endParaRPr lang="en-AU"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Begat age</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Lifespan</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Birth</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Death</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l" fontAlgn="b"/>
                      <a:r>
                        <a:rPr lang="en-AU" sz="1100" u="none" strike="noStrike" dirty="0" smtClean="0">
                          <a:effectLst/>
                        </a:rPr>
                        <a:t>LXX</a:t>
                      </a:r>
                      <a:endParaRPr lang="en-AU"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Begat age</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Lifespan</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Date Birth</a:t>
                      </a:r>
                      <a:endParaRPr lang="en-AU" sz="1100" b="1" i="0" u="none" strike="noStrike">
                        <a:solidFill>
                          <a:srgbClr val="000000"/>
                        </a:solidFill>
                        <a:effectLst/>
                        <a:latin typeface="Calibri" panose="020F0502020204030204" pitchFamily="34" charset="0"/>
                      </a:endParaRPr>
                    </a:p>
                  </a:txBody>
                  <a:tcPr marL="7620" marR="7620" marT="7620" marB="0" vert="vert270" anchor="b"/>
                </a:tc>
                <a:tc>
                  <a:txBody>
                    <a:bodyPr/>
                    <a:lstStyle/>
                    <a:p>
                      <a:pPr algn="r" fontAlgn="b"/>
                      <a:r>
                        <a:rPr lang="en-AU" sz="1100" u="none" strike="noStrike">
                          <a:effectLst/>
                        </a:rPr>
                        <a:t>Date Death</a:t>
                      </a:r>
                      <a:endParaRPr lang="en-AU" sz="1100" b="1" i="0" u="none" strike="noStrike">
                        <a:solidFill>
                          <a:srgbClr val="000000"/>
                        </a:solidFill>
                        <a:effectLst/>
                        <a:latin typeface="Calibri" panose="020F0502020204030204" pitchFamily="34" charset="0"/>
                      </a:endParaRPr>
                    </a:p>
                  </a:txBody>
                  <a:tcPr marL="7620" marR="7620" marT="7620" marB="0" vert="vert270" anchor="b"/>
                </a:tc>
              </a:tr>
              <a:tr h="182880">
                <a:tc>
                  <a:txBody>
                    <a:bodyPr/>
                    <a:lstStyle/>
                    <a:p>
                      <a:pPr algn="l" fontAlgn="b"/>
                      <a:r>
                        <a:rPr lang="en-AU" sz="1100" u="none" strike="noStrike">
                          <a:effectLst/>
                        </a:rPr>
                        <a:t>Adam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-4004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-3074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Adam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-5560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-4630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dirty="0">
                          <a:effectLst/>
                        </a:rPr>
                        <a:t>Seth</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-3874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Seth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-5330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-4418</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Enosh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-3769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-2864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Enosh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905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-5125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-4220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Kenan</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70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-3679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-2769</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Kenan</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170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-4935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-4025</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Mahalalel</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895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-3609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-2714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Mahalalel</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895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-4765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-3870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Jared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-3544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-2579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Jared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962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-4600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-3638</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dirty="0">
                          <a:effectLst/>
                        </a:rPr>
                        <a:t>Enoch</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65</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365</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-3382</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-3017</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l" fontAlgn="b"/>
                      <a:r>
                        <a:rPr lang="en-AU" sz="1100" u="none" strike="noStrike" dirty="0">
                          <a:effectLst/>
                        </a:rPr>
                        <a:t>Enoch</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165</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365</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-4438</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-4073</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r>
              <a:tr h="182880">
                <a:tc>
                  <a:txBody>
                    <a:bodyPr/>
                    <a:lstStyle/>
                    <a:p>
                      <a:pPr algn="l" fontAlgn="b"/>
                      <a:r>
                        <a:rPr lang="en-AU" sz="1100" u="none" strike="noStrike">
                          <a:effectLst/>
                        </a:rPr>
                        <a:t>Methuselah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969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-3317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Methuselah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969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-4273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-3304</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dirty="0" err="1">
                          <a:effectLst/>
                        </a:rPr>
                        <a:t>Lamech</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182</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777</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-3130</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-2353</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l" fontAlgn="b"/>
                      <a:r>
                        <a:rPr lang="en-AU" sz="1100" u="none" strike="noStrike" dirty="0" err="1">
                          <a:effectLst/>
                        </a:rPr>
                        <a:t>Lamech</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188</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753</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-4086</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c>
                  <a:txBody>
                    <a:bodyPr/>
                    <a:lstStyle/>
                    <a:p>
                      <a:pPr algn="r" fontAlgn="b"/>
                      <a:r>
                        <a:rPr lang="en-AU" sz="1100" u="none" strike="noStrike" dirty="0">
                          <a:effectLst/>
                        </a:rPr>
                        <a:t>-3333</a:t>
                      </a:r>
                      <a:endParaRPr lang="en-AU" sz="1100" b="0" i="0" u="none" strike="noStrike" dirty="0">
                        <a:solidFill>
                          <a:srgbClr val="000000"/>
                        </a:solidFill>
                        <a:effectLst/>
                        <a:latin typeface="Calibri" panose="020F0502020204030204" pitchFamily="34" charset="0"/>
                      </a:endParaRPr>
                    </a:p>
                  </a:txBody>
                  <a:tcPr marL="7620" marR="7620" marT="7620" marB="0" anchor="b">
                    <a:solidFill>
                      <a:srgbClr val="00B0F0"/>
                    </a:solidFill>
                  </a:tcPr>
                </a:tc>
              </a:tr>
              <a:tr h="182880">
                <a:tc>
                  <a:txBody>
                    <a:bodyPr/>
                    <a:lstStyle/>
                    <a:p>
                      <a:pPr algn="l" fontAlgn="b"/>
                      <a:r>
                        <a:rPr lang="en-AU" sz="1100" u="none" strike="noStrike">
                          <a:effectLst/>
                        </a:rPr>
                        <a:t>Noah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950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-1998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Noah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950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-3898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-2948</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Shem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600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-2448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Shem</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600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-3398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-2798</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Arpachshad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438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solidFill>
                            <a:srgbClr val="FF0000"/>
                          </a:solidFill>
                          <a:effectLst/>
                        </a:rPr>
                        <a:t>-2348</a:t>
                      </a:r>
                      <a:endParaRPr lang="en-AU" sz="1100" b="0" i="0" u="none" strike="noStrike" dirty="0">
                        <a:solidFill>
                          <a:srgbClr val="FF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Arpachshad</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565</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solidFill>
                            <a:srgbClr val="FF0000"/>
                          </a:solidFill>
                          <a:effectLst/>
                        </a:rPr>
                        <a:t>-3298</a:t>
                      </a:r>
                      <a:endParaRPr lang="en-AU" sz="1100" b="0" i="0" u="none" strike="noStrike" dirty="0">
                        <a:solidFill>
                          <a:srgbClr val="FF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-2733</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 </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endParaRPr lang="en-AU" sz="1100" b="0" i="0" u="none" strike="noStrike">
                        <a:solidFill>
                          <a:srgbClr val="FF0000"/>
                        </a:solidFill>
                        <a:effectLst/>
                        <a:latin typeface="Calibri" panose="020F0502020204030204" pitchFamily="34" charset="0"/>
                      </a:endParaRPr>
                    </a:p>
                  </a:txBody>
                  <a:tcPr marL="7620" marR="7620" marT="7620" marB="0" anchor="b"/>
                </a:tc>
                <a:tc>
                  <a:txBody>
                    <a:bodyPr/>
                    <a:lstStyle/>
                    <a:p>
                      <a:pPr algn="l" fontAlgn="b"/>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 </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Kainan</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-3163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-2630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Shelah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433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-2313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-1880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Shelah</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-3033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-2500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Eber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464</a:t>
                      </a:r>
                      <a:endParaRPr lang="en-AU"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-2283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-1819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Eber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504</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-2903</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-2399</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Peleg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-2249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-2010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Peleg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-2769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-2430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Reu</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-2219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-1980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Reu</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132</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-2639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-2300</a:t>
                      </a:r>
                      <a:endParaRPr lang="en-AU" sz="1100" b="0" i="0" u="none" strike="noStrike">
                        <a:solidFill>
                          <a:srgbClr val="000000"/>
                        </a:solidFill>
                        <a:effectLst/>
                        <a:latin typeface="Calibri" panose="020F0502020204030204" pitchFamily="34" charset="0"/>
                      </a:endParaRPr>
                    </a:p>
                  </a:txBody>
                  <a:tcPr marL="7620" marR="7620" marT="7620" marB="0" anchor="b"/>
                </a:tc>
              </a:tr>
              <a:tr h="182880">
                <a:tc>
                  <a:txBody>
                    <a:bodyPr/>
                    <a:lstStyle/>
                    <a:p>
                      <a:pPr algn="l" fontAlgn="b"/>
                      <a:r>
                        <a:rPr lang="en-AU" sz="1100" u="none" strike="noStrike">
                          <a:effectLst/>
                        </a:rPr>
                        <a:t>Serug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-2187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-1957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Serug</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330</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-2507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-2177</a:t>
                      </a:r>
                      <a:endParaRPr lang="en-AU" sz="1100" b="0" i="0" u="none" strike="noStrike">
                        <a:solidFill>
                          <a:srgbClr val="000000"/>
                        </a:solidFill>
                        <a:effectLst/>
                        <a:latin typeface="Calibri" panose="020F0502020204030204" pitchFamily="34" charset="0"/>
                      </a:endParaRPr>
                    </a:p>
                  </a:txBody>
                  <a:tcPr marL="7620" marR="7620" marT="7620" marB="0" anchor="b"/>
                </a:tc>
              </a:tr>
              <a:tr h="190500">
                <a:tc>
                  <a:txBody>
                    <a:bodyPr/>
                    <a:lstStyle/>
                    <a:p>
                      <a:pPr algn="l" fontAlgn="b"/>
                      <a:r>
                        <a:rPr lang="en-AU" sz="1100" u="none" strike="noStrike">
                          <a:effectLst/>
                        </a:rPr>
                        <a:t>Nahor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148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-2157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-2009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AU" sz="1100" u="none" strike="noStrike">
                          <a:effectLst/>
                        </a:rPr>
                        <a:t>Nahor</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79</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208</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a:effectLst/>
                        </a:rPr>
                        <a:t>-2377</a:t>
                      </a:r>
                      <a:endParaRPr lang="en-AU"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AU" sz="1100" u="none" strike="noStrike" dirty="0">
                          <a:effectLst/>
                        </a:rPr>
                        <a:t>-2169</a:t>
                      </a:r>
                      <a:endParaRPr lang="en-AU" sz="1100" b="0" i="0" u="none" strike="noStrike" dirty="0">
                        <a:solidFill>
                          <a:srgbClr val="000000"/>
                        </a:solidFill>
                        <a:effectLst/>
                        <a:latin typeface="Calibri" panose="020F0502020204030204" pitchFamily="34" charset="0"/>
                      </a:endParaRPr>
                    </a:p>
                  </a:txBody>
                  <a:tcPr marL="7620" marR="7620" marT="7620" marB="0" anchor="b"/>
                </a:tc>
              </a:tr>
            </a:tbl>
          </a:graphicData>
        </a:graphic>
      </p:graphicFrame>
      <p:sp>
        <p:nvSpPr>
          <p:cNvPr id="6" name="TextBox 5"/>
          <p:cNvSpPr txBox="1"/>
          <p:nvPr/>
        </p:nvSpPr>
        <p:spPr>
          <a:xfrm>
            <a:off x="5890847" y="904893"/>
            <a:ext cx="5979301" cy="369332"/>
          </a:xfrm>
          <a:prstGeom prst="rect">
            <a:avLst/>
          </a:prstGeom>
          <a:noFill/>
        </p:spPr>
        <p:txBody>
          <a:bodyPr wrap="square" rtlCol="0">
            <a:spAutoFit/>
          </a:bodyPr>
          <a:lstStyle/>
          <a:p>
            <a:r>
              <a:rPr lang="en-AU" dirty="0" smtClean="0"/>
              <a:t>Masoretic Text [MT] and Septuagint [LXX] compared</a:t>
            </a:r>
            <a:endParaRPr lang="en-AU" dirty="0"/>
          </a:p>
        </p:txBody>
      </p:sp>
      <p:sp>
        <p:nvSpPr>
          <p:cNvPr id="7" name="TextBox 6"/>
          <p:cNvSpPr txBox="1"/>
          <p:nvPr/>
        </p:nvSpPr>
        <p:spPr>
          <a:xfrm>
            <a:off x="1174161" y="5837951"/>
            <a:ext cx="2698376" cy="307777"/>
          </a:xfrm>
          <a:prstGeom prst="rect">
            <a:avLst/>
          </a:prstGeom>
          <a:noFill/>
        </p:spPr>
        <p:txBody>
          <a:bodyPr wrap="square" rtlCol="0">
            <a:spAutoFit/>
          </a:bodyPr>
          <a:lstStyle/>
          <a:p>
            <a:pPr algn="ctr"/>
            <a:r>
              <a:rPr lang="en-AU" sz="1400" dirty="0" smtClean="0"/>
              <a:t>Negative dates indicate BC</a:t>
            </a:r>
            <a:endParaRPr lang="en-AU" sz="1400" dirty="0"/>
          </a:p>
        </p:txBody>
      </p:sp>
      <p:sp>
        <p:nvSpPr>
          <p:cNvPr id="8" name="TextBox 7"/>
          <p:cNvSpPr txBox="1"/>
          <p:nvPr/>
        </p:nvSpPr>
        <p:spPr>
          <a:xfrm>
            <a:off x="497699" y="6229511"/>
            <a:ext cx="5086916" cy="461665"/>
          </a:xfrm>
          <a:prstGeom prst="rect">
            <a:avLst/>
          </a:prstGeom>
          <a:noFill/>
        </p:spPr>
        <p:txBody>
          <a:bodyPr wrap="square" rtlCol="0">
            <a:spAutoFit/>
          </a:bodyPr>
          <a:lstStyle/>
          <a:p>
            <a:r>
              <a:rPr lang="en-US" sz="1200" dirty="0" smtClean="0"/>
              <a:t>The data was obtained from Henry B. Smith Jr, The Case for the Septuagint’s Chronology in Genesis 5 and 11, ICCC Vol. 8 (2018). </a:t>
            </a:r>
            <a:endParaRPr lang="en-AU" sz="1200" dirty="0"/>
          </a:p>
        </p:txBody>
      </p:sp>
      <p:pic>
        <p:nvPicPr>
          <p:cNvPr id="10" name="Content Placeholder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27860" y="1274225"/>
            <a:ext cx="6125940" cy="5354492"/>
          </a:xfrm>
          <a:prstGeom prst="rect">
            <a:avLst/>
          </a:prstGeom>
        </p:spPr>
      </p:pic>
    </p:spTree>
    <p:extLst>
      <p:ext uri="{BB962C8B-B14F-4D97-AF65-F5344CB8AC3E}">
        <p14:creationId xmlns:p14="http://schemas.microsoft.com/office/powerpoint/2010/main" val="22979670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820507" y="5301889"/>
            <a:ext cx="5914731" cy="1077218"/>
          </a:xfrm>
          <a:prstGeom prst="rect">
            <a:avLst/>
          </a:prstGeom>
        </p:spPr>
        <p:txBody>
          <a:bodyPr wrap="square">
            <a:spAutoFit/>
          </a:bodyPr>
          <a:lstStyle/>
          <a:p>
            <a:r>
              <a:rPr lang="en-AU" sz="1600" dirty="0"/>
              <a:t>https://www.bible.ca/manuscripts/Bible-chronology-charts-age-of-earth-date-Genesis-5-11-Septuagint-text-LXX-original-autograph-corrupted-Masoretic-MT-primeval-5554BC.htm</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268" y="177496"/>
            <a:ext cx="4695090" cy="6179938"/>
          </a:xfrm>
          <a:prstGeom prst="rect">
            <a:avLst/>
          </a:prstGeom>
        </p:spPr>
      </p:pic>
      <p:sp>
        <p:nvSpPr>
          <p:cNvPr id="7" name="Rectangle 6"/>
          <p:cNvSpPr/>
          <p:nvPr/>
        </p:nvSpPr>
        <p:spPr>
          <a:xfrm>
            <a:off x="5639238" y="372037"/>
            <a:ext cx="6096000" cy="4801314"/>
          </a:xfrm>
          <a:prstGeom prst="rect">
            <a:avLst/>
          </a:prstGeom>
        </p:spPr>
        <p:txBody>
          <a:bodyPr>
            <a:spAutoFit/>
          </a:bodyPr>
          <a:lstStyle/>
          <a:p>
            <a:pPr marL="285750" indent="-285750">
              <a:buFont typeface="Arial" panose="020B0604020202020204" pitchFamily="34" charset="0"/>
              <a:buChar char="•"/>
            </a:pPr>
            <a:r>
              <a:rPr lang="en-US" dirty="0" smtClean="0"/>
              <a:t>The MT chronology from Abraham to Adam was corrupted by Jews in 160 AD at </a:t>
            </a:r>
            <a:r>
              <a:rPr lang="en-US" dirty="0" err="1" smtClean="0"/>
              <a:t>Zippori</a:t>
            </a:r>
            <a:r>
              <a:rPr lang="en-US" dirty="0" smtClean="0"/>
              <a:t> for anti-Christian theological reasons. </a:t>
            </a:r>
            <a:endParaRPr lang="en-US" dirty="0"/>
          </a:p>
          <a:p>
            <a:pPr marL="285750" indent="-285750">
              <a:buFont typeface="Arial" panose="020B0604020202020204" pitchFamily="34" charset="0"/>
              <a:buChar char="•"/>
            </a:pPr>
            <a:r>
              <a:rPr lang="en-US" dirty="0" smtClean="0"/>
              <a:t>There are </a:t>
            </a:r>
            <a:r>
              <a:rPr lang="en-US" dirty="0" smtClean="0"/>
              <a:t>some differences </a:t>
            </a:r>
            <a:r>
              <a:rPr lang="en-US" dirty="0" smtClean="0"/>
              <a:t>in ages between MT and LXX.</a:t>
            </a:r>
          </a:p>
          <a:p>
            <a:pPr marL="285750" indent="-285750">
              <a:buFont typeface="Arial" panose="020B0604020202020204" pitchFamily="34" charset="0"/>
              <a:buChar char="•"/>
            </a:pPr>
            <a:r>
              <a:rPr lang="en-US" dirty="0"/>
              <a:t>Steve Rudd (</a:t>
            </a:r>
            <a:r>
              <a:rPr lang="en-US" dirty="0" smtClean="0"/>
              <a:t>2025): The </a:t>
            </a:r>
            <a:r>
              <a:rPr lang="en-US" dirty="0"/>
              <a:t>LXX chronology </a:t>
            </a:r>
            <a:r>
              <a:rPr lang="en-US" dirty="0" smtClean="0"/>
              <a:t>is </a:t>
            </a:r>
            <a:r>
              <a:rPr lang="en-US" dirty="0"/>
              <a:t>the original and correct. </a:t>
            </a:r>
            <a:endParaRPr lang="en-US" dirty="0" smtClean="0"/>
          </a:p>
          <a:p>
            <a:pPr marL="285750" indent="-285750">
              <a:buFont typeface="Arial" panose="020B0604020202020204" pitchFamily="34" charset="0"/>
              <a:buChar char="•"/>
            </a:pPr>
            <a:r>
              <a:rPr lang="en-US" dirty="0" smtClean="0"/>
              <a:t>Jacob’s birth </a:t>
            </a:r>
            <a:r>
              <a:rPr lang="en-US" dirty="0" smtClean="0"/>
              <a:t>is </a:t>
            </a:r>
            <a:r>
              <a:rPr lang="en-US" dirty="0" smtClean="0"/>
              <a:t>2006 BC and the Exodus 1446 BC. Construction of Solomon’s temple started in 967 BC in both MT and LXX texts.</a:t>
            </a:r>
          </a:p>
          <a:p>
            <a:pPr marL="285750" indent="-285750">
              <a:buFont typeface="Arial" panose="020B0604020202020204" pitchFamily="34" charset="0"/>
              <a:buChar char="•"/>
            </a:pPr>
            <a:r>
              <a:rPr lang="en-US" dirty="0" smtClean="0"/>
              <a:t>King David’s age </a:t>
            </a:r>
            <a:r>
              <a:rPr lang="en-US" dirty="0"/>
              <a:t>is ~70 years in both MT and </a:t>
            </a:r>
            <a:r>
              <a:rPr lang="en-US" dirty="0" smtClean="0"/>
              <a:t>LXX</a:t>
            </a:r>
          </a:p>
          <a:p>
            <a:pPr marL="285750" indent="-285750">
              <a:buFont typeface="Arial" panose="020B0604020202020204" pitchFamily="34" charset="0"/>
              <a:buChar char="•"/>
            </a:pPr>
            <a:r>
              <a:rPr lang="en-US" dirty="0"/>
              <a:t>The </a:t>
            </a:r>
            <a:r>
              <a:rPr lang="en-US" dirty="0" smtClean="0"/>
              <a:t>LXX lifespan </a:t>
            </a:r>
            <a:r>
              <a:rPr lang="en-US" dirty="0"/>
              <a:t>data </a:t>
            </a:r>
            <a:r>
              <a:rPr lang="en-US" dirty="0" smtClean="0"/>
              <a:t>I used is from Henry </a:t>
            </a:r>
            <a:r>
              <a:rPr lang="en-US" dirty="0"/>
              <a:t>B. Smith Jr, </a:t>
            </a:r>
            <a:r>
              <a:rPr lang="en-US" i="1" dirty="0"/>
              <a:t>The Case for the Septuagint’s Chronology in Genesis 5 and 11</a:t>
            </a:r>
            <a:r>
              <a:rPr lang="en-US" dirty="0"/>
              <a:t>, ICCC Vol. 8 (2018</a:t>
            </a:r>
            <a:r>
              <a:rPr lang="en-US" dirty="0" smtClean="0"/>
              <a:t>).</a:t>
            </a:r>
          </a:p>
          <a:p>
            <a:pPr marL="285750" indent="-285750">
              <a:buFont typeface="Arial" panose="020B0604020202020204" pitchFamily="34" charset="0"/>
              <a:buChar char="•"/>
            </a:pPr>
            <a:r>
              <a:rPr lang="en-US" dirty="0" smtClean="0"/>
              <a:t>Steve Rudd (2025) birth of Adam 5554 BC (LXX) compared to H.B. Smith (2018) 5560 BC (LXX). Minimal difference. MT has it 1556 years later.</a:t>
            </a:r>
            <a:endParaRPr lang="en-US" dirty="0"/>
          </a:p>
        </p:txBody>
      </p:sp>
      <p:sp>
        <p:nvSpPr>
          <p:cNvPr id="9" name="TextBox 8"/>
          <p:cNvSpPr txBox="1"/>
          <p:nvPr/>
        </p:nvSpPr>
        <p:spPr>
          <a:xfrm>
            <a:off x="1652954" y="6397306"/>
            <a:ext cx="3472962" cy="369332"/>
          </a:xfrm>
          <a:prstGeom prst="rect">
            <a:avLst/>
          </a:prstGeom>
          <a:noFill/>
        </p:spPr>
        <p:txBody>
          <a:bodyPr wrap="square" rtlCol="0">
            <a:spAutoFit/>
          </a:bodyPr>
          <a:lstStyle/>
          <a:p>
            <a:r>
              <a:rPr lang="en-AU" dirty="0" smtClean="0"/>
              <a:t>Steve Rudd, Sept 2025</a:t>
            </a:r>
            <a:endParaRPr lang="en-AU" dirty="0"/>
          </a:p>
        </p:txBody>
      </p:sp>
    </p:spTree>
    <p:extLst>
      <p:ext uri="{BB962C8B-B14F-4D97-AF65-F5344CB8AC3E}">
        <p14:creationId xmlns:p14="http://schemas.microsoft.com/office/powerpoint/2010/main" val="41540296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New Empirical Model on the Ages of the Patriarchs</a:t>
            </a:r>
            <a:endParaRPr lang="en-AU" dirty="0"/>
          </a:p>
        </p:txBody>
      </p:sp>
      <p:sp>
        <p:nvSpPr>
          <p:cNvPr id="3" name="Content Placeholder 2"/>
          <p:cNvSpPr>
            <a:spLocks noGrp="1"/>
          </p:cNvSpPr>
          <p:nvPr>
            <p:ph idx="1"/>
          </p:nvPr>
        </p:nvSpPr>
        <p:spPr/>
        <p:txBody>
          <a:bodyPr>
            <a:normAutofit/>
          </a:bodyPr>
          <a:lstStyle/>
          <a:p>
            <a:r>
              <a:rPr lang="en-US" sz="2800" dirty="0"/>
              <a:t>In the following analysis I </a:t>
            </a:r>
            <a:r>
              <a:rPr lang="en-US" sz="2800" dirty="0" smtClean="0"/>
              <a:t>use </a:t>
            </a:r>
            <a:r>
              <a:rPr lang="en-US" sz="2800" b="1" dirty="0"/>
              <a:t>a </a:t>
            </a:r>
            <a:r>
              <a:rPr lang="en-US" sz="2800" b="1" dirty="0" smtClean="0"/>
              <a:t>different mathematical </a:t>
            </a:r>
            <a:r>
              <a:rPr lang="en-US" sz="2800" b="1" dirty="0"/>
              <a:t>model </a:t>
            </a:r>
            <a:endParaRPr lang="en-US" sz="2800" dirty="0" smtClean="0"/>
          </a:p>
          <a:p>
            <a:r>
              <a:rPr lang="en-US" sz="2800" dirty="0" smtClean="0"/>
              <a:t>I </a:t>
            </a:r>
            <a:r>
              <a:rPr lang="en-US" sz="2800" dirty="0"/>
              <a:t>have added more data by including the ages of </a:t>
            </a:r>
            <a:r>
              <a:rPr lang="en-US" sz="2800" dirty="0" err="1"/>
              <a:t>Terah</a:t>
            </a:r>
            <a:r>
              <a:rPr lang="en-US" sz="2800" dirty="0"/>
              <a:t>, Abraham, Isaac and Jacob. </a:t>
            </a:r>
            <a:endParaRPr lang="en-US" sz="2800" dirty="0" smtClean="0"/>
          </a:p>
          <a:p>
            <a:r>
              <a:rPr lang="en-US" sz="2800" dirty="0" smtClean="0"/>
              <a:t>I compare data from Masoretic text (MT) with Septuagint (LXX)</a:t>
            </a:r>
          </a:p>
        </p:txBody>
      </p:sp>
      <p:sp>
        <p:nvSpPr>
          <p:cNvPr id="4" name="Rectangle 3"/>
          <p:cNvSpPr/>
          <p:nvPr/>
        </p:nvSpPr>
        <p:spPr>
          <a:xfrm>
            <a:off x="1529863" y="5955156"/>
            <a:ext cx="10568352" cy="369332"/>
          </a:xfrm>
          <a:prstGeom prst="rect">
            <a:avLst/>
          </a:prstGeom>
        </p:spPr>
        <p:txBody>
          <a:bodyPr wrap="square">
            <a:spAutoFit/>
          </a:bodyPr>
          <a:lstStyle/>
          <a:p>
            <a:r>
              <a:rPr lang="en-AU" dirty="0"/>
              <a:t>https://biblescienceforum.com/2025/12/08/ancient-human-longevity-and-its-rapid-decline/</a:t>
            </a:r>
          </a:p>
        </p:txBody>
      </p:sp>
    </p:spTree>
    <p:extLst>
      <p:ext uri="{BB962C8B-B14F-4D97-AF65-F5344CB8AC3E}">
        <p14:creationId xmlns:p14="http://schemas.microsoft.com/office/powerpoint/2010/main" val="13994521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9825" y="178040"/>
            <a:ext cx="6278075" cy="6501919"/>
          </a:xfrm>
        </p:spPr>
      </p:pic>
      <p:sp>
        <p:nvSpPr>
          <p:cNvPr id="5" name="Rectangle 4"/>
          <p:cNvSpPr/>
          <p:nvPr/>
        </p:nvSpPr>
        <p:spPr>
          <a:xfrm>
            <a:off x="7068647" y="1203438"/>
            <a:ext cx="4845000" cy="4247317"/>
          </a:xfrm>
          <a:prstGeom prst="rect">
            <a:avLst/>
          </a:prstGeom>
        </p:spPr>
        <p:txBody>
          <a:bodyPr wrap="square">
            <a:spAutoFit/>
          </a:bodyPr>
          <a:lstStyle/>
          <a:p>
            <a:pPr marL="285750" indent="-285750">
              <a:buFont typeface="Arial" panose="020B0604020202020204" pitchFamily="34" charset="0"/>
              <a:buChar char="•"/>
            </a:pPr>
            <a:r>
              <a:rPr lang="en-US" dirty="0"/>
              <a:t>Ages of the patriarchs both pre and post Flood drawn from the MT (solid blue circles) and the LXX (solid red squares). </a:t>
            </a: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a:t>
            </a:r>
            <a:r>
              <a:rPr lang="en-US" dirty="0"/>
              <a:t>dashed curves are merely a guide to the eye. </a:t>
            </a: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a:t>
            </a:r>
            <a:r>
              <a:rPr lang="en-US" dirty="0"/>
              <a:t>timescale is BC/AD. </a:t>
            </a: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a:t>
            </a:r>
            <a:r>
              <a:rPr lang="en-US" dirty="0"/>
              <a:t>two data sets differ on the date of Creation by more than 1,500 years. </a:t>
            </a: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err="1" smtClean="0"/>
              <a:t>Lamech</a:t>
            </a:r>
            <a:r>
              <a:rPr lang="en-US" dirty="0" smtClean="0"/>
              <a:t> </a:t>
            </a:r>
            <a:r>
              <a:rPr lang="en-US" dirty="0"/>
              <a:t>and Enoch were excluded as outliers.</a:t>
            </a:r>
            <a:endParaRPr lang="en-AU" dirty="0"/>
          </a:p>
        </p:txBody>
      </p:sp>
    </p:spTree>
    <p:extLst>
      <p:ext uri="{BB962C8B-B14F-4D97-AF65-F5344CB8AC3E}">
        <p14:creationId xmlns:p14="http://schemas.microsoft.com/office/powerpoint/2010/main" val="29023132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9423484" cy="1280890"/>
          </a:xfrm>
        </p:spPr>
        <p:txBody>
          <a:bodyPr/>
          <a:lstStyle/>
          <a:p>
            <a:r>
              <a:rPr lang="en-AU" dirty="0" smtClean="0"/>
              <a:t>Quality factor or Physiological Resilience</a:t>
            </a:r>
            <a:endParaRPr lang="en-AU" dirty="0"/>
          </a:p>
        </p:txBody>
      </p:sp>
      <p:sp>
        <p:nvSpPr>
          <p:cNvPr id="3" name="Content Placeholder 2"/>
          <p:cNvSpPr>
            <a:spLocks noGrp="1"/>
          </p:cNvSpPr>
          <p:nvPr>
            <p:ph idx="1"/>
          </p:nvPr>
        </p:nvSpPr>
        <p:spPr>
          <a:xfrm>
            <a:off x="2589212" y="1646583"/>
            <a:ext cx="8915400" cy="3777622"/>
          </a:xfrm>
        </p:spPr>
        <p:txBody>
          <a:bodyPr>
            <a:noAutofit/>
          </a:bodyPr>
          <a:lstStyle/>
          <a:p>
            <a:r>
              <a:rPr lang="en-US" sz="2400" dirty="0"/>
              <a:t>In my model I define a quality factor or Q-factor in terms of the total losses in the system. </a:t>
            </a:r>
            <a:endParaRPr lang="en-US" sz="2400" dirty="0" smtClean="0"/>
          </a:p>
          <a:p>
            <a:r>
              <a:rPr lang="en-US" sz="2400" dirty="0" smtClean="0"/>
              <a:t>Q </a:t>
            </a:r>
            <a:r>
              <a:rPr lang="en-US" sz="2400" dirty="0"/>
              <a:t>= 1/L,                                                        </a:t>
            </a:r>
          </a:p>
          <a:p>
            <a:r>
              <a:rPr lang="en-US" sz="2400" dirty="0"/>
              <a:t>where L represents the losses in units of reciprocal </a:t>
            </a:r>
            <a:r>
              <a:rPr lang="en-US" sz="2400" dirty="0" smtClean="0"/>
              <a:t>age [yrs</a:t>
            </a:r>
            <a:r>
              <a:rPr lang="en-US" sz="2400" baseline="30000" dirty="0" smtClean="0"/>
              <a:t>-1</a:t>
            </a:r>
            <a:r>
              <a:rPr lang="en-US" sz="2400" dirty="0" smtClean="0"/>
              <a:t>]. </a:t>
            </a:r>
            <a:r>
              <a:rPr lang="en-US" sz="2400" dirty="0"/>
              <a:t>In the case of human (or any) life the losses represent the energy lost from the system integrated over some finite period of time.  This definition is in the context of senile death, not due to accident, disease or being taken by </a:t>
            </a:r>
            <a:r>
              <a:rPr lang="en-US" sz="2400" dirty="0" smtClean="0"/>
              <a:t>God (meaning </a:t>
            </a:r>
            <a:r>
              <a:rPr lang="en-US" sz="2400" dirty="0"/>
              <a:t>not seeing an earthly </a:t>
            </a:r>
            <a:r>
              <a:rPr lang="en-US" sz="2400" dirty="0" smtClean="0"/>
              <a:t>death).</a:t>
            </a:r>
            <a:endParaRPr lang="en-US" sz="2400" dirty="0"/>
          </a:p>
          <a:p>
            <a:r>
              <a:rPr lang="en-US" sz="2400" b="1" dirty="0"/>
              <a:t>A high quality factor (Q-factor) or </a:t>
            </a:r>
            <a:r>
              <a:rPr lang="en-US" sz="2400" b="1" dirty="0" smtClean="0"/>
              <a:t>high physiological </a:t>
            </a:r>
            <a:r>
              <a:rPr lang="en-US" sz="2400" b="1" dirty="0"/>
              <a:t>resilience means low losses, that is, low reciprocal age.</a:t>
            </a:r>
            <a:r>
              <a:rPr lang="en-US" sz="2400" dirty="0"/>
              <a:t> </a:t>
            </a:r>
            <a:endParaRPr lang="en-AU" sz="2400" dirty="0"/>
          </a:p>
        </p:txBody>
      </p:sp>
    </p:spTree>
    <p:extLst>
      <p:ext uri="{BB962C8B-B14F-4D97-AF65-F5344CB8AC3E}">
        <p14:creationId xmlns:p14="http://schemas.microsoft.com/office/powerpoint/2010/main" val="8473811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1863" y="213280"/>
            <a:ext cx="5698746" cy="6398535"/>
          </a:xfrm>
        </p:spPr>
      </p:pic>
      <p:sp>
        <p:nvSpPr>
          <p:cNvPr id="5" name="Rectangle 4"/>
          <p:cNvSpPr/>
          <p:nvPr/>
        </p:nvSpPr>
        <p:spPr>
          <a:xfrm>
            <a:off x="6935672" y="1002606"/>
            <a:ext cx="4935416" cy="5078313"/>
          </a:xfrm>
          <a:prstGeom prst="rect">
            <a:avLst/>
          </a:prstGeom>
        </p:spPr>
        <p:txBody>
          <a:bodyPr wrap="square">
            <a:spAutoFit/>
          </a:bodyPr>
          <a:lstStyle/>
          <a:p>
            <a:pPr marL="285750" indent="-285750">
              <a:buFont typeface="Arial" panose="020B0604020202020204" pitchFamily="34" charset="0"/>
              <a:buChar char="•"/>
            </a:pPr>
            <a:r>
              <a:rPr lang="en-US" dirty="0"/>
              <a:t>The reciprocal age L(t) for the patriarchs from both MT and LXX data.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time base is Anno Mundi [AM], years from Creation. </a:t>
            </a: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a:t>
            </a:r>
            <a:r>
              <a:rPr lang="en-US" dirty="0"/>
              <a:t>smooth dashed curves are merely a guide to the eye.</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The </a:t>
            </a:r>
            <a:r>
              <a:rPr lang="en-US" dirty="0"/>
              <a:t>Flood dates AM are indicated for each data set with corresponding </a:t>
            </a:r>
            <a:r>
              <a:rPr lang="en-US" dirty="0" err="1"/>
              <a:t>colours</a:t>
            </a:r>
            <a:r>
              <a:rPr lang="en-US" dirty="0"/>
              <a:t>. </a:t>
            </a: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King </a:t>
            </a:r>
            <a:r>
              <a:rPr lang="en-US" dirty="0"/>
              <a:t>David indicates when the two data sets come into alignment</a:t>
            </a:r>
            <a:r>
              <a:rPr lang="en-US" dirty="0" smtClean="0"/>
              <a:t>.</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The </a:t>
            </a:r>
            <a:r>
              <a:rPr lang="en-US" dirty="0"/>
              <a:t>vertical axis is on a logarithmic scale.</a:t>
            </a:r>
            <a:endParaRPr lang="en-AU" dirty="0"/>
          </a:p>
        </p:txBody>
      </p:sp>
    </p:spTree>
    <p:extLst>
      <p:ext uri="{BB962C8B-B14F-4D97-AF65-F5344CB8AC3E}">
        <p14:creationId xmlns:p14="http://schemas.microsoft.com/office/powerpoint/2010/main" val="36649794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7903" y="243254"/>
            <a:ext cx="5696327" cy="6395819"/>
          </a:xfrm>
        </p:spPr>
      </p:pic>
      <p:sp>
        <p:nvSpPr>
          <p:cNvPr id="5" name="Rectangle 4"/>
          <p:cNvSpPr/>
          <p:nvPr/>
        </p:nvSpPr>
        <p:spPr>
          <a:xfrm>
            <a:off x="6803814" y="5422757"/>
            <a:ext cx="4935415" cy="646331"/>
          </a:xfrm>
          <a:prstGeom prst="rect">
            <a:avLst/>
          </a:prstGeom>
        </p:spPr>
        <p:txBody>
          <a:bodyPr wrap="square">
            <a:spAutoFit/>
          </a:bodyPr>
          <a:lstStyle/>
          <a:p>
            <a:r>
              <a:rPr lang="en-US" dirty="0" smtClean="0"/>
              <a:t>The </a:t>
            </a:r>
            <a:r>
              <a:rPr lang="en-US" dirty="0"/>
              <a:t>dashed curves are exponential </a:t>
            </a:r>
            <a:r>
              <a:rPr lang="en-US" dirty="0" smtClean="0"/>
              <a:t>fits. </a:t>
            </a:r>
            <a:r>
              <a:rPr lang="en-US" dirty="0"/>
              <a:t>The vertical axis is on a logarithmic scale.</a:t>
            </a:r>
            <a:endParaRPr lang="en-AU" dirty="0"/>
          </a:p>
        </p:txBody>
      </p:sp>
      <p:pic>
        <p:nvPicPr>
          <p:cNvPr id="6" name="Picture 5"/>
          <p:cNvPicPr>
            <a:picLocks noChangeAspect="1"/>
          </p:cNvPicPr>
          <p:nvPr/>
        </p:nvPicPr>
        <p:blipFill rotWithShape="1">
          <a:blip r:embed="rId3"/>
          <a:srcRect r="65096"/>
          <a:stretch/>
        </p:blipFill>
        <p:spPr>
          <a:xfrm>
            <a:off x="6869021" y="2410498"/>
            <a:ext cx="4635591" cy="705277"/>
          </a:xfrm>
          <a:prstGeom prst="rect">
            <a:avLst/>
          </a:prstGeom>
        </p:spPr>
      </p:pic>
      <p:sp>
        <p:nvSpPr>
          <p:cNvPr id="7" name="Rectangle 6"/>
          <p:cNvSpPr/>
          <p:nvPr/>
        </p:nvSpPr>
        <p:spPr>
          <a:xfrm>
            <a:off x="6790315" y="3714340"/>
            <a:ext cx="4962414" cy="1477328"/>
          </a:xfrm>
          <a:prstGeom prst="rect">
            <a:avLst/>
          </a:prstGeom>
        </p:spPr>
        <p:txBody>
          <a:bodyPr wrap="square">
            <a:spAutoFit/>
          </a:bodyPr>
          <a:lstStyle/>
          <a:p>
            <a:r>
              <a:rPr lang="en-US" dirty="0"/>
              <a:t>The time t0 is the time after which the sustaining power of God brings the losses L(t) to </a:t>
            </a:r>
            <a:r>
              <a:rPr lang="en-US" dirty="0" smtClean="0"/>
              <a:t>a </a:t>
            </a:r>
            <a:r>
              <a:rPr lang="en-US" b="1" dirty="0" smtClean="0"/>
              <a:t>Post Flood constant </a:t>
            </a:r>
            <a:r>
              <a:rPr lang="en-US" dirty="0"/>
              <a:t>value equal to the reciprocal of 70 years. That time t0 depends on the data used. </a:t>
            </a:r>
            <a:endParaRPr lang="en-AU" dirty="0"/>
          </a:p>
        </p:txBody>
      </p:sp>
      <p:pic>
        <p:nvPicPr>
          <p:cNvPr id="8" name="Picture 7"/>
          <p:cNvPicPr>
            <a:picLocks noChangeAspect="1"/>
          </p:cNvPicPr>
          <p:nvPr/>
        </p:nvPicPr>
        <p:blipFill rotWithShape="1">
          <a:blip r:embed="rId4"/>
          <a:srcRect t="-25138" r="66104"/>
          <a:stretch/>
        </p:blipFill>
        <p:spPr>
          <a:xfrm>
            <a:off x="6869021" y="2979938"/>
            <a:ext cx="4740322" cy="892181"/>
          </a:xfrm>
          <a:prstGeom prst="rect">
            <a:avLst/>
          </a:prstGeom>
        </p:spPr>
      </p:pic>
      <p:sp>
        <p:nvSpPr>
          <p:cNvPr id="9" name="Rectangle 8"/>
          <p:cNvSpPr/>
          <p:nvPr/>
        </p:nvSpPr>
        <p:spPr>
          <a:xfrm>
            <a:off x="6790315" y="1371624"/>
            <a:ext cx="4714297" cy="923330"/>
          </a:xfrm>
          <a:prstGeom prst="rect">
            <a:avLst/>
          </a:prstGeom>
        </p:spPr>
        <p:txBody>
          <a:bodyPr wrap="square">
            <a:spAutoFit/>
          </a:bodyPr>
          <a:lstStyle/>
          <a:p>
            <a:r>
              <a:rPr lang="en-US" dirty="0"/>
              <a:t>Reciprocal of the ages of the patriarchs plotted as a function of time from Creation [AM]. </a:t>
            </a:r>
          </a:p>
        </p:txBody>
      </p:sp>
      <p:sp>
        <p:nvSpPr>
          <p:cNvPr id="3" name="TextBox 2"/>
          <p:cNvSpPr txBox="1"/>
          <p:nvPr/>
        </p:nvSpPr>
        <p:spPr>
          <a:xfrm>
            <a:off x="7195930" y="686640"/>
            <a:ext cx="3279913" cy="461665"/>
          </a:xfrm>
          <a:prstGeom prst="rect">
            <a:avLst/>
          </a:prstGeom>
          <a:noFill/>
        </p:spPr>
        <p:txBody>
          <a:bodyPr wrap="square" rtlCol="0">
            <a:spAutoFit/>
          </a:bodyPr>
          <a:lstStyle/>
          <a:p>
            <a:pPr algn="ctr"/>
            <a:r>
              <a:rPr lang="en-AU" sz="2400" b="1" dirty="0" smtClean="0">
                <a:solidFill>
                  <a:schemeClr val="accent2">
                    <a:lumMod val="75000"/>
                  </a:schemeClr>
                </a:solidFill>
              </a:rPr>
              <a:t>NEW MODEL</a:t>
            </a:r>
            <a:endParaRPr lang="en-AU" sz="2400" b="1" dirty="0">
              <a:solidFill>
                <a:schemeClr val="accent2">
                  <a:lumMod val="75000"/>
                </a:schemeClr>
              </a:solidFill>
            </a:endParaRPr>
          </a:p>
        </p:txBody>
      </p:sp>
    </p:spTree>
    <p:extLst>
      <p:ext uri="{BB962C8B-B14F-4D97-AF65-F5344CB8AC3E}">
        <p14:creationId xmlns:p14="http://schemas.microsoft.com/office/powerpoint/2010/main" val="11769621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941" y="624110"/>
            <a:ext cx="9711671" cy="1280890"/>
          </a:xfrm>
        </p:spPr>
        <p:txBody>
          <a:bodyPr/>
          <a:lstStyle/>
          <a:p>
            <a:r>
              <a:rPr lang="en-AU" dirty="0" smtClean="0"/>
              <a:t>Fit parameters</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50423" y="1393471"/>
            <a:ext cx="3300004" cy="2161212"/>
          </a:xfrm>
        </p:spPr>
      </p:pic>
      <p:pic>
        <p:nvPicPr>
          <p:cNvPr id="5" name="Picture 4"/>
          <p:cNvPicPr>
            <a:picLocks noChangeAspect="1"/>
          </p:cNvPicPr>
          <p:nvPr/>
        </p:nvPicPr>
        <p:blipFill rotWithShape="1">
          <a:blip r:embed="rId3"/>
          <a:srcRect r="65096"/>
          <a:stretch/>
        </p:blipFill>
        <p:spPr>
          <a:xfrm>
            <a:off x="6316682" y="760990"/>
            <a:ext cx="4635591" cy="705277"/>
          </a:xfrm>
          <a:prstGeom prst="rect">
            <a:avLst/>
          </a:prstGeom>
        </p:spPr>
      </p:pic>
      <p:sp>
        <p:nvSpPr>
          <p:cNvPr id="6" name="Rectangle 5"/>
          <p:cNvSpPr/>
          <p:nvPr/>
        </p:nvSpPr>
        <p:spPr>
          <a:xfrm>
            <a:off x="6289724" y="3597051"/>
            <a:ext cx="4689505" cy="307777"/>
          </a:xfrm>
          <a:prstGeom prst="rect">
            <a:avLst/>
          </a:prstGeom>
        </p:spPr>
        <p:txBody>
          <a:bodyPr wrap="square">
            <a:spAutoFit/>
          </a:bodyPr>
          <a:lstStyle/>
          <a:p>
            <a:r>
              <a:rPr lang="en-US" sz="1400" dirty="0"/>
              <a:t>The fit parameters R = 1 and χ2 = 0 </a:t>
            </a:r>
            <a:r>
              <a:rPr lang="en-US" sz="1400" dirty="0" smtClean="0"/>
              <a:t>for a </a:t>
            </a:r>
            <a:r>
              <a:rPr lang="en-US" sz="1400" dirty="0"/>
              <a:t>perfect </a:t>
            </a:r>
            <a:r>
              <a:rPr lang="en-US" sz="1400" dirty="0" smtClean="0"/>
              <a:t>fit.</a:t>
            </a:r>
            <a:endParaRPr lang="en-AU" sz="1400" dirty="0"/>
          </a:p>
        </p:txBody>
      </p:sp>
      <p:pic>
        <p:nvPicPr>
          <p:cNvPr id="7" name="Picture 6"/>
          <p:cNvPicPr>
            <a:picLocks noChangeAspect="1"/>
          </p:cNvPicPr>
          <p:nvPr/>
        </p:nvPicPr>
        <p:blipFill>
          <a:blip r:embed="rId4"/>
          <a:stretch>
            <a:fillRect/>
          </a:stretch>
        </p:blipFill>
        <p:spPr>
          <a:xfrm>
            <a:off x="1217243" y="1264555"/>
            <a:ext cx="4761253" cy="5341769"/>
          </a:xfrm>
          <a:prstGeom prst="rect">
            <a:avLst/>
          </a:prstGeom>
        </p:spPr>
      </p:pic>
      <p:sp>
        <p:nvSpPr>
          <p:cNvPr id="8" name="Oval 7"/>
          <p:cNvSpPr/>
          <p:nvPr/>
        </p:nvSpPr>
        <p:spPr>
          <a:xfrm>
            <a:off x="8713694" y="2885419"/>
            <a:ext cx="1284409" cy="27289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p:cNvSpPr/>
          <p:nvPr/>
        </p:nvSpPr>
        <p:spPr>
          <a:xfrm>
            <a:off x="6289724" y="3900458"/>
            <a:ext cx="5435552" cy="2771015"/>
          </a:xfrm>
          <a:prstGeom prst="rect">
            <a:avLst/>
          </a:prstGeom>
        </p:spPr>
        <p:txBody>
          <a:bodyPr wrap="square">
            <a:spAutoFit/>
          </a:bodyPr>
          <a:lstStyle/>
          <a:p>
            <a:pPr>
              <a:lnSpc>
                <a:spcPct val="107000"/>
              </a:lnSpc>
              <a:spcAft>
                <a:spcPts val="800"/>
              </a:spcAft>
            </a:pPr>
            <a:r>
              <a:rPr lang="en-AU" dirty="0">
                <a:ea typeface="Times New Roman" panose="02020603050405020304" pitchFamily="18" charset="0"/>
                <a:cs typeface="Times New Roman" panose="02020603050405020304" pitchFamily="18" charset="0"/>
              </a:rPr>
              <a:t>As time t tends to zero, i.e. at Creation, </a:t>
            </a:r>
            <a:endParaRPr lang="en-AU" sz="1600" dirty="0">
              <a:ea typeface="Calibri" panose="020F0502020204030204" pitchFamily="34" charset="0"/>
              <a:cs typeface="Times New Roman" panose="02020603050405020304" pitchFamily="18" charset="0"/>
            </a:endParaRPr>
          </a:p>
          <a:p>
            <a:pPr>
              <a:lnSpc>
                <a:spcPct val="107000"/>
              </a:lnSpc>
              <a:spcAft>
                <a:spcPts val="800"/>
              </a:spcAft>
            </a:pPr>
            <a:r>
              <a:rPr lang="en-AU" dirty="0">
                <a:ea typeface="Times New Roman" panose="02020603050405020304" pitchFamily="18" charset="0"/>
                <a:cs typeface="Times New Roman" panose="02020603050405020304" pitchFamily="18" charset="0"/>
              </a:rPr>
              <a:t>L(t = 0) = A + B ≈ A = </a:t>
            </a:r>
            <a:r>
              <a:rPr lang="en-AU" dirty="0" smtClean="0">
                <a:ea typeface="Times New Roman" panose="02020603050405020304" pitchFamily="18" charset="0"/>
                <a:cs typeface="Times New Roman" panose="02020603050405020304" pitchFamily="18" charset="0"/>
              </a:rPr>
              <a:t>1.08E-3 </a:t>
            </a:r>
            <a:r>
              <a:rPr lang="en-AU" dirty="0">
                <a:ea typeface="Times New Roman" panose="02020603050405020304" pitchFamily="18" charset="0"/>
                <a:cs typeface="Times New Roman" panose="02020603050405020304" pitchFamily="18" charset="0"/>
              </a:rPr>
              <a:t>(a constant),</a:t>
            </a:r>
            <a:endParaRPr lang="en-AU" sz="1600" dirty="0">
              <a:ea typeface="Calibri" panose="020F0502020204030204" pitchFamily="34" charset="0"/>
              <a:cs typeface="Times New Roman" panose="02020603050405020304" pitchFamily="18" charset="0"/>
            </a:endParaRPr>
          </a:p>
          <a:p>
            <a:pPr>
              <a:lnSpc>
                <a:spcPct val="107000"/>
              </a:lnSpc>
              <a:spcAft>
                <a:spcPts val="800"/>
              </a:spcAft>
            </a:pPr>
            <a:r>
              <a:rPr lang="en-AU" dirty="0">
                <a:ea typeface="Times New Roman" panose="02020603050405020304" pitchFamily="18" charset="0"/>
                <a:cs typeface="Times New Roman" panose="02020603050405020304" pitchFamily="18" charset="0"/>
              </a:rPr>
              <a:t>because B &lt;&lt; A.</a:t>
            </a:r>
            <a:endParaRPr lang="en-AU" sz="1600" dirty="0">
              <a:ea typeface="Calibri" panose="020F0502020204030204" pitchFamily="34" charset="0"/>
              <a:cs typeface="Times New Roman" panose="02020603050405020304" pitchFamily="18" charset="0"/>
            </a:endParaRPr>
          </a:p>
          <a:p>
            <a:pPr>
              <a:lnSpc>
                <a:spcPct val="107000"/>
              </a:lnSpc>
              <a:spcAft>
                <a:spcPts val="800"/>
              </a:spcAft>
            </a:pPr>
            <a:r>
              <a:rPr lang="en-AU" dirty="0">
                <a:ea typeface="Times New Roman" panose="02020603050405020304" pitchFamily="18" charset="0"/>
                <a:cs typeface="Times New Roman" panose="02020603050405020304" pitchFamily="18" charset="0"/>
              </a:rPr>
              <a:t>The reciprocal of A is therefore the mean age before the Flood. </a:t>
            </a:r>
            <a:r>
              <a:rPr lang="en-AU" dirty="0" smtClean="0">
                <a:ea typeface="Times New Roman" panose="02020603050405020304" pitchFamily="18" charset="0"/>
                <a:cs typeface="Times New Roman" panose="02020603050405020304" pitchFamily="18" charset="0"/>
              </a:rPr>
              <a:t>I </a:t>
            </a:r>
            <a:r>
              <a:rPr lang="en-AU" dirty="0">
                <a:ea typeface="Times New Roman" panose="02020603050405020304" pitchFamily="18" charset="0"/>
                <a:cs typeface="Times New Roman" panose="02020603050405020304" pitchFamily="18" charset="0"/>
              </a:rPr>
              <a:t>have labelled that as the </a:t>
            </a:r>
            <a:r>
              <a:rPr lang="en-AU" b="1" dirty="0">
                <a:ea typeface="Times New Roman" panose="02020603050405020304" pitchFamily="18" charset="0"/>
                <a:cs typeface="Times New Roman" panose="02020603050405020304" pitchFamily="18" charset="0"/>
              </a:rPr>
              <a:t>Post Curse - Pre Flood constant</a:t>
            </a:r>
            <a:r>
              <a:rPr lang="en-AU" dirty="0">
                <a:ea typeface="Times New Roman" panose="02020603050405020304" pitchFamily="18" charset="0"/>
                <a:cs typeface="Times New Roman" panose="02020603050405020304" pitchFamily="18" charset="0"/>
              </a:rPr>
              <a:t>. This is the value of the physiological resilience before the Flood. It was held constant by the Creator. </a:t>
            </a:r>
            <a:endParaRPr lang="en-AU" sz="1600" dirty="0">
              <a:effectLst/>
              <a:ea typeface="Calibri" panose="020F0502020204030204" pitchFamily="34" charset="0"/>
              <a:cs typeface="Times New Roman" panose="02020603050405020304" pitchFamily="18" charset="0"/>
            </a:endParaRPr>
          </a:p>
        </p:txBody>
      </p:sp>
      <p:sp>
        <p:nvSpPr>
          <p:cNvPr id="3" name="TextBox 2"/>
          <p:cNvSpPr txBox="1"/>
          <p:nvPr/>
        </p:nvSpPr>
        <p:spPr>
          <a:xfrm>
            <a:off x="10313377" y="2708031"/>
            <a:ext cx="1477108" cy="369332"/>
          </a:xfrm>
          <a:prstGeom prst="rect">
            <a:avLst/>
          </a:prstGeom>
          <a:noFill/>
        </p:spPr>
        <p:txBody>
          <a:bodyPr wrap="square" rtlCol="0">
            <a:spAutoFit/>
          </a:bodyPr>
          <a:lstStyle/>
          <a:p>
            <a:r>
              <a:rPr lang="en-AU" dirty="0" smtClean="0"/>
              <a:t>Better fit</a:t>
            </a:r>
            <a:endParaRPr lang="en-AU" dirty="0"/>
          </a:p>
        </p:txBody>
      </p:sp>
      <p:cxnSp>
        <p:nvCxnSpPr>
          <p:cNvPr id="11" name="Straight Arrow Connector 10"/>
          <p:cNvCxnSpPr/>
          <p:nvPr/>
        </p:nvCxnSpPr>
        <p:spPr>
          <a:xfrm flipH="1">
            <a:off x="9856177" y="2885419"/>
            <a:ext cx="457200" cy="15671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13869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4593" y="240672"/>
            <a:ext cx="6093877" cy="6462486"/>
          </a:xfrm>
        </p:spPr>
      </p:pic>
      <p:sp>
        <p:nvSpPr>
          <p:cNvPr id="5" name="Rectangle 4"/>
          <p:cNvSpPr/>
          <p:nvPr/>
        </p:nvSpPr>
        <p:spPr>
          <a:xfrm>
            <a:off x="6914298" y="1617193"/>
            <a:ext cx="4953024" cy="4524315"/>
          </a:xfrm>
          <a:prstGeom prst="rect">
            <a:avLst/>
          </a:prstGeom>
        </p:spPr>
        <p:txBody>
          <a:bodyPr wrap="square">
            <a:spAutoFit/>
          </a:bodyPr>
          <a:lstStyle/>
          <a:p>
            <a:r>
              <a:rPr lang="en-US" b="1" dirty="0"/>
              <a:t>Before the Curse the value of A may have been zero. </a:t>
            </a:r>
            <a:r>
              <a:rPr lang="en-US" dirty="0"/>
              <a:t>At that time the curve fits indicate, from the intercept points on the vertical axis, losses L(t = 0) of </a:t>
            </a:r>
            <a:endParaRPr lang="en-US" dirty="0" smtClean="0"/>
          </a:p>
          <a:p>
            <a:r>
              <a:rPr lang="en-US" dirty="0" smtClean="0"/>
              <a:t>B </a:t>
            </a:r>
            <a:r>
              <a:rPr lang="en-US" dirty="0"/>
              <a:t>= </a:t>
            </a:r>
            <a:r>
              <a:rPr lang="en-US" dirty="0" smtClean="0"/>
              <a:t>1.0E-7 </a:t>
            </a:r>
            <a:r>
              <a:rPr lang="en-US" dirty="0"/>
              <a:t>(MT) or </a:t>
            </a:r>
            <a:r>
              <a:rPr lang="en-US" dirty="0" smtClean="0"/>
              <a:t>B = 4.5E-6 </a:t>
            </a:r>
            <a:r>
              <a:rPr lang="en-US" dirty="0"/>
              <a:t>(LXX). </a:t>
            </a:r>
            <a:endParaRPr lang="en-US" dirty="0" smtClean="0"/>
          </a:p>
          <a:p>
            <a:endParaRPr lang="en-US" dirty="0"/>
          </a:p>
          <a:p>
            <a:r>
              <a:rPr lang="en-US" dirty="0" smtClean="0"/>
              <a:t>The reciprocals</a:t>
            </a:r>
          </a:p>
          <a:p>
            <a:r>
              <a:rPr lang="en-US" dirty="0" smtClean="0"/>
              <a:t>(MT) 1/L ~ </a:t>
            </a:r>
            <a:r>
              <a:rPr lang="en-US" dirty="0"/>
              <a:t>10 million </a:t>
            </a:r>
            <a:r>
              <a:rPr lang="en-US" dirty="0" smtClean="0"/>
              <a:t>years and </a:t>
            </a:r>
          </a:p>
          <a:p>
            <a:r>
              <a:rPr lang="en-US" dirty="0" smtClean="0"/>
              <a:t>(LXX) 1/L ~ 200,000 </a:t>
            </a:r>
            <a:r>
              <a:rPr lang="en-US" dirty="0"/>
              <a:t>years. </a:t>
            </a:r>
            <a:endParaRPr lang="en-US" dirty="0" smtClean="0"/>
          </a:p>
          <a:p>
            <a:endParaRPr lang="en-US" dirty="0"/>
          </a:p>
          <a:p>
            <a:r>
              <a:rPr lang="en-US" dirty="0" smtClean="0"/>
              <a:t>This </a:t>
            </a:r>
            <a:r>
              <a:rPr lang="en-US" dirty="0"/>
              <a:t>model does not take the losses to absolutely zero, however the 2nd Law was in operation from the end of Creation week</a:t>
            </a:r>
            <a:r>
              <a:rPr lang="en-US" dirty="0" smtClean="0"/>
              <a:t>.</a:t>
            </a:r>
          </a:p>
          <a:p>
            <a:endParaRPr lang="en-US" dirty="0"/>
          </a:p>
          <a:p>
            <a:r>
              <a:rPr lang="en-US" dirty="0" smtClean="0"/>
              <a:t>What does this mean?</a:t>
            </a:r>
            <a:endParaRPr lang="en-AU" dirty="0"/>
          </a:p>
        </p:txBody>
      </p:sp>
      <p:pic>
        <p:nvPicPr>
          <p:cNvPr id="6" name="Picture 5"/>
          <p:cNvPicPr>
            <a:picLocks noChangeAspect="1"/>
          </p:cNvPicPr>
          <p:nvPr/>
        </p:nvPicPr>
        <p:blipFill rotWithShape="1">
          <a:blip r:embed="rId3"/>
          <a:srcRect r="65096"/>
          <a:stretch/>
        </p:blipFill>
        <p:spPr>
          <a:xfrm>
            <a:off x="6993810" y="1120635"/>
            <a:ext cx="4635591" cy="705277"/>
          </a:xfrm>
          <a:prstGeom prst="rect">
            <a:avLst/>
          </a:prstGeom>
        </p:spPr>
      </p:pic>
      <p:cxnSp>
        <p:nvCxnSpPr>
          <p:cNvPr id="8" name="Straight Connector 7"/>
          <p:cNvCxnSpPr/>
          <p:nvPr/>
        </p:nvCxnSpPr>
        <p:spPr>
          <a:xfrm>
            <a:off x="8506336" y="1100758"/>
            <a:ext cx="304800" cy="504508"/>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649896" y="3102583"/>
            <a:ext cx="1977887" cy="369332"/>
          </a:xfrm>
          <a:prstGeom prst="rect">
            <a:avLst/>
          </a:prstGeom>
          <a:noFill/>
        </p:spPr>
        <p:txBody>
          <a:bodyPr wrap="square" rtlCol="0">
            <a:spAutoFit/>
          </a:bodyPr>
          <a:lstStyle/>
          <a:p>
            <a:r>
              <a:rPr lang="en-AU" b="1" dirty="0" smtClean="0"/>
              <a:t>A = 0</a:t>
            </a:r>
            <a:endParaRPr lang="en-AU" b="1" dirty="0"/>
          </a:p>
        </p:txBody>
      </p:sp>
    </p:spTree>
    <p:extLst>
      <p:ext uri="{BB962C8B-B14F-4D97-AF65-F5344CB8AC3E}">
        <p14:creationId xmlns:p14="http://schemas.microsoft.com/office/powerpoint/2010/main" val="41742686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can we concluded from this?</a:t>
            </a:r>
            <a:endParaRPr lang="en-AU" dirty="0"/>
          </a:p>
        </p:txBody>
      </p:sp>
      <p:sp>
        <p:nvSpPr>
          <p:cNvPr id="4" name="Rectangle 3"/>
          <p:cNvSpPr/>
          <p:nvPr/>
        </p:nvSpPr>
        <p:spPr>
          <a:xfrm>
            <a:off x="1649895" y="1410356"/>
            <a:ext cx="10058401" cy="3754874"/>
          </a:xfrm>
          <a:prstGeom prst="rect">
            <a:avLst/>
          </a:prstGeom>
        </p:spPr>
        <p:txBody>
          <a:bodyPr wrap="square">
            <a:spAutoFit/>
          </a:bodyPr>
          <a:lstStyle/>
          <a:p>
            <a:r>
              <a:rPr lang="en-US" sz="2000" b="1" dirty="0"/>
              <a:t>Before the Curse </a:t>
            </a:r>
            <a:r>
              <a:rPr lang="en-US" sz="2000" dirty="0"/>
              <a:t>Adam and Eve lived in the Garden in a state where the 2nd Law of Thermodynamics was </a:t>
            </a:r>
            <a:r>
              <a:rPr lang="en-US" sz="2000" dirty="0" smtClean="0"/>
              <a:t>operating from the end of Creation week. Their physiological </a:t>
            </a:r>
            <a:r>
              <a:rPr lang="en-US" sz="2000" dirty="0"/>
              <a:t>losses </a:t>
            </a:r>
            <a:r>
              <a:rPr lang="en-US" sz="2000" dirty="0" smtClean="0"/>
              <a:t>L(t) were increasing but extremely low. </a:t>
            </a:r>
          </a:p>
          <a:p>
            <a:endParaRPr lang="en-US" sz="2000" dirty="0"/>
          </a:p>
          <a:p>
            <a:r>
              <a:rPr lang="en-US" sz="2000" dirty="0" smtClean="0"/>
              <a:t>At t = 0 (the </a:t>
            </a:r>
            <a:r>
              <a:rPr lang="en-US" sz="2000" dirty="0"/>
              <a:t>time of </a:t>
            </a:r>
            <a:r>
              <a:rPr lang="en-US" sz="2000" dirty="0" smtClean="0"/>
              <a:t>Creation) their aging losses </a:t>
            </a:r>
            <a:r>
              <a:rPr lang="en-US" sz="2000" dirty="0"/>
              <a:t>L(t = </a:t>
            </a:r>
            <a:r>
              <a:rPr lang="en-US" sz="2000" dirty="0" smtClean="0"/>
              <a:t>0) =1.0E-7 </a:t>
            </a:r>
            <a:r>
              <a:rPr lang="en-US" sz="2000" dirty="0"/>
              <a:t>(MT) or 4.5E-6 (LXX</a:t>
            </a:r>
            <a:r>
              <a:rPr lang="en-US" sz="2000" dirty="0" smtClean="0"/>
              <a:t>), represent 10 million and 200,000 years respectively.</a:t>
            </a:r>
            <a:endParaRPr lang="en-US" sz="2000" dirty="0"/>
          </a:p>
          <a:p>
            <a:endParaRPr lang="en-US" sz="2000" dirty="0"/>
          </a:p>
          <a:p>
            <a:r>
              <a:rPr lang="en-US" sz="2000" b="1" dirty="0" smtClean="0"/>
              <a:t>At </a:t>
            </a:r>
            <a:r>
              <a:rPr lang="en-US" sz="2000" b="1" dirty="0"/>
              <a:t>the Curse</a:t>
            </a:r>
            <a:r>
              <a:rPr lang="en-US" sz="2000" dirty="0"/>
              <a:t> God withdrew </a:t>
            </a:r>
            <a:r>
              <a:rPr lang="en-US" sz="2000" dirty="0" smtClean="0"/>
              <a:t>some of </a:t>
            </a:r>
            <a:r>
              <a:rPr lang="en-US" sz="2000" dirty="0"/>
              <a:t>His sustaining </a:t>
            </a:r>
            <a:r>
              <a:rPr lang="en-US" sz="2000" dirty="0" smtClean="0"/>
              <a:t>power, increasing the losses L(t) </a:t>
            </a:r>
            <a:r>
              <a:rPr lang="en-US" sz="2000" dirty="0"/>
              <a:t>and maintained </a:t>
            </a:r>
            <a:r>
              <a:rPr lang="en-US" sz="2000" dirty="0" smtClean="0"/>
              <a:t>a constant </a:t>
            </a:r>
            <a:r>
              <a:rPr lang="en-US" sz="2000" dirty="0"/>
              <a:t>level up to the Flood. That means </a:t>
            </a:r>
            <a:r>
              <a:rPr lang="en-US" sz="2000" dirty="0" smtClean="0"/>
              <a:t>a </a:t>
            </a:r>
            <a:r>
              <a:rPr lang="en-US" sz="2000" dirty="0"/>
              <a:t>small constant </a:t>
            </a:r>
            <a:r>
              <a:rPr lang="en-US" sz="2000" dirty="0" smtClean="0"/>
              <a:t>loss L = </a:t>
            </a:r>
            <a:r>
              <a:rPr lang="en-AU" sz="2000" dirty="0" smtClean="0">
                <a:ea typeface="Times New Roman" panose="02020603050405020304" pitchFamily="18" charset="0"/>
                <a:cs typeface="Times New Roman" panose="02020603050405020304" pitchFamily="18" charset="0"/>
              </a:rPr>
              <a:t>1.08</a:t>
            </a:r>
            <a:r>
              <a:rPr lang="en-US" sz="2000" dirty="0" smtClean="0"/>
              <a:t>E-3 was </a:t>
            </a:r>
            <a:r>
              <a:rPr lang="en-US" sz="2000" dirty="0"/>
              <a:t>maintained as </a:t>
            </a:r>
            <a:r>
              <a:rPr lang="en-US" sz="2000" dirty="0" smtClean="0"/>
              <a:t>a direct </a:t>
            </a:r>
            <a:r>
              <a:rPr lang="en-US" sz="2000" b="1" dirty="0" smtClean="0"/>
              <a:t>effect </a:t>
            </a:r>
            <a:r>
              <a:rPr lang="en-US" sz="2000" b="1" dirty="0"/>
              <a:t>of the Curse</a:t>
            </a:r>
            <a:r>
              <a:rPr lang="en-US" sz="2000" dirty="0"/>
              <a:t>. </a:t>
            </a:r>
            <a:endParaRPr lang="en-US" sz="2000" dirty="0" smtClean="0"/>
          </a:p>
          <a:p>
            <a:endParaRPr lang="en-US" sz="2000" dirty="0"/>
          </a:p>
          <a:p>
            <a:endParaRPr lang="en-US" dirty="0"/>
          </a:p>
        </p:txBody>
      </p:sp>
    </p:spTree>
    <p:extLst>
      <p:ext uri="{BB962C8B-B14F-4D97-AF65-F5344CB8AC3E}">
        <p14:creationId xmlns:p14="http://schemas.microsoft.com/office/powerpoint/2010/main" val="9220768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19726" y="165654"/>
            <a:ext cx="5406622" cy="6740307"/>
          </a:xfrm>
          <a:prstGeom prst="rect">
            <a:avLst/>
          </a:prstGeom>
        </p:spPr>
        <p:txBody>
          <a:bodyPr wrap="square">
            <a:spAutoFit/>
          </a:bodyPr>
          <a:lstStyle/>
          <a:p>
            <a:r>
              <a:rPr lang="en-US" dirty="0"/>
              <a:t>Losses </a:t>
            </a:r>
            <a:r>
              <a:rPr lang="en-US" dirty="0" smtClean="0"/>
              <a:t>are indicated </a:t>
            </a:r>
            <a:r>
              <a:rPr lang="en-US" dirty="0"/>
              <a:t>by the black line labelled </a:t>
            </a:r>
            <a:r>
              <a:rPr lang="en-US" b="1" dirty="0"/>
              <a:t>Post Curse – Pre Flood</a:t>
            </a:r>
            <a:r>
              <a:rPr lang="en-US" dirty="0"/>
              <a:t>. Hence approximately constant ages were in range 900 – 970 years. </a:t>
            </a:r>
          </a:p>
          <a:p>
            <a:endParaRPr lang="en-US" dirty="0"/>
          </a:p>
          <a:p>
            <a:r>
              <a:rPr lang="en-US" dirty="0"/>
              <a:t>Those lifespans then were a direct effect of the Curse reduced from at least 200,000 years (which they might have been without the Curse).</a:t>
            </a:r>
          </a:p>
          <a:p>
            <a:endParaRPr lang="en-US" dirty="0" smtClean="0"/>
          </a:p>
          <a:p>
            <a:r>
              <a:rPr lang="en-US" dirty="0" smtClean="0"/>
              <a:t>The </a:t>
            </a:r>
            <a:r>
              <a:rPr lang="en-US" dirty="0"/>
              <a:t>process that led to the decline in longevity around the time of the Flood and after </a:t>
            </a:r>
            <a:r>
              <a:rPr lang="en-US" dirty="0" smtClean="0"/>
              <a:t>it, </a:t>
            </a:r>
            <a:r>
              <a:rPr lang="en-US" dirty="0"/>
              <a:t>began at the </a:t>
            </a:r>
            <a:r>
              <a:rPr lang="en-US" dirty="0" smtClean="0"/>
              <a:t>Creation -- a </a:t>
            </a:r>
            <a:r>
              <a:rPr lang="en-US" dirty="0"/>
              <a:t>predetermined outcome. God knew what would happen and He set the loss of </a:t>
            </a:r>
            <a:r>
              <a:rPr lang="en-US" dirty="0" smtClean="0"/>
              <a:t>physiological resilience </a:t>
            </a:r>
            <a:r>
              <a:rPr lang="en-US" dirty="0"/>
              <a:t>L(t) in motion right from </a:t>
            </a:r>
            <a:r>
              <a:rPr lang="en-US" dirty="0" smtClean="0"/>
              <a:t>the </a:t>
            </a:r>
            <a:r>
              <a:rPr lang="en-US" dirty="0"/>
              <a:t>beginning.</a:t>
            </a:r>
          </a:p>
          <a:p>
            <a:endParaRPr lang="en-US" dirty="0" smtClean="0"/>
          </a:p>
          <a:p>
            <a:r>
              <a:rPr lang="en-US" dirty="0" smtClean="0"/>
              <a:t>If we choose the red dashed L(t) loss curve based on the LXX, Adam could have theoretically lived for 200,000 years but that was instantly reduced to 930 years by God imposing the greater yet constant losses at the level of the </a:t>
            </a:r>
            <a:r>
              <a:rPr lang="en-US" b="1" dirty="0" smtClean="0"/>
              <a:t>Post Curse – Pre Flood constant </a:t>
            </a:r>
            <a:r>
              <a:rPr lang="en-US" dirty="0" smtClean="0"/>
              <a:t>shown. </a:t>
            </a:r>
          </a:p>
          <a:p>
            <a:endParaRPr lang="en-US" dirty="0"/>
          </a:p>
        </p:txBody>
      </p:sp>
      <p:pic>
        <p:nvPicPr>
          <p:cNvPr id="3" name="Picture 2"/>
          <p:cNvPicPr>
            <a:picLocks noChangeAspect="1"/>
          </p:cNvPicPr>
          <p:nvPr/>
        </p:nvPicPr>
        <p:blipFill>
          <a:blip r:embed="rId2"/>
          <a:stretch>
            <a:fillRect/>
          </a:stretch>
        </p:blipFill>
        <p:spPr>
          <a:xfrm>
            <a:off x="523197" y="284243"/>
            <a:ext cx="6096528" cy="6468417"/>
          </a:xfrm>
          <a:prstGeom prst="rect">
            <a:avLst/>
          </a:prstGeom>
        </p:spPr>
      </p:pic>
      <p:sp>
        <p:nvSpPr>
          <p:cNvPr id="5" name="TextBox 4"/>
          <p:cNvSpPr txBox="1"/>
          <p:nvPr/>
        </p:nvSpPr>
        <p:spPr>
          <a:xfrm>
            <a:off x="1461055" y="3142339"/>
            <a:ext cx="1977887" cy="369332"/>
          </a:xfrm>
          <a:prstGeom prst="rect">
            <a:avLst/>
          </a:prstGeom>
          <a:noFill/>
        </p:spPr>
        <p:txBody>
          <a:bodyPr wrap="square" rtlCol="0">
            <a:spAutoFit/>
          </a:bodyPr>
          <a:lstStyle/>
          <a:p>
            <a:r>
              <a:rPr lang="en-AU" b="1" dirty="0" smtClean="0"/>
              <a:t>A = 0</a:t>
            </a:r>
            <a:endParaRPr lang="en-AU" b="1" dirty="0"/>
          </a:p>
        </p:txBody>
      </p:sp>
    </p:spTree>
    <p:extLst>
      <p:ext uri="{BB962C8B-B14F-4D97-AF65-F5344CB8AC3E}">
        <p14:creationId xmlns:p14="http://schemas.microsoft.com/office/powerpoint/2010/main" val="33747089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33379" y="304121"/>
            <a:ext cx="5337312" cy="6186309"/>
          </a:xfrm>
          <a:prstGeom prst="rect">
            <a:avLst/>
          </a:prstGeom>
        </p:spPr>
        <p:txBody>
          <a:bodyPr wrap="square">
            <a:spAutoFit/>
          </a:bodyPr>
          <a:lstStyle/>
          <a:p>
            <a:r>
              <a:rPr lang="en-US" dirty="0"/>
              <a:t>With the higher level of constant losses the underlying exponential increase could not be seen until the exponential curve broke above the level of the </a:t>
            </a:r>
            <a:r>
              <a:rPr lang="en-US" b="1" dirty="0"/>
              <a:t>Post Curse – Pre Flood constant.</a:t>
            </a:r>
          </a:p>
          <a:p>
            <a:endParaRPr lang="en-US" dirty="0"/>
          </a:p>
          <a:p>
            <a:r>
              <a:rPr lang="en-US" dirty="0" smtClean="0">
                <a:solidFill>
                  <a:srgbClr val="000000"/>
                </a:solidFill>
              </a:rPr>
              <a:t>In this new model as well as the old model the </a:t>
            </a:r>
            <a:r>
              <a:rPr lang="en-US" dirty="0">
                <a:solidFill>
                  <a:srgbClr val="000000"/>
                </a:solidFill>
              </a:rPr>
              <a:t>curve fits give the same value of the Post Curse – Pre Flood average </a:t>
            </a:r>
            <a:r>
              <a:rPr lang="en-US" dirty="0" smtClean="0">
                <a:solidFill>
                  <a:srgbClr val="000000"/>
                </a:solidFill>
              </a:rPr>
              <a:t>age 1/L </a:t>
            </a:r>
            <a:r>
              <a:rPr lang="en-US" dirty="0">
                <a:solidFill>
                  <a:srgbClr val="000000"/>
                </a:solidFill>
              </a:rPr>
              <a:t>= 930 ± 10 years. </a:t>
            </a:r>
            <a:endParaRPr lang="en-US" dirty="0" smtClean="0">
              <a:solidFill>
                <a:srgbClr val="000000"/>
              </a:solidFill>
            </a:endParaRPr>
          </a:p>
          <a:p>
            <a:endParaRPr lang="en-US" dirty="0">
              <a:solidFill>
                <a:srgbClr val="000000"/>
              </a:solidFill>
            </a:endParaRPr>
          </a:p>
          <a:p>
            <a:r>
              <a:rPr lang="en-US" dirty="0" smtClean="0">
                <a:solidFill>
                  <a:srgbClr val="000000"/>
                </a:solidFill>
              </a:rPr>
              <a:t>Those </a:t>
            </a:r>
            <a:r>
              <a:rPr lang="en-US" dirty="0">
                <a:solidFill>
                  <a:srgbClr val="000000"/>
                </a:solidFill>
              </a:rPr>
              <a:t>ages were maintained by the sustaining power of God and then near the time of the Flood that sustaining power holding back the loss of energy and </a:t>
            </a:r>
            <a:r>
              <a:rPr lang="en-US" b="1" dirty="0">
                <a:solidFill>
                  <a:srgbClr val="000000"/>
                </a:solidFill>
              </a:rPr>
              <a:t>increase of entropy </a:t>
            </a:r>
            <a:r>
              <a:rPr lang="en-US" dirty="0">
                <a:solidFill>
                  <a:srgbClr val="000000"/>
                </a:solidFill>
              </a:rPr>
              <a:t>was released allowing the losses to increase according to the exponential curve </a:t>
            </a:r>
            <a:r>
              <a:rPr lang="en-US" dirty="0" smtClean="0">
                <a:solidFill>
                  <a:srgbClr val="000000"/>
                </a:solidFill>
              </a:rPr>
              <a:t>and </a:t>
            </a:r>
            <a:r>
              <a:rPr lang="en-US" dirty="0">
                <a:solidFill>
                  <a:srgbClr val="000000"/>
                </a:solidFill>
              </a:rPr>
              <a:t>rapid aging resulted</a:t>
            </a:r>
            <a:r>
              <a:rPr lang="en-US" dirty="0" smtClean="0">
                <a:solidFill>
                  <a:srgbClr val="000000"/>
                </a:solidFill>
              </a:rPr>
              <a:t>.</a:t>
            </a:r>
          </a:p>
          <a:p>
            <a:endParaRPr lang="en-US" dirty="0">
              <a:solidFill>
                <a:srgbClr val="000000"/>
              </a:solidFill>
            </a:endParaRPr>
          </a:p>
          <a:p>
            <a:r>
              <a:rPr lang="en-US" dirty="0" smtClean="0">
                <a:solidFill>
                  <a:srgbClr val="000000"/>
                </a:solidFill>
              </a:rPr>
              <a:t>The fit curves are exponential, not a step function.</a:t>
            </a:r>
          </a:p>
          <a:p>
            <a:endParaRPr lang="en-US" dirty="0" smtClean="0">
              <a:solidFill>
                <a:srgbClr val="000000"/>
              </a:solidFill>
            </a:endParaRPr>
          </a:p>
        </p:txBody>
      </p:sp>
      <p:pic>
        <p:nvPicPr>
          <p:cNvPr id="5" name="Picture 4"/>
          <p:cNvPicPr>
            <a:picLocks noChangeAspect="1"/>
          </p:cNvPicPr>
          <p:nvPr/>
        </p:nvPicPr>
        <p:blipFill>
          <a:blip r:embed="rId2"/>
          <a:stretch>
            <a:fillRect/>
          </a:stretch>
        </p:blipFill>
        <p:spPr>
          <a:xfrm>
            <a:off x="523197" y="304121"/>
            <a:ext cx="6096528" cy="6468417"/>
          </a:xfrm>
          <a:prstGeom prst="rect">
            <a:avLst/>
          </a:prstGeom>
        </p:spPr>
      </p:pic>
      <p:sp>
        <p:nvSpPr>
          <p:cNvPr id="6" name="TextBox 5"/>
          <p:cNvSpPr txBox="1"/>
          <p:nvPr/>
        </p:nvSpPr>
        <p:spPr>
          <a:xfrm>
            <a:off x="1461055" y="3142339"/>
            <a:ext cx="1977887" cy="369332"/>
          </a:xfrm>
          <a:prstGeom prst="rect">
            <a:avLst/>
          </a:prstGeom>
          <a:noFill/>
        </p:spPr>
        <p:txBody>
          <a:bodyPr wrap="square" rtlCol="0">
            <a:spAutoFit/>
          </a:bodyPr>
          <a:lstStyle/>
          <a:p>
            <a:r>
              <a:rPr lang="en-AU" b="1" dirty="0" smtClean="0"/>
              <a:t>A = 0</a:t>
            </a:r>
            <a:endParaRPr lang="en-AU" b="1" dirty="0"/>
          </a:p>
        </p:txBody>
      </p:sp>
    </p:spTree>
    <p:extLst>
      <p:ext uri="{BB962C8B-B14F-4D97-AF65-F5344CB8AC3E}">
        <p14:creationId xmlns:p14="http://schemas.microsoft.com/office/powerpoint/2010/main" val="36213809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19725" y="304121"/>
            <a:ext cx="5337312" cy="5909310"/>
          </a:xfrm>
          <a:prstGeom prst="rect">
            <a:avLst/>
          </a:prstGeom>
        </p:spPr>
        <p:txBody>
          <a:bodyPr wrap="square">
            <a:spAutoFit/>
          </a:bodyPr>
          <a:lstStyle/>
          <a:p>
            <a:r>
              <a:rPr lang="en-US" dirty="0"/>
              <a:t>The exponential growth in resilience losses continued well after the Flood as seen in both data sets. So the processes causing those losses continued well after the Flood.</a:t>
            </a:r>
          </a:p>
          <a:p>
            <a:endParaRPr lang="en-AU" dirty="0" smtClean="0"/>
          </a:p>
          <a:p>
            <a:r>
              <a:rPr lang="en-AU" dirty="0" smtClean="0"/>
              <a:t>But </a:t>
            </a:r>
            <a:r>
              <a:rPr lang="en-AU" dirty="0"/>
              <a:t>around the time of King David ages stabilised to about 70 years which means the losses of energy and decreased resilience in the human body stabilised to that value as determined by senile </a:t>
            </a:r>
            <a:r>
              <a:rPr lang="en-AU" dirty="0" smtClean="0"/>
              <a:t>death. </a:t>
            </a:r>
          </a:p>
          <a:p>
            <a:endParaRPr lang="en-AU" dirty="0"/>
          </a:p>
          <a:p>
            <a:r>
              <a:rPr lang="en-AU" dirty="0" smtClean="0"/>
              <a:t>God </a:t>
            </a:r>
            <a:r>
              <a:rPr lang="en-AU" dirty="0"/>
              <a:t>must have </a:t>
            </a:r>
            <a:r>
              <a:rPr lang="en-AU" dirty="0" smtClean="0"/>
              <a:t>suppressed the </a:t>
            </a:r>
            <a:r>
              <a:rPr lang="en-AU" dirty="0"/>
              <a:t>exponential increase in losses via His sustaining power and imposed constant losses at the level shown by the dot-dash horizontal line labelled</a:t>
            </a:r>
            <a:r>
              <a:rPr lang="en-AU" b="1" dirty="0"/>
              <a:t> </a:t>
            </a:r>
            <a:r>
              <a:rPr lang="en-AU" b="1" dirty="0" smtClean="0"/>
              <a:t>Post </a:t>
            </a:r>
            <a:r>
              <a:rPr lang="en-AU" b="1" dirty="0"/>
              <a:t>Flood </a:t>
            </a:r>
            <a:r>
              <a:rPr lang="en-AU" b="1" dirty="0" smtClean="0"/>
              <a:t>constant</a:t>
            </a:r>
            <a:r>
              <a:rPr lang="en-AU" dirty="0" smtClean="0"/>
              <a:t>.</a:t>
            </a:r>
          </a:p>
          <a:p>
            <a:endParaRPr lang="en-AU" dirty="0" smtClean="0"/>
          </a:p>
          <a:p>
            <a:r>
              <a:rPr lang="en-AU" dirty="0" smtClean="0"/>
              <a:t>There </a:t>
            </a:r>
            <a:r>
              <a:rPr lang="en-AU" dirty="0"/>
              <a:t>is one more piece of important information we can get from this </a:t>
            </a:r>
            <a:r>
              <a:rPr lang="en-AU" dirty="0" smtClean="0"/>
              <a:t>analysis if we </a:t>
            </a:r>
            <a:r>
              <a:rPr lang="en-AU" dirty="0"/>
              <a:t>extend the plots of L(t) losses well beyond the 70 year </a:t>
            </a:r>
            <a:r>
              <a:rPr lang="en-AU" b="1" dirty="0"/>
              <a:t>Post Flood age </a:t>
            </a:r>
            <a:r>
              <a:rPr lang="en-AU" b="1" dirty="0" smtClean="0"/>
              <a:t>limit.</a:t>
            </a:r>
            <a:endParaRPr lang="en-AU" dirty="0"/>
          </a:p>
        </p:txBody>
      </p:sp>
      <p:pic>
        <p:nvPicPr>
          <p:cNvPr id="5" name="Picture 4"/>
          <p:cNvPicPr>
            <a:picLocks noChangeAspect="1"/>
          </p:cNvPicPr>
          <p:nvPr/>
        </p:nvPicPr>
        <p:blipFill>
          <a:blip r:embed="rId2"/>
          <a:stretch>
            <a:fillRect/>
          </a:stretch>
        </p:blipFill>
        <p:spPr>
          <a:xfrm>
            <a:off x="523197" y="304121"/>
            <a:ext cx="6096528" cy="6468417"/>
          </a:xfrm>
          <a:prstGeom prst="rect">
            <a:avLst/>
          </a:prstGeom>
        </p:spPr>
      </p:pic>
      <p:sp>
        <p:nvSpPr>
          <p:cNvPr id="6" name="TextBox 5"/>
          <p:cNvSpPr txBox="1"/>
          <p:nvPr/>
        </p:nvSpPr>
        <p:spPr>
          <a:xfrm>
            <a:off x="1461055" y="3142339"/>
            <a:ext cx="1977887" cy="369332"/>
          </a:xfrm>
          <a:prstGeom prst="rect">
            <a:avLst/>
          </a:prstGeom>
          <a:noFill/>
        </p:spPr>
        <p:txBody>
          <a:bodyPr wrap="square" rtlCol="0">
            <a:spAutoFit/>
          </a:bodyPr>
          <a:lstStyle/>
          <a:p>
            <a:r>
              <a:rPr lang="en-AU" b="1" dirty="0" smtClean="0"/>
              <a:t>A = 0</a:t>
            </a:r>
            <a:endParaRPr lang="en-AU" b="1" dirty="0"/>
          </a:p>
        </p:txBody>
      </p:sp>
    </p:spTree>
    <p:extLst>
      <p:ext uri="{BB962C8B-B14F-4D97-AF65-F5344CB8AC3E}">
        <p14:creationId xmlns:p14="http://schemas.microsoft.com/office/powerpoint/2010/main" val="17911609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823" y="154732"/>
            <a:ext cx="6089415" cy="6703268"/>
          </a:xfrm>
        </p:spPr>
      </p:pic>
      <p:sp>
        <p:nvSpPr>
          <p:cNvPr id="5" name="Rectangle 4"/>
          <p:cNvSpPr/>
          <p:nvPr/>
        </p:nvSpPr>
        <p:spPr>
          <a:xfrm>
            <a:off x="6569765" y="274002"/>
            <a:ext cx="5297557" cy="5909310"/>
          </a:xfrm>
          <a:prstGeom prst="rect">
            <a:avLst/>
          </a:prstGeom>
        </p:spPr>
        <p:txBody>
          <a:bodyPr wrap="square">
            <a:spAutoFit/>
          </a:bodyPr>
          <a:lstStyle/>
          <a:p>
            <a:r>
              <a:rPr lang="en-US" dirty="0"/>
              <a:t>The red dashed curve of the losses </a:t>
            </a:r>
            <a:r>
              <a:rPr lang="en-US" dirty="0" smtClean="0"/>
              <a:t>(LXX data) </a:t>
            </a:r>
            <a:r>
              <a:rPr lang="en-US" dirty="0"/>
              <a:t>is extrapolated </a:t>
            </a:r>
            <a:r>
              <a:rPr lang="en-US" dirty="0" smtClean="0"/>
              <a:t>to </a:t>
            </a:r>
            <a:r>
              <a:rPr lang="en-US" dirty="0"/>
              <a:t>the current time as determined by the LXX timeline, that is, around 7580 years </a:t>
            </a:r>
            <a:r>
              <a:rPr lang="en-US" dirty="0" smtClean="0"/>
              <a:t>after </a:t>
            </a:r>
            <a:r>
              <a:rPr lang="en-US" dirty="0"/>
              <a:t>Creation. </a:t>
            </a:r>
            <a:endParaRPr lang="en-US" dirty="0" smtClean="0"/>
          </a:p>
          <a:p>
            <a:endParaRPr lang="en-US" dirty="0"/>
          </a:p>
          <a:p>
            <a:r>
              <a:rPr lang="en-US" dirty="0" smtClean="0"/>
              <a:t>The </a:t>
            </a:r>
            <a:r>
              <a:rPr lang="en-US" dirty="0"/>
              <a:t>value of the losses L(t = 7580) is approximately 1/26 </a:t>
            </a:r>
            <a:r>
              <a:rPr lang="en-US" dirty="0" err="1"/>
              <a:t>th</a:t>
            </a:r>
            <a:r>
              <a:rPr lang="en-US" dirty="0"/>
              <a:t> of a year. That means the loss of resilience has brought the human age down to </a:t>
            </a:r>
            <a:r>
              <a:rPr lang="en-US" b="1" dirty="0"/>
              <a:t>2 weeks only</a:t>
            </a:r>
            <a:r>
              <a:rPr lang="en-US" dirty="0"/>
              <a:t>. </a:t>
            </a:r>
            <a:endParaRPr lang="en-US" dirty="0" smtClean="0"/>
          </a:p>
          <a:p>
            <a:endParaRPr lang="en-US" dirty="0"/>
          </a:p>
          <a:p>
            <a:r>
              <a:rPr lang="en-US" dirty="0" smtClean="0"/>
              <a:t>If </a:t>
            </a:r>
            <a:r>
              <a:rPr lang="en-US" dirty="0"/>
              <a:t>I had used the blue dashed curve </a:t>
            </a:r>
            <a:r>
              <a:rPr lang="en-US" dirty="0" smtClean="0"/>
              <a:t>(MT data) </a:t>
            </a:r>
            <a:r>
              <a:rPr lang="en-US" dirty="0"/>
              <a:t>the losses L(t = 6020) would be 5 orders of magnitude greater at the current time, implying human ages of about </a:t>
            </a:r>
            <a:r>
              <a:rPr lang="en-US" b="1" dirty="0"/>
              <a:t>12 seconds</a:t>
            </a:r>
            <a:r>
              <a:rPr lang="en-US" dirty="0"/>
              <a:t>. </a:t>
            </a:r>
            <a:endParaRPr lang="en-US" dirty="0" smtClean="0"/>
          </a:p>
          <a:p>
            <a:endParaRPr lang="en-US" dirty="0"/>
          </a:p>
          <a:p>
            <a:r>
              <a:rPr lang="en-US" dirty="0"/>
              <a:t>So we can interpret this as meaning that God's sustainment has limited the exponential growth in resilience losses to the level of the Post Flood constant, which is equivalent to about an age of 70 years, and for some perhaps as high as 100 </a:t>
            </a:r>
            <a:r>
              <a:rPr lang="en-US" dirty="0" smtClean="0"/>
              <a:t>or more years</a:t>
            </a:r>
            <a:r>
              <a:rPr lang="en-US" dirty="0"/>
              <a:t>.</a:t>
            </a:r>
          </a:p>
        </p:txBody>
      </p:sp>
      <p:sp>
        <p:nvSpPr>
          <p:cNvPr id="6" name="TextBox 5"/>
          <p:cNvSpPr txBox="1"/>
          <p:nvPr/>
        </p:nvSpPr>
        <p:spPr>
          <a:xfrm>
            <a:off x="1331846" y="4305217"/>
            <a:ext cx="1977887" cy="369332"/>
          </a:xfrm>
          <a:prstGeom prst="rect">
            <a:avLst/>
          </a:prstGeom>
          <a:noFill/>
        </p:spPr>
        <p:txBody>
          <a:bodyPr wrap="square" rtlCol="0">
            <a:spAutoFit/>
          </a:bodyPr>
          <a:lstStyle/>
          <a:p>
            <a:r>
              <a:rPr lang="en-AU" b="1" dirty="0" smtClean="0"/>
              <a:t>A = 0</a:t>
            </a:r>
            <a:endParaRPr lang="en-AU" b="1" dirty="0"/>
          </a:p>
        </p:txBody>
      </p:sp>
    </p:spTree>
    <p:extLst>
      <p:ext uri="{BB962C8B-B14F-4D97-AF65-F5344CB8AC3E}">
        <p14:creationId xmlns:p14="http://schemas.microsoft.com/office/powerpoint/2010/main" val="8250790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9446" y="624110"/>
            <a:ext cx="5385166" cy="1280890"/>
          </a:xfrm>
        </p:spPr>
        <p:txBody>
          <a:bodyPr/>
          <a:lstStyle/>
          <a:p>
            <a:r>
              <a:rPr lang="en-AU" dirty="0" smtClean="0"/>
              <a:t>Q(t) = Quality factor for potential lifespan</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5313" y="96990"/>
            <a:ext cx="5623741" cy="6444487"/>
          </a:xfrm>
        </p:spPr>
      </p:pic>
      <p:sp>
        <p:nvSpPr>
          <p:cNvPr id="3" name="TextBox 2"/>
          <p:cNvSpPr txBox="1"/>
          <p:nvPr/>
        </p:nvSpPr>
        <p:spPr>
          <a:xfrm>
            <a:off x="6251331" y="2259623"/>
            <a:ext cx="5407269" cy="2308324"/>
          </a:xfrm>
          <a:prstGeom prst="rect">
            <a:avLst/>
          </a:prstGeom>
          <a:noFill/>
        </p:spPr>
        <p:txBody>
          <a:bodyPr wrap="square" rtlCol="0">
            <a:spAutoFit/>
          </a:bodyPr>
          <a:lstStyle/>
          <a:p>
            <a:pPr marL="342900" indent="-342900">
              <a:buFont typeface="+mj-lt"/>
              <a:buAutoNum type="arabicPeriod"/>
            </a:pPr>
            <a:r>
              <a:rPr lang="en-AU" dirty="0" smtClean="0"/>
              <a:t>Entropy was operating from Creation</a:t>
            </a:r>
            <a:endParaRPr lang="en-AU" dirty="0"/>
          </a:p>
          <a:p>
            <a:pPr marL="342900" indent="-342900">
              <a:buFont typeface="+mj-lt"/>
              <a:buAutoNum type="arabicPeriod"/>
            </a:pPr>
            <a:r>
              <a:rPr lang="en-AU" dirty="0" smtClean="0"/>
              <a:t>Exponential decay in lifespan potential </a:t>
            </a:r>
            <a:r>
              <a:rPr lang="en-AU" b="1" dirty="0" smtClean="0"/>
              <a:t>from Creation is NOT a result of the Curse.</a:t>
            </a:r>
          </a:p>
          <a:p>
            <a:pPr marL="342900" indent="-342900">
              <a:buFont typeface="+mj-lt"/>
              <a:buAutoNum type="arabicPeriod"/>
            </a:pPr>
            <a:r>
              <a:rPr lang="en-AU" dirty="0" smtClean="0"/>
              <a:t>Effect was hidden by </a:t>
            </a:r>
            <a:r>
              <a:rPr lang="en-AU" b="1" dirty="0" smtClean="0"/>
              <a:t>Post-Curse – Pre Flood constant </a:t>
            </a:r>
            <a:r>
              <a:rPr lang="en-AU" dirty="0" smtClean="0"/>
              <a:t>age potential.</a:t>
            </a:r>
          </a:p>
          <a:p>
            <a:pPr marL="342900" indent="-342900">
              <a:buFont typeface="+mj-lt"/>
              <a:buAutoNum type="arabicPeriod"/>
            </a:pPr>
            <a:r>
              <a:rPr lang="en-AU" dirty="0" smtClean="0"/>
              <a:t>Effect continued after the Flood</a:t>
            </a:r>
          </a:p>
          <a:p>
            <a:pPr marL="342900" indent="-342900">
              <a:buFont typeface="+mj-lt"/>
              <a:buAutoNum type="arabicPeriod"/>
            </a:pPr>
            <a:r>
              <a:rPr lang="en-AU" b="1" dirty="0" smtClean="0"/>
              <a:t>Post Flood constant </a:t>
            </a:r>
            <a:r>
              <a:rPr lang="en-AU" dirty="0" smtClean="0"/>
              <a:t>age potential was the Grace of God</a:t>
            </a:r>
            <a:endParaRPr lang="en-AU" dirty="0"/>
          </a:p>
        </p:txBody>
      </p:sp>
      <p:sp>
        <p:nvSpPr>
          <p:cNvPr id="5" name="TextBox 4"/>
          <p:cNvSpPr txBox="1"/>
          <p:nvPr/>
        </p:nvSpPr>
        <p:spPr>
          <a:xfrm>
            <a:off x="1550507" y="1631592"/>
            <a:ext cx="1977887" cy="369332"/>
          </a:xfrm>
          <a:prstGeom prst="rect">
            <a:avLst/>
          </a:prstGeom>
          <a:noFill/>
        </p:spPr>
        <p:txBody>
          <a:bodyPr wrap="square" rtlCol="0">
            <a:spAutoFit/>
          </a:bodyPr>
          <a:lstStyle/>
          <a:p>
            <a:r>
              <a:rPr lang="en-AU" b="1" dirty="0" smtClean="0"/>
              <a:t>A = 0</a:t>
            </a:r>
            <a:endParaRPr lang="en-AU" b="1" dirty="0"/>
          </a:p>
        </p:txBody>
      </p:sp>
      <p:sp>
        <p:nvSpPr>
          <p:cNvPr id="6" name="TextBox 5"/>
          <p:cNvSpPr txBox="1"/>
          <p:nvPr/>
        </p:nvSpPr>
        <p:spPr>
          <a:xfrm>
            <a:off x="1043612" y="3810914"/>
            <a:ext cx="1977887" cy="369332"/>
          </a:xfrm>
          <a:prstGeom prst="rect">
            <a:avLst/>
          </a:prstGeom>
          <a:noFill/>
        </p:spPr>
        <p:txBody>
          <a:bodyPr wrap="square" rtlCol="0">
            <a:spAutoFit/>
          </a:bodyPr>
          <a:lstStyle/>
          <a:p>
            <a:r>
              <a:rPr lang="en-AU" b="1" dirty="0" smtClean="0"/>
              <a:t>A = 1.08E-3</a:t>
            </a:r>
            <a:endParaRPr lang="en-AU" b="1" dirty="0"/>
          </a:p>
        </p:txBody>
      </p:sp>
      <p:sp>
        <p:nvSpPr>
          <p:cNvPr id="7" name="TextBox 6"/>
          <p:cNvSpPr txBox="1"/>
          <p:nvPr/>
        </p:nvSpPr>
        <p:spPr>
          <a:xfrm>
            <a:off x="6611815" y="5213838"/>
            <a:ext cx="4422531" cy="646331"/>
          </a:xfrm>
          <a:prstGeom prst="rect">
            <a:avLst/>
          </a:prstGeom>
          <a:noFill/>
        </p:spPr>
        <p:txBody>
          <a:bodyPr wrap="square" rtlCol="0">
            <a:spAutoFit/>
          </a:bodyPr>
          <a:lstStyle/>
          <a:p>
            <a:r>
              <a:rPr lang="en-AU" dirty="0" smtClean="0"/>
              <a:t>Now only using the Septuagint (LXX) data as the best fit to the model.</a:t>
            </a:r>
            <a:endParaRPr lang="en-AU" dirty="0"/>
          </a:p>
        </p:txBody>
      </p:sp>
    </p:spTree>
    <p:extLst>
      <p:ext uri="{BB962C8B-B14F-4D97-AF65-F5344CB8AC3E}">
        <p14:creationId xmlns:p14="http://schemas.microsoft.com/office/powerpoint/2010/main" val="18069252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5313" y="96990"/>
            <a:ext cx="5623741" cy="6444487"/>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2150" y="96990"/>
            <a:ext cx="5900621" cy="6444487"/>
          </a:xfrm>
          <a:prstGeom prst="rect">
            <a:avLst/>
          </a:prstGeom>
        </p:spPr>
      </p:pic>
      <p:sp>
        <p:nvSpPr>
          <p:cNvPr id="5" name="TextBox 4"/>
          <p:cNvSpPr txBox="1"/>
          <p:nvPr/>
        </p:nvSpPr>
        <p:spPr>
          <a:xfrm>
            <a:off x="1603981" y="1621652"/>
            <a:ext cx="1977887" cy="369332"/>
          </a:xfrm>
          <a:prstGeom prst="rect">
            <a:avLst/>
          </a:prstGeom>
          <a:noFill/>
        </p:spPr>
        <p:txBody>
          <a:bodyPr wrap="square" rtlCol="0">
            <a:spAutoFit/>
          </a:bodyPr>
          <a:lstStyle/>
          <a:p>
            <a:r>
              <a:rPr lang="en-AU" b="1" dirty="0" smtClean="0"/>
              <a:t>A = 0</a:t>
            </a:r>
            <a:endParaRPr lang="en-AU" b="1" dirty="0"/>
          </a:p>
        </p:txBody>
      </p:sp>
      <p:sp>
        <p:nvSpPr>
          <p:cNvPr id="6" name="TextBox 5"/>
          <p:cNvSpPr txBox="1"/>
          <p:nvPr/>
        </p:nvSpPr>
        <p:spPr>
          <a:xfrm>
            <a:off x="7126359" y="1252320"/>
            <a:ext cx="1977887" cy="369332"/>
          </a:xfrm>
          <a:prstGeom prst="rect">
            <a:avLst/>
          </a:prstGeom>
          <a:noFill/>
        </p:spPr>
        <p:txBody>
          <a:bodyPr wrap="square" rtlCol="0">
            <a:spAutoFit/>
          </a:bodyPr>
          <a:lstStyle/>
          <a:p>
            <a:r>
              <a:rPr lang="en-AU" b="1" dirty="0" smtClean="0"/>
              <a:t>A = 0</a:t>
            </a:r>
            <a:endParaRPr lang="en-AU" b="1" dirty="0"/>
          </a:p>
        </p:txBody>
      </p:sp>
      <p:sp>
        <p:nvSpPr>
          <p:cNvPr id="7" name="TextBox 6"/>
          <p:cNvSpPr txBox="1"/>
          <p:nvPr/>
        </p:nvSpPr>
        <p:spPr>
          <a:xfrm>
            <a:off x="1043612" y="3810914"/>
            <a:ext cx="1977887" cy="369332"/>
          </a:xfrm>
          <a:prstGeom prst="rect">
            <a:avLst/>
          </a:prstGeom>
          <a:noFill/>
        </p:spPr>
        <p:txBody>
          <a:bodyPr wrap="square" rtlCol="0">
            <a:spAutoFit/>
          </a:bodyPr>
          <a:lstStyle/>
          <a:p>
            <a:r>
              <a:rPr lang="en-AU" b="1" dirty="0" smtClean="0"/>
              <a:t>A = 1.08E-3</a:t>
            </a:r>
            <a:endParaRPr lang="en-AU" b="1" dirty="0"/>
          </a:p>
        </p:txBody>
      </p:sp>
      <p:sp>
        <p:nvSpPr>
          <p:cNvPr id="8" name="TextBox 7"/>
          <p:cNvSpPr txBox="1"/>
          <p:nvPr/>
        </p:nvSpPr>
        <p:spPr>
          <a:xfrm>
            <a:off x="8411821" y="3810914"/>
            <a:ext cx="1977887" cy="369332"/>
          </a:xfrm>
          <a:prstGeom prst="rect">
            <a:avLst/>
          </a:prstGeom>
          <a:noFill/>
        </p:spPr>
        <p:txBody>
          <a:bodyPr wrap="square" rtlCol="0">
            <a:spAutoFit/>
          </a:bodyPr>
          <a:lstStyle/>
          <a:p>
            <a:r>
              <a:rPr lang="en-AU" b="1" dirty="0" smtClean="0"/>
              <a:t>A = 1.08E-3</a:t>
            </a:r>
            <a:endParaRPr lang="en-AU" b="1" dirty="0"/>
          </a:p>
        </p:txBody>
      </p:sp>
      <p:sp>
        <p:nvSpPr>
          <p:cNvPr id="9" name="TextBox 8"/>
          <p:cNvSpPr txBox="1"/>
          <p:nvPr/>
        </p:nvSpPr>
        <p:spPr>
          <a:xfrm>
            <a:off x="7126359" y="4505693"/>
            <a:ext cx="1136870" cy="523220"/>
          </a:xfrm>
          <a:prstGeom prst="rect">
            <a:avLst/>
          </a:prstGeom>
          <a:noFill/>
        </p:spPr>
        <p:txBody>
          <a:bodyPr wrap="square" rtlCol="0">
            <a:spAutoFit/>
          </a:bodyPr>
          <a:lstStyle/>
          <a:p>
            <a:pPr algn="r"/>
            <a:r>
              <a:rPr lang="en-AU" sz="1400" dirty="0" smtClean="0"/>
              <a:t>born on day 6</a:t>
            </a:r>
            <a:endParaRPr lang="en-AU" sz="1400" dirty="0"/>
          </a:p>
        </p:txBody>
      </p:sp>
    </p:spTree>
    <p:extLst>
      <p:ext uri="{BB962C8B-B14F-4D97-AF65-F5344CB8AC3E}">
        <p14:creationId xmlns:p14="http://schemas.microsoft.com/office/powerpoint/2010/main" val="21314449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Q(t) = Age Potential Pre Flood and Post Flood</a:t>
            </a:r>
            <a:endParaRPr lang="en-AU" dirty="0"/>
          </a:p>
        </p:txBody>
      </p:sp>
      <p:sp>
        <p:nvSpPr>
          <p:cNvPr id="5" name="Content Placeholder 4"/>
          <p:cNvSpPr>
            <a:spLocks noGrp="1"/>
          </p:cNvSpPr>
          <p:nvPr>
            <p:ph idx="1"/>
          </p:nvPr>
        </p:nvSpPr>
        <p:spPr/>
        <p:txBody>
          <a:bodyPr/>
          <a:lstStyle/>
          <a:p>
            <a:r>
              <a:rPr lang="en-AU" dirty="0" smtClean="0"/>
              <a:t>Adam could have lived to 200,000 years </a:t>
            </a:r>
            <a:r>
              <a:rPr lang="en-AU" dirty="0" err="1" smtClean="0"/>
              <a:t>preCurse</a:t>
            </a:r>
            <a:r>
              <a:rPr lang="en-AU" dirty="0" smtClean="0"/>
              <a:t> (using LXX data).</a:t>
            </a:r>
          </a:p>
          <a:p>
            <a:r>
              <a:rPr lang="en-AU" dirty="0" smtClean="0"/>
              <a:t>Even if there was no Curse all ages of Patriarchs that followed him would have been exponentially less as a function of the year they were born.</a:t>
            </a:r>
          </a:p>
          <a:p>
            <a:r>
              <a:rPr lang="en-AU" dirty="0" smtClean="0"/>
              <a:t>Their long ages of less than 1,000 years were short compared to the potential their flesh could have lived for. </a:t>
            </a:r>
          </a:p>
          <a:p>
            <a:r>
              <a:rPr lang="en-AU" dirty="0" smtClean="0"/>
              <a:t>Could have been between 200,000 and 2,000 years.</a:t>
            </a:r>
          </a:p>
          <a:p>
            <a:r>
              <a:rPr lang="en-AU" dirty="0" smtClean="0"/>
              <a:t>The Flood itself was not the cause of decrease of longevity because the </a:t>
            </a:r>
            <a:r>
              <a:rPr lang="en-AU" b="1" dirty="0" smtClean="0"/>
              <a:t>decay started at Creation </a:t>
            </a:r>
            <a:r>
              <a:rPr lang="en-AU" dirty="0" smtClean="0"/>
              <a:t>and continued through the Flood and after.</a:t>
            </a:r>
          </a:p>
          <a:p>
            <a:r>
              <a:rPr lang="en-AU" dirty="0" smtClean="0"/>
              <a:t>Could somatic mutations in the Patriarchs’ cells have been the major </a:t>
            </a:r>
            <a:r>
              <a:rPr lang="en-AU" b="1" dirty="0" smtClean="0"/>
              <a:t>entropy-driven cause </a:t>
            </a:r>
            <a:r>
              <a:rPr lang="en-AU" dirty="0" smtClean="0"/>
              <a:t>of this exponential decay?</a:t>
            </a:r>
          </a:p>
          <a:p>
            <a:endParaRPr lang="en-AU" dirty="0"/>
          </a:p>
        </p:txBody>
      </p:sp>
    </p:spTree>
    <p:extLst>
      <p:ext uri="{BB962C8B-B14F-4D97-AF65-F5344CB8AC3E}">
        <p14:creationId xmlns:p14="http://schemas.microsoft.com/office/powerpoint/2010/main" val="20281952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631" y="624110"/>
            <a:ext cx="9710981" cy="1280890"/>
          </a:xfrm>
        </p:spPr>
        <p:txBody>
          <a:bodyPr/>
          <a:lstStyle/>
          <a:p>
            <a:r>
              <a:rPr lang="en-AU" dirty="0" smtClean="0"/>
              <a:t>Aging is a battle between Anabolic and Catabolic Forces</a:t>
            </a:r>
            <a:endParaRPr lang="en-AU"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0934" r="24741"/>
          <a:stretch/>
        </p:blipFill>
        <p:spPr>
          <a:xfrm>
            <a:off x="606669" y="1841785"/>
            <a:ext cx="3683978" cy="3196525"/>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0447" t="-275" r="25381" b="275"/>
          <a:stretch/>
        </p:blipFill>
        <p:spPr>
          <a:xfrm>
            <a:off x="4360985" y="1854775"/>
            <a:ext cx="3675184" cy="3196525"/>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1765" r="25038"/>
          <a:stretch/>
        </p:blipFill>
        <p:spPr>
          <a:xfrm>
            <a:off x="8106507" y="1854775"/>
            <a:ext cx="3648807" cy="3222503"/>
          </a:xfrm>
          <a:prstGeom prst="rect">
            <a:avLst/>
          </a:prstGeom>
        </p:spPr>
      </p:pic>
      <p:sp>
        <p:nvSpPr>
          <p:cNvPr id="7" name="TextBox 6"/>
          <p:cNvSpPr txBox="1"/>
          <p:nvPr/>
        </p:nvSpPr>
        <p:spPr>
          <a:xfrm>
            <a:off x="1323119" y="5241016"/>
            <a:ext cx="10432195" cy="369332"/>
          </a:xfrm>
          <a:prstGeom prst="rect">
            <a:avLst/>
          </a:prstGeom>
          <a:noFill/>
        </p:spPr>
        <p:txBody>
          <a:bodyPr wrap="square" rtlCol="0">
            <a:spAutoFit/>
          </a:bodyPr>
          <a:lstStyle/>
          <a:p>
            <a:r>
              <a:rPr lang="en-AU" dirty="0" smtClean="0"/>
              <a:t>AI: 74 years old                                           100 years old                                     150 years old </a:t>
            </a:r>
            <a:endParaRPr lang="en-AU" dirty="0"/>
          </a:p>
        </p:txBody>
      </p:sp>
      <p:sp>
        <p:nvSpPr>
          <p:cNvPr id="8" name="TextBox 7"/>
          <p:cNvSpPr txBox="1"/>
          <p:nvPr/>
        </p:nvSpPr>
        <p:spPr>
          <a:xfrm>
            <a:off x="1503485" y="5899638"/>
            <a:ext cx="9522069" cy="646331"/>
          </a:xfrm>
          <a:prstGeom prst="rect">
            <a:avLst/>
          </a:prstGeom>
          <a:noFill/>
        </p:spPr>
        <p:txBody>
          <a:bodyPr wrap="square" rtlCol="0">
            <a:spAutoFit/>
          </a:bodyPr>
          <a:lstStyle/>
          <a:p>
            <a:r>
              <a:rPr lang="en-AU" dirty="0" smtClean="0"/>
              <a:t>Anabolic – building and repair crew</a:t>
            </a:r>
          </a:p>
          <a:p>
            <a:r>
              <a:rPr lang="en-AU" dirty="0" smtClean="0"/>
              <a:t>Catabolic – demolition crew</a:t>
            </a:r>
            <a:endParaRPr lang="en-AU" dirty="0"/>
          </a:p>
        </p:txBody>
      </p:sp>
    </p:spTree>
    <p:extLst>
      <p:ext uri="{BB962C8B-B14F-4D97-AF65-F5344CB8AC3E}">
        <p14:creationId xmlns:p14="http://schemas.microsoft.com/office/powerpoint/2010/main" val="11507626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4253" y="383443"/>
            <a:ext cx="11143772" cy="6219780"/>
          </a:xfrm>
        </p:spPr>
      </p:pic>
      <p:sp>
        <p:nvSpPr>
          <p:cNvPr id="3" name="Down Arrow 2"/>
          <p:cNvSpPr/>
          <p:nvPr/>
        </p:nvSpPr>
        <p:spPr>
          <a:xfrm rot="16200000">
            <a:off x="5636947" y="-1624078"/>
            <a:ext cx="940579" cy="7515463"/>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Box 3"/>
          <p:cNvSpPr txBox="1"/>
          <p:nvPr/>
        </p:nvSpPr>
        <p:spPr>
          <a:xfrm>
            <a:off x="3138854" y="1878651"/>
            <a:ext cx="6466620" cy="461665"/>
          </a:xfrm>
          <a:prstGeom prst="rect">
            <a:avLst/>
          </a:prstGeom>
          <a:noFill/>
        </p:spPr>
        <p:txBody>
          <a:bodyPr wrap="square" rtlCol="0">
            <a:spAutoFit/>
          </a:bodyPr>
          <a:lstStyle/>
          <a:p>
            <a:r>
              <a:rPr lang="en-AU" sz="2400" b="1" dirty="0" smtClean="0">
                <a:latin typeface="Britannic Bold" panose="020B0903060703020204" pitchFamily="34" charset="0"/>
              </a:rPr>
              <a:t>Arrow of Time = increasing entropy/decay </a:t>
            </a:r>
            <a:endParaRPr lang="en-AU" sz="2400" b="1" dirty="0">
              <a:latin typeface="Britannic Bold" panose="020B0903060703020204" pitchFamily="34" charset="0"/>
            </a:endParaRPr>
          </a:p>
        </p:txBody>
      </p:sp>
      <p:sp>
        <p:nvSpPr>
          <p:cNvPr id="6" name="Rectangle 5"/>
          <p:cNvSpPr/>
          <p:nvPr/>
        </p:nvSpPr>
        <p:spPr>
          <a:xfrm>
            <a:off x="1022729" y="4759198"/>
            <a:ext cx="2367956" cy="369332"/>
          </a:xfrm>
          <a:prstGeom prst="rect">
            <a:avLst/>
          </a:prstGeom>
          <a:solidFill>
            <a:srgbClr val="FFFF00"/>
          </a:solidFill>
        </p:spPr>
        <p:txBody>
          <a:bodyPr wrap="none">
            <a:spAutoFit/>
          </a:bodyPr>
          <a:lstStyle/>
          <a:p>
            <a:r>
              <a:rPr lang="en-US" dirty="0" smtClean="0"/>
              <a:t>Maximum Anabolic</a:t>
            </a:r>
            <a:endParaRPr lang="en-US" dirty="0"/>
          </a:p>
        </p:txBody>
      </p:sp>
      <p:sp>
        <p:nvSpPr>
          <p:cNvPr id="7" name="Rectangle 6"/>
          <p:cNvSpPr/>
          <p:nvPr/>
        </p:nvSpPr>
        <p:spPr>
          <a:xfrm>
            <a:off x="9088206" y="5676529"/>
            <a:ext cx="2478564" cy="369332"/>
          </a:xfrm>
          <a:prstGeom prst="rect">
            <a:avLst/>
          </a:prstGeom>
          <a:solidFill>
            <a:srgbClr val="FFFF00"/>
          </a:solidFill>
        </p:spPr>
        <p:txBody>
          <a:bodyPr wrap="none">
            <a:spAutoFit/>
          </a:bodyPr>
          <a:lstStyle/>
          <a:p>
            <a:r>
              <a:rPr lang="en-US" dirty="0" smtClean="0"/>
              <a:t>Maximum Catabolic</a:t>
            </a:r>
            <a:endParaRPr lang="en-US" dirty="0"/>
          </a:p>
        </p:txBody>
      </p:sp>
    </p:spTree>
    <p:extLst>
      <p:ext uri="{BB962C8B-B14F-4D97-AF65-F5344CB8AC3E}">
        <p14:creationId xmlns:p14="http://schemas.microsoft.com/office/powerpoint/2010/main" val="38327069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Aging </a:t>
            </a:r>
            <a:r>
              <a:rPr lang="en-AU" dirty="0" smtClean="0"/>
              <a:t>Mechanisms (Hallmarks)</a:t>
            </a:r>
            <a:endParaRPr lang="en-AU" dirty="0"/>
          </a:p>
        </p:txBody>
      </p:sp>
      <p:sp>
        <p:nvSpPr>
          <p:cNvPr id="5" name="Rectangle 4"/>
          <p:cNvSpPr/>
          <p:nvPr/>
        </p:nvSpPr>
        <p:spPr>
          <a:xfrm>
            <a:off x="2246242" y="1780474"/>
            <a:ext cx="9004853" cy="4801314"/>
          </a:xfrm>
          <a:prstGeom prst="rect">
            <a:avLst/>
          </a:prstGeom>
        </p:spPr>
        <p:txBody>
          <a:bodyPr wrap="square">
            <a:spAutoFit/>
          </a:bodyPr>
          <a:lstStyle/>
          <a:p>
            <a:r>
              <a:rPr lang="en-US" dirty="0"/>
              <a:t>All organisms are running out of energy and loss of </a:t>
            </a:r>
            <a:r>
              <a:rPr lang="en-US" b="1" dirty="0"/>
              <a:t>physiological resilience </a:t>
            </a:r>
            <a:r>
              <a:rPr lang="en-US" dirty="0" smtClean="0"/>
              <a:t>(Q) due to </a:t>
            </a:r>
            <a:r>
              <a:rPr lang="en-US" dirty="0"/>
              <a:t>the 2nd Law of Thermodynamics have had a major impact. </a:t>
            </a:r>
            <a:endParaRPr lang="en-US" dirty="0" smtClean="0"/>
          </a:p>
          <a:p>
            <a:endParaRPr lang="en-US" dirty="0"/>
          </a:p>
          <a:p>
            <a:r>
              <a:rPr lang="en-US" dirty="0" smtClean="0"/>
              <a:t>The </a:t>
            </a:r>
            <a:r>
              <a:rPr lang="en-US" dirty="0"/>
              <a:t>Arrow of Time is defined by 2nd </a:t>
            </a:r>
            <a:r>
              <a:rPr lang="en-US" dirty="0" smtClean="0"/>
              <a:t>Law, which </a:t>
            </a:r>
            <a:r>
              <a:rPr lang="en-US" b="1" dirty="0" smtClean="0"/>
              <a:t>began at Creation and not at the Curse.</a:t>
            </a:r>
            <a:r>
              <a:rPr lang="en-US" dirty="0" smtClean="0"/>
              <a:t>  Entropy </a:t>
            </a:r>
            <a:r>
              <a:rPr lang="en-US" dirty="0"/>
              <a:t>always increases. </a:t>
            </a:r>
            <a:endParaRPr lang="en-US" dirty="0" smtClean="0"/>
          </a:p>
          <a:p>
            <a:endParaRPr lang="en-US" dirty="0"/>
          </a:p>
          <a:p>
            <a:r>
              <a:rPr lang="en-US" dirty="0" smtClean="0"/>
              <a:t>The </a:t>
            </a:r>
            <a:r>
              <a:rPr lang="en-US" dirty="0"/>
              <a:t>loss of genomic information since Creation has been unrelenting; </a:t>
            </a:r>
            <a:r>
              <a:rPr lang="en-US" b="1" dirty="0"/>
              <a:t>entropy always </a:t>
            </a:r>
            <a:r>
              <a:rPr lang="en-US" b="1" dirty="0" smtClean="0"/>
              <a:t>increases causing accumulating mutations in somatic cells</a:t>
            </a:r>
            <a:r>
              <a:rPr lang="en-US" dirty="0" smtClean="0"/>
              <a:t> and in the germ line cells. Only germ line mutations are passed on. </a:t>
            </a:r>
          </a:p>
          <a:p>
            <a:endParaRPr lang="en-US" dirty="0"/>
          </a:p>
          <a:p>
            <a:r>
              <a:rPr lang="en-US" dirty="0" smtClean="0"/>
              <a:t>However entropy-driven </a:t>
            </a:r>
            <a:r>
              <a:rPr lang="en-AU" dirty="0" smtClean="0"/>
              <a:t>somatic </a:t>
            </a:r>
            <a:r>
              <a:rPr lang="en-AU" dirty="0"/>
              <a:t>mutations</a:t>
            </a:r>
            <a:r>
              <a:rPr lang="en-US" dirty="0" smtClean="0"/>
              <a:t> are not the whole picture.</a:t>
            </a:r>
          </a:p>
          <a:p>
            <a:endParaRPr lang="en-US" dirty="0" smtClean="0"/>
          </a:p>
          <a:p>
            <a:r>
              <a:rPr lang="en-US" dirty="0" smtClean="0"/>
              <a:t>See </a:t>
            </a:r>
            <a:r>
              <a:rPr lang="en-US" b="1" dirty="0" smtClean="0"/>
              <a:t>Uncovering Human Lifespan Limits | The Role of Somatic Mutations </a:t>
            </a:r>
          </a:p>
          <a:p>
            <a:endParaRPr lang="en-US" dirty="0" smtClean="0"/>
          </a:p>
          <a:p>
            <a:r>
              <a:rPr lang="en-US" dirty="0" smtClean="0"/>
              <a:t>https</a:t>
            </a:r>
            <a:r>
              <a:rPr lang="en-US" dirty="0"/>
              <a:t>://biblescienceforum.com/2026/07/28/uncovering-human-lifespan-limits-the-role-of-somatic-mutations/</a:t>
            </a:r>
            <a:endParaRPr lang="en-US" dirty="0" smtClean="0"/>
          </a:p>
          <a:p>
            <a:endParaRPr lang="en-US" dirty="0"/>
          </a:p>
        </p:txBody>
      </p:sp>
    </p:spTree>
    <p:extLst>
      <p:ext uri="{BB962C8B-B14F-4D97-AF65-F5344CB8AC3E}">
        <p14:creationId xmlns:p14="http://schemas.microsoft.com/office/powerpoint/2010/main" val="23794565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Aging </a:t>
            </a:r>
            <a:r>
              <a:rPr lang="en-AU" dirty="0"/>
              <a:t>Mechanisms (Hallmarks)</a:t>
            </a:r>
            <a:endParaRPr lang="en-AU" dirty="0"/>
          </a:p>
        </p:txBody>
      </p:sp>
      <p:sp>
        <p:nvSpPr>
          <p:cNvPr id="5" name="Rectangle 4"/>
          <p:cNvSpPr/>
          <p:nvPr/>
        </p:nvSpPr>
        <p:spPr>
          <a:xfrm>
            <a:off x="2246242" y="1804244"/>
            <a:ext cx="9258369" cy="4247317"/>
          </a:xfrm>
          <a:prstGeom prst="rect">
            <a:avLst/>
          </a:prstGeom>
        </p:spPr>
        <p:txBody>
          <a:bodyPr wrap="square">
            <a:spAutoFit/>
          </a:bodyPr>
          <a:lstStyle/>
          <a:p>
            <a:r>
              <a:rPr lang="en-US" b="1" dirty="0"/>
              <a:t>Somatic mutations are genetic alterations that occur in any body cell (somatic cell) after fertilization</a:t>
            </a:r>
            <a:r>
              <a:rPr lang="en-US" dirty="0"/>
              <a:t>, excluding the reproductive germ cells (sperm and egg). </a:t>
            </a:r>
            <a:endParaRPr lang="en-US" dirty="0" smtClean="0"/>
          </a:p>
          <a:p>
            <a:endParaRPr lang="en-US" dirty="0"/>
          </a:p>
          <a:p>
            <a:r>
              <a:rPr lang="en-US" dirty="0" smtClean="0"/>
              <a:t>Unlike </a:t>
            </a:r>
            <a:r>
              <a:rPr lang="en-US" dirty="0"/>
              <a:t>germline mutations, which are inherited from parents, somatic mutations cannot be passed on to offspring and affect only the descendants of the mutated cell within the same organism.</a:t>
            </a:r>
          </a:p>
          <a:p>
            <a:endParaRPr lang="en-US" dirty="0"/>
          </a:p>
          <a:p>
            <a:r>
              <a:rPr lang="en-US" dirty="0"/>
              <a:t>These mutations arise from endogenous factors, such as errors during DNA replication or repair and exposure to reactive oxygen species from normal metabolism, as well as </a:t>
            </a:r>
            <a:r>
              <a:rPr lang="en-US" b="1" dirty="0"/>
              <a:t>exogenous factors like environmental mutagens </a:t>
            </a:r>
            <a:r>
              <a:rPr lang="en-US" dirty="0"/>
              <a:t>(e.g., UV radiation, X-rays, and certain chemicals). </a:t>
            </a:r>
            <a:endParaRPr lang="en-US" dirty="0" smtClean="0"/>
          </a:p>
          <a:p>
            <a:endParaRPr lang="en-US" dirty="0"/>
          </a:p>
          <a:p>
            <a:r>
              <a:rPr lang="en-US" dirty="0" smtClean="0"/>
              <a:t>They </a:t>
            </a:r>
            <a:r>
              <a:rPr lang="en-US" dirty="0"/>
              <a:t>accumulate throughout an individual’s life, contributing to genetic mosaicism and playing a critical role in aging and the development of diseases, particularly cancer.</a:t>
            </a:r>
            <a:endParaRPr lang="en-AU" dirty="0"/>
          </a:p>
        </p:txBody>
      </p:sp>
    </p:spTree>
    <p:extLst>
      <p:ext uri="{BB962C8B-B14F-4D97-AF65-F5344CB8AC3E}">
        <p14:creationId xmlns:p14="http://schemas.microsoft.com/office/powerpoint/2010/main" val="4347565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70919" y="157677"/>
            <a:ext cx="10172319" cy="2031325"/>
          </a:xfrm>
          <a:prstGeom prst="rect">
            <a:avLst/>
          </a:prstGeom>
        </p:spPr>
        <p:txBody>
          <a:bodyPr wrap="square">
            <a:spAutoFit/>
          </a:bodyPr>
          <a:lstStyle/>
          <a:p>
            <a:r>
              <a:rPr lang="en-US" dirty="0"/>
              <a:t>New research indicates that apart from all other causes of </a:t>
            </a:r>
            <a:r>
              <a:rPr lang="en-US" dirty="0" smtClean="0"/>
              <a:t>aging, leaving </a:t>
            </a:r>
            <a:r>
              <a:rPr lang="en-US" dirty="0"/>
              <a:t>only irreversible, entropy-driven processes such as somatic </a:t>
            </a:r>
            <a:r>
              <a:rPr lang="en-US" dirty="0" smtClean="0"/>
              <a:t>mutations, the </a:t>
            </a:r>
            <a:r>
              <a:rPr lang="en-US" dirty="0"/>
              <a:t>median life expectancy for a 30 year old is a long time </a:t>
            </a:r>
            <a:r>
              <a:rPr lang="en-US" dirty="0" smtClean="0"/>
              <a:t>and </a:t>
            </a:r>
            <a:r>
              <a:rPr lang="en-US" b="1" dirty="0"/>
              <a:t>it is not inconsistent with the ages of the patriarchs </a:t>
            </a:r>
            <a:r>
              <a:rPr lang="en-US" dirty="0"/>
              <a:t>who, before the Flood, lived between 777 and 969 years (excluding Enoch who didn’t die</a:t>
            </a:r>
            <a:r>
              <a:rPr lang="en-US" dirty="0" smtClean="0"/>
              <a:t>).</a:t>
            </a:r>
          </a:p>
          <a:p>
            <a:endParaRPr lang="en-US" i="1" dirty="0"/>
          </a:p>
          <a:p>
            <a:r>
              <a:rPr lang="en-AU" i="1" dirty="0" err="1"/>
              <a:t>Efimov</a:t>
            </a:r>
            <a:r>
              <a:rPr lang="en-AU" i="1" dirty="0"/>
              <a:t>, E., </a:t>
            </a:r>
            <a:r>
              <a:rPr lang="en-AU" i="1" dirty="0" err="1"/>
              <a:t>Fedotov</a:t>
            </a:r>
            <a:r>
              <a:rPr lang="en-AU" i="1" dirty="0"/>
              <a:t>, V., </a:t>
            </a:r>
            <a:r>
              <a:rPr lang="en-AU" i="1" dirty="0" err="1"/>
              <a:t>Malaev</a:t>
            </a:r>
            <a:r>
              <a:rPr lang="en-AU" i="1" dirty="0"/>
              <a:t>, L. et al. Somatic mutations impose an entropic upper bound on human lifespan. NPJ Aging (2026</a:t>
            </a:r>
            <a:r>
              <a:rPr lang="en-AU" i="1" dirty="0" smtClean="0"/>
              <a:t>).</a:t>
            </a:r>
            <a:r>
              <a:rPr lang="en-US" dirty="0"/>
              <a:t> https://doi.org/10.1038/s41514-026-00421-6</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386" y="2615863"/>
            <a:ext cx="10893668" cy="3565963"/>
          </a:xfrm>
          <a:prstGeom prst="rect">
            <a:avLst/>
          </a:prstGeom>
        </p:spPr>
      </p:pic>
    </p:spTree>
    <p:extLst>
      <p:ext uri="{BB962C8B-B14F-4D97-AF65-F5344CB8AC3E}">
        <p14:creationId xmlns:p14="http://schemas.microsoft.com/office/powerpoint/2010/main" val="9997651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68695" y="509368"/>
            <a:ext cx="10172319" cy="5632311"/>
          </a:xfrm>
          <a:prstGeom prst="rect">
            <a:avLst/>
          </a:prstGeom>
        </p:spPr>
        <p:txBody>
          <a:bodyPr wrap="square">
            <a:spAutoFit/>
          </a:bodyPr>
          <a:lstStyle/>
          <a:p>
            <a:endParaRPr lang="en-US" dirty="0"/>
          </a:p>
          <a:p>
            <a:r>
              <a:rPr lang="en-US" i="1" dirty="0"/>
              <a:t>“</a:t>
            </a:r>
            <a:r>
              <a:rPr lang="en-US" b="1" i="1" dirty="0"/>
              <a:t>Neurons and cardiomyocytes, which lack the ability to divide, turned out to be the main limiting factors</a:t>
            </a:r>
            <a:r>
              <a:rPr lang="en-US" i="1" dirty="0"/>
              <a:t>: when all other causes of aging are eliminated, somatic </a:t>
            </a:r>
            <a:r>
              <a:rPr lang="en-US" i="1" dirty="0" smtClean="0"/>
              <a:t>mutations [in these organs] </a:t>
            </a:r>
            <a:r>
              <a:rPr lang="en-US" i="1" dirty="0"/>
              <a:t>alone reduce the theoretical median lifespan from </a:t>
            </a:r>
            <a:r>
              <a:rPr lang="en-US" b="1" i="1" dirty="0"/>
              <a:t>1,759 years </a:t>
            </a:r>
            <a:r>
              <a:rPr lang="en-US" i="1" dirty="0"/>
              <a:t>(for a hypothetical non-aging human organism) to </a:t>
            </a:r>
            <a:r>
              <a:rPr lang="en-US" b="1" i="1" dirty="0"/>
              <a:t>156 years</a:t>
            </a:r>
            <a:r>
              <a:rPr lang="en-US" i="1" dirty="0"/>
              <a:t>.” </a:t>
            </a:r>
            <a:endParaRPr lang="en-US" i="1" dirty="0" smtClean="0"/>
          </a:p>
          <a:p>
            <a:endParaRPr lang="en-US" i="1" dirty="0"/>
          </a:p>
          <a:p>
            <a:r>
              <a:rPr lang="en-US" dirty="0" smtClean="0"/>
              <a:t>Median lifespan because it depended on the tissue (organ) they studied. They found a maximum age of </a:t>
            </a:r>
            <a:r>
              <a:rPr lang="en-AU" b="1" dirty="0"/>
              <a:t>29,221 </a:t>
            </a:r>
            <a:r>
              <a:rPr lang="en-AU" b="1" dirty="0" smtClean="0"/>
              <a:t>years </a:t>
            </a:r>
            <a:r>
              <a:rPr lang="en-AU" dirty="0" smtClean="0"/>
              <a:t>for the most long lived tissues.</a:t>
            </a:r>
            <a:endParaRPr lang="en-US" dirty="0"/>
          </a:p>
          <a:p>
            <a:endParaRPr lang="en-US" i="1" dirty="0"/>
          </a:p>
          <a:p>
            <a:r>
              <a:rPr lang="en-US" i="1" dirty="0"/>
              <a:t>“In contrast, proliferating tissues like liver maintain functionality for thousands of years through cellular replacement, effectively neutralizing mutation-driven decline. </a:t>
            </a:r>
            <a:r>
              <a:rPr lang="en-US" b="1" i="1" dirty="0"/>
              <a:t>Multi-organ integration predicts median lifespans of 146–194 years—approximately twice current human longevity.</a:t>
            </a:r>
          </a:p>
          <a:p>
            <a:endParaRPr lang="en-US" i="1" dirty="0"/>
          </a:p>
          <a:p>
            <a:r>
              <a:rPr lang="en-US" i="1" dirty="0"/>
              <a:t>This substantial yet incomplete reduction indicates that </a:t>
            </a:r>
            <a:r>
              <a:rPr lang="en-US" b="1" i="1" dirty="0"/>
              <a:t>somatic mutations significantly drive aging but cannot alone account for observed mortality</a:t>
            </a:r>
            <a:r>
              <a:rPr lang="en-US" i="1" dirty="0"/>
              <a:t>, implying comparable contributions from other hallmarks.”</a:t>
            </a:r>
          </a:p>
          <a:p>
            <a:endParaRPr lang="en-US" i="1" dirty="0"/>
          </a:p>
          <a:p>
            <a:r>
              <a:rPr lang="en-AU" i="1" dirty="0" err="1"/>
              <a:t>Efimov</a:t>
            </a:r>
            <a:r>
              <a:rPr lang="en-AU" i="1" dirty="0"/>
              <a:t>, E., </a:t>
            </a:r>
            <a:r>
              <a:rPr lang="en-AU" i="1" dirty="0" err="1"/>
              <a:t>Fedotov</a:t>
            </a:r>
            <a:r>
              <a:rPr lang="en-AU" i="1" dirty="0"/>
              <a:t>, V., </a:t>
            </a:r>
            <a:r>
              <a:rPr lang="en-AU" i="1" dirty="0" err="1"/>
              <a:t>Malaev</a:t>
            </a:r>
            <a:r>
              <a:rPr lang="en-AU" i="1" dirty="0"/>
              <a:t>, L. et al. Somatic mutations impose an entropic upper bound on human lifespan. NPJ Aging (2026</a:t>
            </a:r>
            <a:r>
              <a:rPr lang="en-AU" i="1" dirty="0" smtClean="0"/>
              <a:t>).</a:t>
            </a:r>
            <a:r>
              <a:rPr lang="en-US" dirty="0"/>
              <a:t> https://doi.org/10.1038/s41514-026-00421-6</a:t>
            </a:r>
          </a:p>
        </p:txBody>
      </p:sp>
    </p:spTree>
    <p:extLst>
      <p:ext uri="{BB962C8B-B14F-4D97-AF65-F5344CB8AC3E}">
        <p14:creationId xmlns:p14="http://schemas.microsoft.com/office/powerpoint/2010/main" val="13927860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
            </a:r>
            <a:br>
              <a:rPr lang="en-AU" dirty="0"/>
            </a:br>
            <a:endParaRPr lang="en-AU" dirty="0"/>
          </a:p>
        </p:txBody>
      </p:sp>
      <p:sp>
        <p:nvSpPr>
          <p:cNvPr id="4" name="Rectangle 3"/>
          <p:cNvSpPr/>
          <p:nvPr/>
        </p:nvSpPr>
        <p:spPr>
          <a:xfrm>
            <a:off x="1022206" y="1701078"/>
            <a:ext cx="6367541" cy="4524315"/>
          </a:xfrm>
          <a:prstGeom prst="rect">
            <a:avLst/>
          </a:prstGeom>
        </p:spPr>
        <p:txBody>
          <a:bodyPr wrap="square">
            <a:spAutoFit/>
          </a:bodyPr>
          <a:lstStyle/>
          <a:p>
            <a:r>
              <a:rPr lang="en-US" dirty="0"/>
              <a:t>Decay of telomeres and other biological factors also may be involved. </a:t>
            </a:r>
            <a:endParaRPr lang="en-US" dirty="0" smtClean="0"/>
          </a:p>
          <a:p>
            <a:endParaRPr lang="en-US" dirty="0"/>
          </a:p>
          <a:p>
            <a:r>
              <a:rPr lang="en-US" dirty="0" err="1" smtClean="0"/>
              <a:t>Proteostasis</a:t>
            </a:r>
            <a:r>
              <a:rPr lang="en-US" dirty="0" smtClean="0"/>
              <a:t> </a:t>
            </a:r>
            <a:r>
              <a:rPr lang="en-US" dirty="0"/>
              <a:t>(protein synthesis, folding, trafficking, and degradation), mitochondrial dysfunction or epigenetic </a:t>
            </a:r>
            <a:r>
              <a:rPr lang="en-US" dirty="0" smtClean="0"/>
              <a:t>changes contribute </a:t>
            </a:r>
            <a:r>
              <a:rPr lang="en-US" dirty="0"/>
              <a:t>comparably to limiting lifespan.</a:t>
            </a:r>
          </a:p>
          <a:p>
            <a:endParaRPr lang="en-US" dirty="0"/>
          </a:p>
          <a:p>
            <a:r>
              <a:rPr lang="en-US" dirty="0" err="1"/>
              <a:t>Destabilisation</a:t>
            </a:r>
            <a:r>
              <a:rPr lang="en-US" dirty="0"/>
              <a:t> of the Earth's magnetic field may have contributed to loss of </a:t>
            </a:r>
            <a:r>
              <a:rPr lang="en-US" dirty="0" smtClean="0"/>
              <a:t>physiological resilience due to </a:t>
            </a:r>
            <a:r>
              <a:rPr lang="en-US" b="1" dirty="0" smtClean="0"/>
              <a:t>accumulation of mutations </a:t>
            </a:r>
            <a:r>
              <a:rPr lang="en-US" dirty="0" smtClean="0"/>
              <a:t>(somatic and germ line), </a:t>
            </a:r>
            <a:r>
              <a:rPr lang="en-US" dirty="0"/>
              <a:t>but it appears that the </a:t>
            </a:r>
            <a:r>
              <a:rPr lang="en-US" b="1" dirty="0"/>
              <a:t>cumulative effect from all causes</a:t>
            </a:r>
            <a:r>
              <a:rPr lang="en-US" dirty="0"/>
              <a:t>, in fact, began soon after Creation at the </a:t>
            </a:r>
            <a:r>
              <a:rPr lang="en-US" dirty="0" smtClean="0"/>
              <a:t>Curse and even before the Curse. </a:t>
            </a:r>
          </a:p>
          <a:p>
            <a:endParaRPr lang="en-US" dirty="0"/>
          </a:p>
          <a:p>
            <a:r>
              <a:rPr lang="en-US" dirty="0" smtClean="0"/>
              <a:t>In the following I’ll show you that changes to the Earth’s magnetic field was "</a:t>
            </a:r>
            <a:r>
              <a:rPr lang="en-US" dirty="0"/>
              <a:t>baked in" from </a:t>
            </a:r>
            <a:r>
              <a:rPr lang="en-US" dirty="0" smtClean="0"/>
              <a:t>Creation.</a:t>
            </a:r>
            <a:endParaRPr lang="en-US" dirty="0"/>
          </a:p>
        </p:txBody>
      </p:sp>
      <p:sp>
        <p:nvSpPr>
          <p:cNvPr id="5" name="Title 1"/>
          <p:cNvSpPr txBox="1">
            <a:spLocks/>
          </p:cNvSpPr>
          <p:nvPr/>
        </p:nvSpPr>
        <p:spPr>
          <a:xfrm>
            <a:off x="2745325" y="776510"/>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AU" smtClean="0"/>
              <a:t>Aging Mechanisms</a:t>
            </a:r>
            <a:endParaRPr lang="en-AU"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8131" y="1264555"/>
            <a:ext cx="4221281" cy="4859714"/>
          </a:xfrm>
          <a:prstGeom prst="rect">
            <a:avLst/>
          </a:prstGeom>
        </p:spPr>
      </p:pic>
    </p:spTree>
    <p:extLst>
      <p:ext uri="{BB962C8B-B14F-4D97-AF65-F5344CB8AC3E}">
        <p14:creationId xmlns:p14="http://schemas.microsoft.com/office/powerpoint/2010/main" val="37283069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Stable Magnetic Field and Longevity</a:t>
            </a:r>
            <a:endParaRPr lang="en-AU" dirty="0"/>
          </a:p>
        </p:txBody>
      </p:sp>
      <p:sp>
        <p:nvSpPr>
          <p:cNvPr id="4" name="Rectangle 3"/>
          <p:cNvSpPr/>
          <p:nvPr/>
        </p:nvSpPr>
        <p:spPr>
          <a:xfrm>
            <a:off x="1351722" y="2029823"/>
            <a:ext cx="9462052" cy="3970318"/>
          </a:xfrm>
          <a:prstGeom prst="rect">
            <a:avLst/>
          </a:prstGeom>
        </p:spPr>
        <p:txBody>
          <a:bodyPr wrap="square">
            <a:spAutoFit/>
          </a:bodyPr>
          <a:lstStyle/>
          <a:p>
            <a:r>
              <a:rPr lang="en-US" dirty="0"/>
              <a:t>Recent experimental evidence has shown that a stable magnetic field is beneficial to extend the ages of roundworms and mice. </a:t>
            </a:r>
            <a:endParaRPr lang="en-US" dirty="0" smtClean="0"/>
          </a:p>
          <a:p>
            <a:endParaRPr lang="en-US" dirty="0"/>
          </a:p>
          <a:p>
            <a:r>
              <a:rPr lang="en-US" dirty="0"/>
              <a:t>“Ageing is co-regulated by genetic and environmental factors. Life on earth lives and evolves in a mild geomagnetic field. Yet, the biological effects of a moderate magnetic field on ageing and the underlying genetic mechanisms remain barely unknown. Here, </a:t>
            </a:r>
            <a:r>
              <a:rPr lang="en-US" b="1" dirty="0"/>
              <a:t>we report that a moderate static magnetic field (SMF) extends the lifespan of [roundworm] Caenorhabditis </a:t>
            </a:r>
            <a:r>
              <a:rPr lang="en-US" b="1" dirty="0" err="1"/>
              <a:t>elegans</a:t>
            </a:r>
            <a:r>
              <a:rPr lang="en-US" b="1" dirty="0"/>
              <a:t>, a well-established model organism in ageing research</a:t>
            </a:r>
            <a:r>
              <a:rPr lang="en-US" dirty="0"/>
              <a:t>. Consistently, the SMF-treated worms show improved motility and mitochondrial function when aged</a:t>
            </a:r>
            <a:r>
              <a:rPr lang="en-US" dirty="0" smtClean="0"/>
              <a:t>.”</a:t>
            </a:r>
          </a:p>
          <a:p>
            <a:endParaRPr lang="en-US" dirty="0"/>
          </a:p>
          <a:p>
            <a:r>
              <a:rPr lang="en-US" dirty="0"/>
              <a:t>Song, M., Dong, S., Zhang, X. et al. A moderate static magnetic field promotes C. </a:t>
            </a:r>
            <a:r>
              <a:rPr lang="en-US" dirty="0" err="1"/>
              <a:t>elegans</a:t>
            </a:r>
            <a:r>
              <a:rPr lang="en-US" dirty="0"/>
              <a:t> longevity through cytochrome P450s. Scientific Report 12, 16108 (2022). </a:t>
            </a:r>
            <a:r>
              <a:rPr lang="en-US" dirty="0" smtClean="0"/>
              <a:t>doi.org/10.1038/s41598-022-20647-0</a:t>
            </a:r>
            <a:endParaRPr lang="en-US" dirty="0"/>
          </a:p>
        </p:txBody>
      </p:sp>
    </p:spTree>
    <p:extLst>
      <p:ext uri="{BB962C8B-B14F-4D97-AF65-F5344CB8AC3E}">
        <p14:creationId xmlns:p14="http://schemas.microsoft.com/office/powerpoint/2010/main" val="25761695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Stable Magnetic Field and Longevity</a:t>
            </a:r>
            <a:endParaRPr lang="en-AU" dirty="0"/>
          </a:p>
        </p:txBody>
      </p:sp>
      <p:sp>
        <p:nvSpPr>
          <p:cNvPr id="4" name="Rectangle 3"/>
          <p:cNvSpPr/>
          <p:nvPr/>
        </p:nvSpPr>
        <p:spPr>
          <a:xfrm>
            <a:off x="1321905" y="1905000"/>
            <a:ext cx="9462052" cy="2862322"/>
          </a:xfrm>
          <a:prstGeom prst="rect">
            <a:avLst/>
          </a:prstGeom>
        </p:spPr>
        <p:txBody>
          <a:bodyPr wrap="square">
            <a:spAutoFit/>
          </a:bodyPr>
          <a:lstStyle/>
          <a:p>
            <a:r>
              <a:rPr lang="en-US" dirty="0" smtClean="0"/>
              <a:t>“</a:t>
            </a:r>
            <a:r>
              <a:rPr lang="en-US" dirty="0"/>
              <a:t>Therefore, our data show that the 1.7-year </a:t>
            </a:r>
            <a:r>
              <a:rPr lang="en-US" b="1" dirty="0"/>
              <a:t>quasi-uniform static magnetic field </a:t>
            </a:r>
            <a:r>
              <a:rPr lang="en-US" dirty="0"/>
              <a:t>(SMF) exposure can </a:t>
            </a:r>
            <a:r>
              <a:rPr lang="en-US" b="1" dirty="0"/>
              <a:t>improve both the lifespan and </a:t>
            </a:r>
            <a:r>
              <a:rPr lang="en-US" b="1" dirty="0" err="1"/>
              <a:t>healthspan</a:t>
            </a:r>
            <a:r>
              <a:rPr lang="en-US" b="1" dirty="0"/>
              <a:t> of naturally aged mice due to reduced oxidative stress</a:t>
            </a:r>
            <a:r>
              <a:rPr lang="en-US" dirty="0"/>
              <a:t>, which indicates that SMFs have the potential to be used as an adjuvant physical therapy to reduce the ageing-induced health risks to benefit animals, and even humans</a:t>
            </a:r>
            <a:r>
              <a:rPr lang="en-US" dirty="0" smtClean="0"/>
              <a:t>.”</a:t>
            </a:r>
          </a:p>
          <a:p>
            <a:endParaRPr lang="en-US" dirty="0"/>
          </a:p>
          <a:p>
            <a:r>
              <a:rPr lang="en-US" dirty="0" err="1"/>
              <a:t>Yixiang</a:t>
            </a:r>
            <a:r>
              <a:rPr lang="en-US" dirty="0"/>
              <a:t> Fan et al., Life on Magnet: Long-Term Exposure of Moderate Static Magnetic Fields on the Lifespan and </a:t>
            </a:r>
            <a:r>
              <a:rPr lang="en-US" dirty="0" err="1"/>
              <a:t>Healthspan</a:t>
            </a:r>
            <a:r>
              <a:rPr lang="en-US" dirty="0"/>
              <a:t> of Mice, Antioxidants (Basel). 2022 Dec 31;12(1):108. </a:t>
            </a:r>
            <a:r>
              <a:rPr lang="en-US" dirty="0" smtClean="0"/>
              <a:t>doi.org/10.3390/antiox12010108</a:t>
            </a:r>
          </a:p>
          <a:p>
            <a:endParaRPr lang="en-US" dirty="0"/>
          </a:p>
        </p:txBody>
      </p:sp>
    </p:spTree>
    <p:extLst>
      <p:ext uri="{BB962C8B-B14F-4D97-AF65-F5344CB8AC3E}">
        <p14:creationId xmlns:p14="http://schemas.microsoft.com/office/powerpoint/2010/main" val="33095372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0439" y="159480"/>
            <a:ext cx="8080131" cy="6464106"/>
          </a:xfrm>
        </p:spPr>
      </p:pic>
      <p:sp>
        <p:nvSpPr>
          <p:cNvPr id="3" name="TextBox 2"/>
          <p:cNvSpPr txBox="1"/>
          <p:nvPr/>
        </p:nvSpPr>
        <p:spPr>
          <a:xfrm>
            <a:off x="9091246" y="940776"/>
            <a:ext cx="2584939" cy="3139321"/>
          </a:xfrm>
          <a:prstGeom prst="rect">
            <a:avLst/>
          </a:prstGeom>
          <a:noFill/>
        </p:spPr>
        <p:txBody>
          <a:bodyPr wrap="square" rtlCol="0">
            <a:spAutoFit/>
          </a:bodyPr>
          <a:lstStyle/>
          <a:p>
            <a:r>
              <a:rPr lang="en-AU" dirty="0" smtClean="0"/>
              <a:t>Flood date from LXX data falls within the error bounds of the model fit to the </a:t>
            </a:r>
            <a:r>
              <a:rPr lang="en-AU" dirty="0" err="1" smtClean="0"/>
              <a:t>Dodwell</a:t>
            </a:r>
            <a:r>
              <a:rPr lang="en-AU" dirty="0" smtClean="0"/>
              <a:t> obliquity data.</a:t>
            </a:r>
          </a:p>
          <a:p>
            <a:endParaRPr lang="en-AU" dirty="0"/>
          </a:p>
          <a:p>
            <a:r>
              <a:rPr lang="en-AU" dirty="0"/>
              <a:t>Flood date from the MT data is strongly excluded. </a:t>
            </a:r>
          </a:p>
          <a:p>
            <a:endParaRPr lang="en-AU" dirty="0"/>
          </a:p>
        </p:txBody>
      </p:sp>
      <p:sp>
        <p:nvSpPr>
          <p:cNvPr id="4" name="Rectangle 3"/>
          <p:cNvSpPr/>
          <p:nvPr/>
        </p:nvSpPr>
        <p:spPr>
          <a:xfrm>
            <a:off x="9091246" y="4396763"/>
            <a:ext cx="2435470" cy="1754326"/>
          </a:xfrm>
          <a:prstGeom prst="rect">
            <a:avLst/>
          </a:prstGeom>
        </p:spPr>
        <p:txBody>
          <a:bodyPr wrap="square">
            <a:spAutoFit/>
          </a:bodyPr>
          <a:lstStyle/>
          <a:p>
            <a:r>
              <a:rPr lang="en-AU" dirty="0"/>
              <a:t>https://biblescienceforum.com/2025/10/07/human-lifespans-what-can-the-ages-of-the-patriarchs-tells-us/</a:t>
            </a:r>
          </a:p>
        </p:txBody>
      </p:sp>
    </p:spTree>
    <p:extLst>
      <p:ext uri="{BB962C8B-B14F-4D97-AF65-F5344CB8AC3E}">
        <p14:creationId xmlns:p14="http://schemas.microsoft.com/office/powerpoint/2010/main" val="34617059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0539" y="172738"/>
            <a:ext cx="7284632" cy="6527001"/>
          </a:xfrm>
        </p:spPr>
      </p:pic>
      <p:sp>
        <p:nvSpPr>
          <p:cNvPr id="3" name="TextBox 2"/>
          <p:cNvSpPr txBox="1"/>
          <p:nvPr/>
        </p:nvSpPr>
        <p:spPr>
          <a:xfrm>
            <a:off x="9280159" y="704671"/>
            <a:ext cx="2580664" cy="2308324"/>
          </a:xfrm>
          <a:prstGeom prst="rect">
            <a:avLst/>
          </a:prstGeom>
          <a:noFill/>
        </p:spPr>
        <p:txBody>
          <a:bodyPr wrap="square" rtlCol="0">
            <a:spAutoFit/>
          </a:bodyPr>
          <a:lstStyle/>
          <a:p>
            <a:r>
              <a:rPr lang="en-AU" dirty="0" smtClean="0"/>
              <a:t>Any correlation between obliquity and Ages of the Patriarchs?</a:t>
            </a:r>
          </a:p>
          <a:p>
            <a:endParaRPr lang="en-AU" dirty="0"/>
          </a:p>
          <a:p>
            <a:r>
              <a:rPr lang="en-AU" dirty="0" smtClean="0"/>
              <a:t>Perhaps not a direct result of change in tilt?</a:t>
            </a:r>
            <a:endParaRPr lang="en-AU" dirty="0"/>
          </a:p>
        </p:txBody>
      </p:sp>
    </p:spTree>
    <p:extLst>
      <p:ext uri="{BB962C8B-B14F-4D97-AF65-F5344CB8AC3E}">
        <p14:creationId xmlns:p14="http://schemas.microsoft.com/office/powerpoint/2010/main" val="14699502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6123" y="524390"/>
            <a:ext cx="7033845" cy="560388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1262" y="3229472"/>
            <a:ext cx="3597751" cy="3226777"/>
          </a:xfrm>
          <a:prstGeom prst="rect">
            <a:avLst/>
          </a:prstGeom>
        </p:spPr>
      </p:pic>
      <p:sp>
        <p:nvSpPr>
          <p:cNvPr id="6" name="TextBox 5"/>
          <p:cNvSpPr txBox="1"/>
          <p:nvPr/>
        </p:nvSpPr>
        <p:spPr>
          <a:xfrm>
            <a:off x="7939454" y="196454"/>
            <a:ext cx="4166021" cy="3139321"/>
          </a:xfrm>
          <a:prstGeom prst="rect">
            <a:avLst/>
          </a:prstGeom>
          <a:noFill/>
        </p:spPr>
        <p:txBody>
          <a:bodyPr wrap="square" rtlCol="0">
            <a:spAutoFit/>
          </a:bodyPr>
          <a:lstStyle/>
          <a:p>
            <a:r>
              <a:rPr lang="en-AU" dirty="0" smtClean="0"/>
              <a:t>Reverse </a:t>
            </a:r>
            <a:r>
              <a:rPr lang="en-AU" dirty="0"/>
              <a:t>the logic here: The change in the Earth’s tilt was caused by a change in the core spin axis, which was by design from the Creation</a:t>
            </a:r>
            <a:r>
              <a:rPr lang="en-AU" dirty="0" smtClean="0"/>
              <a:t>.</a:t>
            </a:r>
            <a:endParaRPr lang="en-AU" dirty="0"/>
          </a:p>
          <a:p>
            <a:r>
              <a:rPr lang="en-AU" dirty="0"/>
              <a:t>Not a result of the Curse, no more than the entropy-driven increases were</a:t>
            </a:r>
            <a:r>
              <a:rPr lang="en-AU" dirty="0" smtClean="0"/>
              <a:t>.</a:t>
            </a:r>
          </a:p>
          <a:p>
            <a:endParaRPr lang="en-AU" dirty="0"/>
          </a:p>
          <a:p>
            <a:r>
              <a:rPr lang="en-AU" dirty="0" smtClean="0"/>
              <a:t>Changes in core spin axis means changes in Earth’s magnetic field.</a:t>
            </a:r>
            <a:endParaRPr lang="en-AU" dirty="0"/>
          </a:p>
          <a:p>
            <a:endParaRPr lang="en-AU" dirty="0"/>
          </a:p>
        </p:txBody>
      </p:sp>
    </p:spTree>
    <p:extLst>
      <p:ext uri="{BB962C8B-B14F-4D97-AF65-F5344CB8AC3E}">
        <p14:creationId xmlns:p14="http://schemas.microsoft.com/office/powerpoint/2010/main" val="18570749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65031" y="157965"/>
            <a:ext cx="7561012" cy="6700035"/>
          </a:xfrm>
        </p:spPr>
      </p:pic>
      <p:sp>
        <p:nvSpPr>
          <p:cNvPr id="3" name="TextBox 2"/>
          <p:cNvSpPr txBox="1"/>
          <p:nvPr/>
        </p:nvSpPr>
        <p:spPr>
          <a:xfrm>
            <a:off x="9390185" y="888023"/>
            <a:ext cx="2611315" cy="646331"/>
          </a:xfrm>
          <a:prstGeom prst="rect">
            <a:avLst/>
          </a:prstGeom>
          <a:noFill/>
        </p:spPr>
        <p:txBody>
          <a:bodyPr wrap="square" rtlCol="0">
            <a:spAutoFit/>
          </a:bodyPr>
          <a:lstStyle/>
          <a:p>
            <a:endParaRPr lang="en-AU" dirty="0"/>
          </a:p>
          <a:p>
            <a:endParaRPr lang="en-AU" dirty="0"/>
          </a:p>
        </p:txBody>
      </p:sp>
    </p:spTree>
    <p:extLst>
      <p:ext uri="{BB962C8B-B14F-4D97-AF65-F5344CB8AC3E}">
        <p14:creationId xmlns:p14="http://schemas.microsoft.com/office/powerpoint/2010/main" val="39410191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Stable Magnetic Field and Longevity</a:t>
            </a:r>
            <a:endParaRPr lang="en-AU" dirty="0"/>
          </a:p>
        </p:txBody>
      </p:sp>
      <p:sp>
        <p:nvSpPr>
          <p:cNvPr id="4" name="Rectangle 3"/>
          <p:cNvSpPr/>
          <p:nvPr/>
        </p:nvSpPr>
        <p:spPr>
          <a:xfrm>
            <a:off x="1321905" y="1905000"/>
            <a:ext cx="9462052" cy="4801314"/>
          </a:xfrm>
          <a:prstGeom prst="rect">
            <a:avLst/>
          </a:prstGeom>
        </p:spPr>
        <p:txBody>
          <a:bodyPr wrap="square">
            <a:spAutoFit/>
          </a:bodyPr>
          <a:lstStyle/>
          <a:p>
            <a:r>
              <a:rPr lang="en-US" dirty="0" smtClean="0"/>
              <a:t>A </a:t>
            </a:r>
            <a:r>
              <a:rPr lang="en-US" dirty="0"/>
              <a:t>clue to an important environmental </a:t>
            </a:r>
            <a:r>
              <a:rPr lang="en-US" dirty="0" smtClean="0"/>
              <a:t>cause: </a:t>
            </a:r>
            <a:r>
              <a:rPr lang="en-US" b="1" dirty="0"/>
              <a:t>the static magnetic field of the planet from the time of Creation to some 1,000 years after the Flood</a:t>
            </a:r>
            <a:r>
              <a:rPr lang="en-US" dirty="0"/>
              <a:t>.</a:t>
            </a:r>
          </a:p>
          <a:p>
            <a:endParaRPr lang="en-US" dirty="0" smtClean="0"/>
          </a:p>
          <a:p>
            <a:r>
              <a:rPr lang="en-US" dirty="0" smtClean="0"/>
              <a:t>My </a:t>
            </a:r>
            <a:r>
              <a:rPr lang="en-US" dirty="0"/>
              <a:t>modelling of the history of Earth's magnetic field shows that it was essentially constant up to about 1,000 years after the Flood. Then there was a strong increase in the Dipole field strength and a concomitant decrease in the non-Dipole energy. This meant instability and rapid changes in the B-field finally resulting in a decay in total energy. </a:t>
            </a:r>
            <a:r>
              <a:rPr lang="en-US" dirty="0" smtClean="0"/>
              <a:t>See below</a:t>
            </a:r>
            <a:r>
              <a:rPr lang="en-US" dirty="0"/>
              <a:t>. </a:t>
            </a:r>
            <a:endParaRPr lang="en-US" dirty="0" smtClean="0"/>
          </a:p>
          <a:p>
            <a:endParaRPr lang="en-US" dirty="0"/>
          </a:p>
          <a:p>
            <a:r>
              <a:rPr lang="en-US" dirty="0" smtClean="0"/>
              <a:t>Changes in Earth’s magnetic field strength means changes in background radiation which could mean an increase in somatic mutations.</a:t>
            </a:r>
          </a:p>
          <a:p>
            <a:endParaRPr lang="en-US" dirty="0"/>
          </a:p>
          <a:p>
            <a:endParaRPr lang="en-US" dirty="0" smtClean="0"/>
          </a:p>
          <a:p>
            <a:r>
              <a:rPr lang="en-US" dirty="0" smtClean="0"/>
              <a:t>See </a:t>
            </a:r>
            <a:r>
              <a:rPr lang="en-US" b="1" dirty="0"/>
              <a:t>A Brief History of the Earth’s Magnetic Field</a:t>
            </a:r>
            <a:r>
              <a:rPr lang="en-US" dirty="0"/>
              <a:t> for a full explanation</a:t>
            </a:r>
            <a:r>
              <a:rPr lang="en-US" dirty="0" smtClean="0"/>
              <a:t>.</a:t>
            </a:r>
          </a:p>
          <a:p>
            <a:endParaRPr lang="en-US" dirty="0"/>
          </a:p>
          <a:p>
            <a:r>
              <a:rPr lang="en-US" dirty="0"/>
              <a:t>https://biblescienceforum.com/2025/05/02/a-brief-history-of-the-earths-magnetic-field/</a:t>
            </a:r>
          </a:p>
        </p:txBody>
      </p:sp>
    </p:spTree>
    <p:extLst>
      <p:ext uri="{BB962C8B-B14F-4D97-AF65-F5344CB8AC3E}">
        <p14:creationId xmlns:p14="http://schemas.microsoft.com/office/powerpoint/2010/main" val="15979447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Summary: Quality factor of life and physiological resilience losses L(t)</a:t>
            </a:r>
            <a:endParaRPr lang="en-AU" dirty="0"/>
          </a:p>
        </p:txBody>
      </p:sp>
      <p:sp>
        <p:nvSpPr>
          <p:cNvPr id="3" name="Content Placeholder 2"/>
          <p:cNvSpPr>
            <a:spLocks noGrp="1"/>
          </p:cNvSpPr>
          <p:nvPr>
            <p:ph idx="1"/>
          </p:nvPr>
        </p:nvSpPr>
        <p:spPr>
          <a:xfrm>
            <a:off x="1301263" y="2010508"/>
            <a:ext cx="10541976" cy="4029808"/>
          </a:xfrm>
        </p:spPr>
        <p:txBody>
          <a:bodyPr>
            <a:noAutofit/>
          </a:bodyPr>
          <a:lstStyle/>
          <a:p>
            <a:pPr>
              <a:buFont typeface="+mj-lt"/>
              <a:buAutoNum type="arabicPeriod"/>
            </a:pPr>
            <a:r>
              <a:rPr lang="en-AU" dirty="0" smtClean="0"/>
              <a:t>An exponential increase in L(t) began at Creation with </a:t>
            </a:r>
            <a:r>
              <a:rPr lang="en-AU" b="1" dirty="0" smtClean="0"/>
              <a:t>an exponentially </a:t>
            </a:r>
            <a:r>
              <a:rPr lang="en-AU" b="1" dirty="0"/>
              <a:t>decreasing lifespan </a:t>
            </a:r>
            <a:r>
              <a:rPr lang="en-AU" dirty="0" smtClean="0"/>
              <a:t>expectation </a:t>
            </a:r>
            <a:r>
              <a:rPr lang="en-AU" b="1" dirty="0" smtClean="0"/>
              <a:t>starting from 200,000 years for Adam.</a:t>
            </a:r>
          </a:p>
          <a:p>
            <a:pPr>
              <a:buFont typeface="+mj-lt"/>
              <a:buAutoNum type="arabicPeriod"/>
            </a:pPr>
            <a:r>
              <a:rPr lang="en-AU" dirty="0" smtClean="0"/>
              <a:t>At the Curse, God reduced L(t) to an age equivalent of a little less than </a:t>
            </a:r>
            <a:r>
              <a:rPr lang="en-AU" b="1" dirty="0" smtClean="0"/>
              <a:t>1,000 years.</a:t>
            </a:r>
          </a:p>
          <a:p>
            <a:pPr>
              <a:buFont typeface="+mj-lt"/>
              <a:buAutoNum type="arabicPeriod"/>
            </a:pPr>
            <a:r>
              <a:rPr lang="en-AU" dirty="0" smtClean="0"/>
              <a:t>Beyond the Flood, L(t) continued to increase exponentially until God imposed a maximum limit equivalent to about 70 - 100 years.</a:t>
            </a:r>
          </a:p>
          <a:p>
            <a:pPr>
              <a:buFont typeface="+mj-lt"/>
              <a:buAutoNum type="arabicPeriod"/>
            </a:pPr>
            <a:r>
              <a:rPr lang="en-AU" dirty="0" smtClean="0"/>
              <a:t>God’s sustaining power is maintaining human life in that range otherwise by now it would have decreased to </a:t>
            </a:r>
            <a:r>
              <a:rPr lang="en-AU" b="1" dirty="0" smtClean="0"/>
              <a:t>2 weeks</a:t>
            </a:r>
            <a:r>
              <a:rPr lang="en-AU" dirty="0" smtClean="0"/>
              <a:t>.</a:t>
            </a:r>
          </a:p>
          <a:p>
            <a:pPr>
              <a:buFont typeface="+mj-lt"/>
              <a:buAutoNum type="arabicPeriod"/>
            </a:pPr>
            <a:r>
              <a:rPr lang="en-AU" dirty="0" smtClean="0"/>
              <a:t>Many factors cause aging, but </a:t>
            </a:r>
            <a:r>
              <a:rPr lang="en-AU" dirty="0"/>
              <a:t>entropy-driven </a:t>
            </a:r>
            <a:r>
              <a:rPr lang="en-AU" dirty="0" smtClean="0"/>
              <a:t>somatic mutations in organs are a major factor.</a:t>
            </a:r>
          </a:p>
          <a:p>
            <a:pPr>
              <a:buFont typeface="+mj-lt"/>
              <a:buAutoNum type="arabicPeriod"/>
            </a:pPr>
            <a:r>
              <a:rPr lang="en-AU" dirty="0" smtClean="0"/>
              <a:t>Research indicates the </a:t>
            </a:r>
            <a:r>
              <a:rPr lang="en-US" dirty="0" smtClean="0"/>
              <a:t>theoretical </a:t>
            </a:r>
            <a:r>
              <a:rPr lang="en-US" dirty="0"/>
              <a:t>median lifespan </a:t>
            </a:r>
            <a:r>
              <a:rPr lang="en-US" dirty="0" smtClean="0"/>
              <a:t>based only on somatic mutations is </a:t>
            </a:r>
            <a:r>
              <a:rPr lang="en-US" b="1" dirty="0"/>
              <a:t>1,759 years </a:t>
            </a:r>
            <a:r>
              <a:rPr lang="en-US" dirty="0" smtClean="0"/>
              <a:t>but reduced to </a:t>
            </a:r>
            <a:r>
              <a:rPr lang="en-US" b="1" dirty="0" smtClean="0"/>
              <a:t>156 years </a:t>
            </a:r>
            <a:r>
              <a:rPr lang="en-US" dirty="0" smtClean="0"/>
              <a:t>when all tissues types were considered. </a:t>
            </a:r>
          </a:p>
          <a:p>
            <a:pPr>
              <a:buFont typeface="+mj-lt"/>
              <a:buAutoNum type="arabicPeriod"/>
            </a:pPr>
            <a:r>
              <a:rPr lang="en-US" dirty="0" smtClean="0"/>
              <a:t>A maximum </a:t>
            </a:r>
            <a:r>
              <a:rPr lang="en-US" dirty="0"/>
              <a:t>age of </a:t>
            </a:r>
            <a:r>
              <a:rPr lang="en-US" b="1" dirty="0"/>
              <a:t>29,221 years </a:t>
            </a:r>
            <a:r>
              <a:rPr lang="en-US" dirty="0"/>
              <a:t>for the most long lived </a:t>
            </a:r>
            <a:r>
              <a:rPr lang="en-US" dirty="0" smtClean="0"/>
              <a:t>tissues was found which is consistent with the pre Flood expectation.</a:t>
            </a:r>
            <a:endParaRPr lang="en-US" dirty="0"/>
          </a:p>
        </p:txBody>
      </p:sp>
    </p:spTree>
    <p:extLst>
      <p:ext uri="{BB962C8B-B14F-4D97-AF65-F5344CB8AC3E}">
        <p14:creationId xmlns:p14="http://schemas.microsoft.com/office/powerpoint/2010/main" val="603394509"/>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1928</TotalTime>
  <Words>3596</Words>
  <Application>Microsoft Office PowerPoint</Application>
  <PresentationFormat>Widescreen</PresentationFormat>
  <Paragraphs>438</Paragraphs>
  <Slides>38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Britannic Bold</vt:lpstr>
      <vt:lpstr>Calibri</vt:lpstr>
      <vt:lpstr>Century Gothic</vt:lpstr>
      <vt:lpstr>Times New Roman</vt:lpstr>
      <vt:lpstr>Wingdings 3</vt:lpstr>
      <vt:lpstr>Wisp</vt:lpstr>
      <vt:lpstr>The Mystery of Ancient Human Longevity</vt:lpstr>
      <vt:lpstr>Table of Contents</vt:lpstr>
      <vt:lpstr>PowerPoint Presentation</vt:lpstr>
      <vt:lpstr>Why human lifespans decreased rapidly after the Flood</vt:lpstr>
      <vt:lpstr>Conclusion</vt:lpstr>
      <vt:lpstr>Ancient Human Longevity and Its Rapid Decline </vt:lpstr>
      <vt:lpstr>Age of Patriarchs</vt:lpstr>
      <vt:lpstr>PowerPoint Presentation</vt:lpstr>
      <vt:lpstr>New Empirical Model on the Ages of the Patriarchs</vt:lpstr>
      <vt:lpstr>PowerPoint Presentation</vt:lpstr>
      <vt:lpstr>Quality factor or Physiological Resilience</vt:lpstr>
      <vt:lpstr>PowerPoint Presentation</vt:lpstr>
      <vt:lpstr>PowerPoint Presentation</vt:lpstr>
      <vt:lpstr>Fit parameters</vt:lpstr>
      <vt:lpstr>PowerPoint Presentation</vt:lpstr>
      <vt:lpstr>What can we concluded from this?</vt:lpstr>
      <vt:lpstr>PowerPoint Presentation</vt:lpstr>
      <vt:lpstr>PowerPoint Presentation</vt:lpstr>
      <vt:lpstr>PowerPoint Presentation</vt:lpstr>
      <vt:lpstr>PowerPoint Presentation</vt:lpstr>
      <vt:lpstr>Q(t) = Quality factor for potential lifespan</vt:lpstr>
      <vt:lpstr>PowerPoint Presentation</vt:lpstr>
      <vt:lpstr>Q(t) = Age Potential Pre Flood and Post Flood</vt:lpstr>
      <vt:lpstr>Aging is a battle between Anabolic and Catabolic Forces</vt:lpstr>
      <vt:lpstr>PowerPoint Presentation</vt:lpstr>
      <vt:lpstr>Aging Mechanisms (Hallmarks)</vt:lpstr>
      <vt:lpstr>Aging Mechanisms (Hallmarks)</vt:lpstr>
      <vt:lpstr>PowerPoint Presentation</vt:lpstr>
      <vt:lpstr>PowerPoint Presentation</vt:lpstr>
      <vt:lpstr> </vt:lpstr>
      <vt:lpstr>Stable Magnetic Field and Longevity</vt:lpstr>
      <vt:lpstr>Stable Magnetic Field and Longevity</vt:lpstr>
      <vt:lpstr>PowerPoint Presentation</vt:lpstr>
      <vt:lpstr>PowerPoint Presentation</vt:lpstr>
      <vt:lpstr>PowerPoint Presentation</vt:lpstr>
      <vt:lpstr>PowerPoint Presentation</vt:lpstr>
      <vt:lpstr>Stable Magnetic Field and Longevity</vt:lpstr>
      <vt:lpstr>Summary: Quality factor of life and physiological resilience losses L(t)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Human Longevity</dc:title>
  <dc:creator>Microsoft account</dc:creator>
  <cp:lastModifiedBy>Microsoft account</cp:lastModifiedBy>
  <cp:revision>101</cp:revision>
  <dcterms:created xsi:type="dcterms:W3CDTF">2026-09-30T23:22:35Z</dcterms:created>
  <dcterms:modified xsi:type="dcterms:W3CDTF">2026-10-20T00:10:18Z</dcterms:modified>
</cp:coreProperties>
</file>